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44" r:id="rId2"/>
    <p:sldMasterId id="2147483748" r:id="rId3"/>
  </p:sldMasterIdLst>
  <p:notesMasterIdLst>
    <p:notesMasterId r:id="rId25"/>
  </p:notesMasterIdLst>
  <p:handoutMasterIdLst>
    <p:handoutMasterId r:id="rId26"/>
  </p:handoutMasterIdLst>
  <p:sldIdLst>
    <p:sldId id="306" r:id="rId4"/>
    <p:sldId id="316" r:id="rId5"/>
    <p:sldId id="308" r:id="rId6"/>
    <p:sldId id="309" r:id="rId7"/>
    <p:sldId id="310" r:id="rId8"/>
    <p:sldId id="319" r:id="rId9"/>
    <p:sldId id="321" r:id="rId10"/>
    <p:sldId id="322" r:id="rId11"/>
    <p:sldId id="325" r:id="rId12"/>
    <p:sldId id="327" r:id="rId13"/>
    <p:sldId id="311" r:id="rId14"/>
    <p:sldId id="312" r:id="rId15"/>
    <p:sldId id="326" r:id="rId16"/>
    <p:sldId id="313" r:id="rId17"/>
    <p:sldId id="314" r:id="rId18"/>
    <p:sldId id="328" r:id="rId19"/>
    <p:sldId id="315" r:id="rId20"/>
    <p:sldId id="329" r:id="rId21"/>
    <p:sldId id="330" r:id="rId22"/>
    <p:sldId id="317" r:id="rId23"/>
    <p:sldId id="318" r:id="rId24"/>
  </p:sldIdLst>
  <p:sldSz cx="9144000" cy="5143500" type="screen16x9"/>
  <p:notesSz cx="6858000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">
          <p15:clr>
            <a:srgbClr val="A4A3A4"/>
          </p15:clr>
        </p15:guide>
        <p15:guide id="2" orient="horz" pos="2947">
          <p15:clr>
            <a:srgbClr val="A4A3A4"/>
          </p15:clr>
        </p15:guide>
        <p15:guide id="3" orient="horz" pos="3219">
          <p15:clr>
            <a:srgbClr val="A4A3A4"/>
          </p15:clr>
        </p15:guide>
        <p15:guide id="4" orient="horz" pos="736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1008">
          <p15:clr>
            <a:srgbClr val="A4A3A4"/>
          </p15:clr>
        </p15:guide>
        <p15:guide id="7" orient="horz" pos="429">
          <p15:clr>
            <a:srgbClr val="A4A3A4"/>
          </p15:clr>
        </p15:guide>
        <p15:guide id="8" orient="horz" pos="599">
          <p15:clr>
            <a:srgbClr val="A4A3A4"/>
          </p15:clr>
        </p15:guide>
        <p15:guide id="9" pos="2880">
          <p15:clr>
            <a:srgbClr val="A4A3A4"/>
          </p15:clr>
        </p15:guide>
        <p15:guide id="10" pos="249">
          <p15:clr>
            <a:srgbClr val="A4A3A4"/>
          </p15:clr>
        </p15:guide>
        <p15:guide id="11" pos="5602">
          <p15:clr>
            <a:srgbClr val="A4A3A4"/>
          </p15:clr>
        </p15:guide>
        <p15:guide id="12" pos="158">
          <p15:clr>
            <a:srgbClr val="A4A3A4"/>
          </p15:clr>
        </p15:guide>
        <p15:guide id="13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C0C0C0"/>
    <a:srgbClr val="5A5A5A"/>
    <a:srgbClr val="D2E1F5"/>
    <a:srgbClr val="96B9DC"/>
    <a:srgbClr val="2D4B9B"/>
    <a:srgbClr val="FF0000"/>
    <a:srgbClr val="090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3322" autoAdjust="0"/>
  </p:normalViewPr>
  <p:slideViewPr>
    <p:cSldViewPr>
      <p:cViewPr varScale="1">
        <p:scale>
          <a:sx n="84" d="100"/>
          <a:sy n="84" d="100"/>
        </p:scale>
        <p:origin x="704" y="56"/>
      </p:cViewPr>
      <p:guideLst>
        <p:guide orient="horz" pos="89"/>
        <p:guide orient="horz" pos="2947"/>
        <p:guide orient="horz" pos="3219"/>
        <p:guide orient="horz" pos="736"/>
        <p:guide orient="horz" pos="3049"/>
        <p:guide orient="horz" pos="1008"/>
        <p:guide orient="horz" pos="429"/>
        <p:guide orient="horz" pos="599"/>
        <p:guide pos="2880"/>
        <p:guide pos="249"/>
        <p:guide pos="5602"/>
        <p:guide pos="158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31" y="-96"/>
      </p:cViewPr>
      <p:guideLst>
        <p:guide orient="horz" pos="311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E75BEEE-CBC9-413C-B65C-240E8DD81B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35D6916-7DB2-436C-BDD4-21E650E80A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CEDB5357-0B85-4AB5-8FF7-935BB94459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6062DFF4-7409-4F62-B4A9-B53E8551AAA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smtClean="0"/>
            </a:lvl1pPr>
          </a:lstStyle>
          <a:p>
            <a:pPr>
              <a:defRPr/>
            </a:pPr>
            <a:fld id="{7E791317-D3B4-4987-ACE0-2EB29252D86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>
            <a:extLst>
              <a:ext uri="{FF2B5EF4-FFF2-40B4-BE49-F238E27FC236}">
                <a16:creationId xmlns:a16="http://schemas.microsoft.com/office/drawing/2014/main" id="{D67D018E-2623-4108-8FCD-D134A7DB7E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>
            <a:extLst>
              <a:ext uri="{FF2B5EF4-FFF2-40B4-BE49-F238E27FC236}">
                <a16:creationId xmlns:a16="http://schemas.microsoft.com/office/drawing/2014/main" id="{871A4B6B-E4B2-4427-B10E-992D825828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1028">
            <a:extLst>
              <a:ext uri="{FF2B5EF4-FFF2-40B4-BE49-F238E27FC236}">
                <a16:creationId xmlns:a16="http://schemas.microsoft.com/office/drawing/2014/main" id="{DEDBC6B3-E5EF-4172-B2B5-CE74EE5F615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8438" y="774700"/>
            <a:ext cx="6462712" cy="363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>
            <a:extLst>
              <a:ext uri="{FF2B5EF4-FFF2-40B4-BE49-F238E27FC236}">
                <a16:creationId xmlns:a16="http://schemas.microsoft.com/office/drawing/2014/main" id="{26AB063B-9E27-45EF-A863-35279BAA40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19638"/>
            <a:ext cx="50260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4518" name="Rectangle 1030">
            <a:extLst>
              <a:ext uri="{FF2B5EF4-FFF2-40B4-BE49-F238E27FC236}">
                <a16:creationId xmlns:a16="http://schemas.microsoft.com/office/drawing/2014/main" id="{F8ED35EF-4ECF-4BF0-8FD3-35082D2A6C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73388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>
            <a:extLst>
              <a:ext uri="{FF2B5EF4-FFF2-40B4-BE49-F238E27FC236}">
                <a16:creationId xmlns:a16="http://schemas.microsoft.com/office/drawing/2014/main" id="{47F43C2D-E00C-4792-9241-FA7847303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61488"/>
            <a:ext cx="2973387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C530E1-7640-49FB-A1B0-4039971C69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3">
            <a:extLst>
              <a:ext uri="{FF2B5EF4-FFF2-40B4-BE49-F238E27FC236}">
                <a16:creationId xmlns:a16="http://schemas.microsoft.com/office/drawing/2014/main" id="{C2D060EC-F6EC-44D0-B99A-CA91BFD7750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" name="Grafik 12">
            <a:extLst>
              <a:ext uri="{FF2B5EF4-FFF2-40B4-BE49-F238E27FC236}">
                <a16:creationId xmlns:a16="http://schemas.microsoft.com/office/drawing/2014/main" id="{1A9FACC0-BB6A-4557-9107-8B38208B3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3939D622-337B-4186-AA43-4208BD6383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en-GB" dirty="0"/>
              <a:t>Edit title master format by clicking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360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3A0B94F-6385-4F92-8C1C-36C5996A36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CM SAF User Workshop 29 Jan 2025 /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„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, extremes,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endParaRPr lang="de-DE" dirty="0"/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A4FBB4F6-FAC0-4897-BF31-0AC1F1CCE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4ACDB-DC31-49C2-B31E-41D1D22751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1321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5727A08-8DA4-4700-B088-E5BD153369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182ED7A1-033F-4816-930B-014571481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7C942D-7CCC-4CF4-BE1A-10C86C8AEF5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907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DE" altLang="de-DE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9D52F9F-F2A6-4BFF-A68E-6AAF77FA365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D6E8E15F-7889-405A-A6B6-FC1813959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32EFD7-F2DA-4C3A-B62D-B75D58076A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716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E45DB33-9E8D-4C8A-95E7-794C2CED55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56ECDC41-A05F-4B01-B65F-ABB6DEBDC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FAE8CC-FD48-44D3-A1ED-4509AAB7E3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353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GB" dirty="0"/>
              <a:t>Edit slide master format by clicking</a:t>
            </a:r>
            <a:endParaRPr lang="de-DE" altLang="de-D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GB" noProof="0" dirty="0"/>
              <a:t>Edit text master formats by clicking</a:t>
            </a:r>
          </a:p>
          <a:p>
            <a:pPr lvl="1"/>
            <a:r>
              <a:rPr lang="de-DE" altLang="de-DE" noProof="0" dirty="0"/>
              <a:t>Second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2"/>
            <a:r>
              <a:rPr lang="de-DE" altLang="de-DE" noProof="0" dirty="0"/>
              <a:t>Third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3"/>
            <a:r>
              <a:rPr lang="de-DE" altLang="de-DE" noProof="0" dirty="0" err="1"/>
              <a:t>Fourth</a:t>
            </a:r>
            <a:r>
              <a:rPr lang="de-DE" altLang="de-DE" noProof="0" dirty="0"/>
              <a:t>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4"/>
            <a:r>
              <a:rPr lang="de-DE" altLang="de-DE" noProof="0" dirty="0" err="1"/>
              <a:t>Fifth</a:t>
            </a:r>
            <a:r>
              <a:rPr lang="de-DE" altLang="de-DE" noProof="0" dirty="0"/>
              <a:t>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D581970-B30B-4FFB-952F-A876386171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BCB47CF7-7F6C-4811-8F99-CB3BC1909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34D-C748-4F3D-9C79-15E4699D92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71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GB" dirty="0"/>
              <a:t>Edit slide master format by clicking</a:t>
            </a:r>
            <a:endParaRPr lang="de-DE" altLang="de-D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GB" noProof="0" dirty="0"/>
              <a:t>Edit text master formats by clicking</a:t>
            </a:r>
          </a:p>
          <a:p>
            <a:pPr lvl="1"/>
            <a:r>
              <a:rPr lang="de-DE" altLang="de-DE" noProof="0" dirty="0"/>
              <a:t>Second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2"/>
            <a:r>
              <a:rPr lang="de-DE" altLang="de-DE" noProof="0" dirty="0"/>
              <a:t>Third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3"/>
            <a:r>
              <a:rPr lang="de-DE" altLang="de-DE" noProof="0" dirty="0" err="1"/>
              <a:t>Fourth</a:t>
            </a:r>
            <a:r>
              <a:rPr lang="de-DE" altLang="de-DE" noProof="0" dirty="0"/>
              <a:t>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  <a:p>
            <a:pPr lvl="4"/>
            <a:r>
              <a:rPr lang="de-DE" altLang="de-DE" noProof="0" dirty="0" err="1"/>
              <a:t>Fifth</a:t>
            </a:r>
            <a:r>
              <a:rPr lang="de-DE" altLang="de-DE" noProof="0" dirty="0"/>
              <a:t> </a:t>
            </a:r>
            <a:r>
              <a:rPr lang="de-DE" altLang="de-DE" noProof="0" dirty="0" err="1"/>
              <a:t>level</a:t>
            </a:r>
            <a:endParaRPr lang="de-DE" altLang="de-DE" noProof="0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7BD373E-CC62-40B1-A5DA-2D3969CDC7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CC2A1C7-16BD-4D69-8BBF-E7386B4C4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7A05D8-F806-4EEE-9CB1-6D365EFD26E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47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CF5A831-5950-45D6-B31A-C783C1736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F50F5-D950-44EC-B127-DBB6EC256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text master formats by clicking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pic>
        <p:nvPicPr>
          <p:cNvPr id="1028" name="Picture 28" descr="Bundesadler_kleiner">
            <a:extLst>
              <a:ext uri="{FF2B5EF4-FFF2-40B4-BE49-F238E27FC236}">
                <a16:creationId xmlns:a16="http://schemas.microsoft.com/office/drawing/2014/main" id="{09D9E051-7F94-4232-A8C9-27D068F83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>
            <a:extLst>
              <a:ext uri="{FF2B5EF4-FFF2-40B4-BE49-F238E27FC236}">
                <a16:creationId xmlns:a16="http://schemas.microsoft.com/office/drawing/2014/main" id="{955E478D-B65C-4D05-87B9-CD2FC62D810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0" name="Picture 28" descr="Bundesadler_kleiner">
            <a:extLst>
              <a:ext uri="{FF2B5EF4-FFF2-40B4-BE49-F238E27FC236}">
                <a16:creationId xmlns:a16="http://schemas.microsoft.com/office/drawing/2014/main" id="{7C58BF9D-1861-485F-A856-EB730A856A04}"/>
              </a:ext>
            </a:extLst>
          </p:cNvPr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697413"/>
            <a:ext cx="4445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C9C49436-E027-49DF-8786-464771FEAB8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6AC82CD2-6B4D-4DB2-B345-A5F10F243E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1259632" y="4786313"/>
            <a:ext cx="7020000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dirty="0">
                <a:latin typeface="Arial" charset="0"/>
              </a:defRPr>
            </a:lvl1pPr>
          </a:lstStyle>
          <a:p>
            <a:pPr>
              <a:defRPr/>
            </a:pPr>
            <a:r>
              <a:rPr lang="de-DE" dirty="0"/>
              <a:t>CM SAF User Workshop 29 Jan 2025 /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„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, extremes,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r>
              <a:rPr lang="de-DE" dirty="0"/>
              <a:t>“ (E(T), P, SHF, LST)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7712B24B-A993-4233-B328-EC1F46736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843D40D-6AFB-4AD9-B1FB-B68ADCBEAC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4" name="Grafik 10">
            <a:extLst>
              <a:ext uri="{FF2B5EF4-FFF2-40B4-BE49-F238E27FC236}">
                <a16:creationId xmlns:a16="http://schemas.microsoft.com/office/drawing/2014/main" id="{F0E66930-405C-4D4D-A69A-00F840E9B1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8156C179-C725-4CED-BBE6-28DF21B12C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5" r:id="rId2"/>
    <p:sldLayoutId id="2147483928" r:id="rId3"/>
    <p:sldLayoutId id="2147483929" r:id="rId4"/>
    <p:sldLayoutId id="2147483930" r:id="rId5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F904C9-3CCB-4540-9EDE-195833396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E55723A-B0B6-479D-A5DE-BBD9F80F6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text master formats by clicking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pic>
        <p:nvPicPr>
          <p:cNvPr id="2052" name="Picture 28" descr="Bundesadler_kleiner">
            <a:extLst>
              <a:ext uri="{FF2B5EF4-FFF2-40B4-BE49-F238E27FC236}">
                <a16:creationId xmlns:a16="http://schemas.microsoft.com/office/drawing/2014/main" id="{FC633A96-E9DD-4964-887F-AB012429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23">
            <a:extLst>
              <a:ext uri="{FF2B5EF4-FFF2-40B4-BE49-F238E27FC236}">
                <a16:creationId xmlns:a16="http://schemas.microsoft.com/office/drawing/2014/main" id="{9E64053E-B171-4EF8-B601-2E0FF107C12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54" name="Picture 28" descr="Bundesadler_kleiner">
            <a:extLst>
              <a:ext uri="{FF2B5EF4-FFF2-40B4-BE49-F238E27FC236}">
                <a16:creationId xmlns:a16="http://schemas.microsoft.com/office/drawing/2014/main" id="{9EA035C7-DE55-4775-876A-8A17176FBB64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69741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23">
            <a:extLst>
              <a:ext uri="{FF2B5EF4-FFF2-40B4-BE49-F238E27FC236}">
                <a16:creationId xmlns:a16="http://schemas.microsoft.com/office/drawing/2014/main" id="{5277EEE6-BB26-4DC9-A8FA-95E2A2C9629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69FC720-DDED-4B3E-AEA4-D53A7AFE7C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E1C5FC08-CA5A-4739-8821-1A1ABD5CD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A09531DE-C30E-4616-91D1-14BF6F93226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2058" name="Grafik 10">
            <a:extLst>
              <a:ext uri="{FF2B5EF4-FFF2-40B4-BE49-F238E27FC236}">
                <a16:creationId xmlns:a16="http://schemas.microsoft.com/office/drawing/2014/main" id="{A6F5EF6B-14B9-4356-8DB6-AB92B6F1D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DF8FEA72-1E57-4576-B9F3-F90A2640E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n"/>
        <a:defRPr lang="de-DE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n"/>
        <a:defRPr lang="de-D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n"/>
        <a:defRPr lang="de-DE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n"/>
        <a:defRPr lang="de-DE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n"/>
        <a:defRPr lang="de-DE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85B92C2-4CCF-4134-A381-862A450F7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896938"/>
            <a:ext cx="83534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slide master format by clicking</a:t>
            </a:r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E8C9750-26B3-4BA5-BCAB-6092F0C41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79538"/>
            <a:ext cx="8353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text master formats by clicking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pic>
        <p:nvPicPr>
          <p:cNvPr id="3076" name="Picture 28" descr="Bundesadler_kleiner">
            <a:extLst>
              <a:ext uri="{FF2B5EF4-FFF2-40B4-BE49-F238E27FC236}">
                <a16:creationId xmlns:a16="http://schemas.microsoft.com/office/drawing/2014/main" id="{3DA7512D-FC31-415E-A9B8-AE363F48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03775"/>
            <a:ext cx="4460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23">
            <a:extLst>
              <a:ext uri="{FF2B5EF4-FFF2-40B4-BE49-F238E27FC236}">
                <a16:creationId xmlns:a16="http://schemas.microsoft.com/office/drawing/2014/main" id="{5445BF26-1E37-4205-8BF8-263BFA3E632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46624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8" name="Picture 28" descr="Bundesadler_kleiner">
            <a:extLst>
              <a:ext uri="{FF2B5EF4-FFF2-40B4-BE49-F238E27FC236}">
                <a16:creationId xmlns:a16="http://schemas.microsoft.com/office/drawing/2014/main" id="{F7DF779F-2398-4BA6-BD6D-8B923A1680ED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69741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Line 23">
            <a:extLst>
              <a:ext uri="{FF2B5EF4-FFF2-40B4-BE49-F238E27FC236}">
                <a16:creationId xmlns:a16="http://schemas.microsoft.com/office/drawing/2014/main" id="{C250C062-9B38-46BC-8BF0-3BC463F676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755650"/>
            <a:ext cx="8639175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0E6EADB-7326-4ABA-AFA7-F9ADB84660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TEST "</a:t>
            </a:r>
            <a:r>
              <a:rPr lang="en-GB"/>
              <a:t> event name </a:t>
            </a:r>
            <a:r>
              <a:rPr lang="de-DE"/>
              <a:t>"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39A3E708-B139-4667-9D03-A459BA74E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9A8F1AE1-DA9B-4EEB-B4D0-EA6DB93DF58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3082" name="Grafik 10">
            <a:extLst>
              <a:ext uri="{FF2B5EF4-FFF2-40B4-BE49-F238E27FC236}">
                <a16:creationId xmlns:a16="http://schemas.microsoft.com/office/drawing/2014/main" id="{352B3ABB-48CA-4B41-BDA8-13B2289C65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79388"/>
            <a:ext cx="18224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" descr="H:\CM_SAF\Management\Praesentationsarchiv\Logos\CMSAF_Logos_2017\CMSAF_Name_Colour.png">
            <a:extLst>
              <a:ext uri="{FF2B5EF4-FFF2-40B4-BE49-F238E27FC236}">
                <a16:creationId xmlns:a16="http://schemas.microsoft.com/office/drawing/2014/main" id="{B580AA5A-E2C4-4B23-A26F-2938E8111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9388"/>
            <a:ext cx="1054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l"/>
        <a:defRPr lang="de-DE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l"/>
        <a:defRPr lang="de-D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l"/>
        <a:defRPr lang="de-DE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l"/>
        <a:defRPr lang="de-DE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l"/>
        <a:defRPr lang="de-DE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676/EUM_SAF_CM/GIRAFE/V00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5676/EUM_SAF_CM/HOAPS/V00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s://doi.org/10.5676/EUM_SAF_CM/SLF_METEOSAT/V00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doi.org/10.5676/EUM_SAF_CM/LST_METEOSAT/V00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8142EFC-6F84-4E1B-AF36-281CBE7F09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3905250"/>
            <a:ext cx="8207375" cy="898525"/>
          </a:xfrm>
        </p:spPr>
        <p:txBody>
          <a:bodyPr/>
          <a:lstStyle/>
          <a:p>
            <a:r>
              <a:rPr lang="en-GB" altLang="en-US"/>
              <a:t>Discussion group</a:t>
            </a:r>
            <a:br>
              <a:rPr lang="en-GB" altLang="en-US"/>
            </a:br>
            <a:r>
              <a:rPr lang="en-GB" altLang="en-US" sz="1800"/>
              <a:t>CM SAF User Workshop 29 Jan 2024</a:t>
            </a:r>
            <a:endParaRPr lang="en-GB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FA4600D-6104-4BE8-B0DD-C8925A28B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81075"/>
            <a:ext cx="83534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 dirty="0" err="1"/>
              <a:t>Water</a:t>
            </a:r>
            <a:r>
              <a:rPr lang="de-DE" altLang="de-DE" sz="3600" dirty="0"/>
              <a:t> </a:t>
            </a:r>
            <a:r>
              <a:rPr lang="de-DE" altLang="de-DE" sz="3600" dirty="0" err="1"/>
              <a:t>cycles</a:t>
            </a:r>
            <a:r>
              <a:rPr lang="de-DE" altLang="de-DE" sz="3600" dirty="0"/>
              <a:t>, extremes, </a:t>
            </a:r>
            <a:r>
              <a:rPr lang="de-DE" altLang="de-DE" sz="3600" dirty="0" err="1"/>
              <a:t>climate</a:t>
            </a:r>
            <a:r>
              <a:rPr lang="de-DE" altLang="de-DE" sz="3600" dirty="0"/>
              <a:t> </a:t>
            </a:r>
            <a:r>
              <a:rPr lang="de-DE" altLang="de-DE" sz="3600" dirty="0" err="1"/>
              <a:t>indices</a:t>
            </a:r>
            <a:r>
              <a:rPr lang="de-DE" altLang="de-DE" sz="3600" dirty="0"/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36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600" dirty="0"/>
              <a:t> </a:t>
            </a:r>
            <a:r>
              <a:rPr lang="de-DE" altLang="de-DE" sz="3600" dirty="0" err="1"/>
              <a:t>Evapo</a:t>
            </a:r>
            <a:r>
              <a:rPr lang="de-DE" altLang="de-DE" sz="3600" dirty="0"/>
              <a:t>(</a:t>
            </a:r>
            <a:r>
              <a:rPr lang="de-DE" altLang="de-DE" sz="3600" dirty="0" err="1"/>
              <a:t>trans</a:t>
            </a:r>
            <a:r>
              <a:rPr lang="de-DE" altLang="de-DE" sz="3600" dirty="0"/>
              <a:t>)</a:t>
            </a:r>
            <a:r>
              <a:rPr lang="de-DE" altLang="de-DE" sz="3600" dirty="0" err="1"/>
              <a:t>piration</a:t>
            </a:r>
            <a:r>
              <a:rPr lang="de-DE" altLang="de-DE" sz="3600" dirty="0"/>
              <a:t>, sensible </a:t>
            </a:r>
            <a:r>
              <a:rPr lang="de-DE" altLang="de-DE" sz="3600" dirty="0" err="1"/>
              <a:t>heat</a:t>
            </a:r>
            <a:r>
              <a:rPr lang="de-DE" altLang="de-DE" sz="3600" dirty="0"/>
              <a:t> </a:t>
            </a:r>
            <a:r>
              <a:rPr lang="de-DE" altLang="de-DE" sz="3600" dirty="0" err="1"/>
              <a:t>flux</a:t>
            </a:r>
            <a:r>
              <a:rPr lang="de-DE" altLang="de-DE" sz="3600" dirty="0"/>
              <a:t>, </a:t>
            </a:r>
            <a:r>
              <a:rPr lang="de-DE" altLang="de-DE" sz="3600" dirty="0" err="1"/>
              <a:t>precipitation</a:t>
            </a:r>
            <a:r>
              <a:rPr lang="de-DE" altLang="de-DE" sz="3600" dirty="0"/>
              <a:t>, </a:t>
            </a:r>
            <a:r>
              <a:rPr lang="de-DE" altLang="de-DE" sz="3600" dirty="0" err="1"/>
              <a:t>land</a:t>
            </a:r>
            <a:r>
              <a:rPr lang="de-DE" altLang="de-DE" sz="3600" dirty="0"/>
              <a:t> </a:t>
            </a:r>
            <a:r>
              <a:rPr lang="de-DE" altLang="de-DE" sz="3600" dirty="0" err="1"/>
              <a:t>surface</a:t>
            </a:r>
            <a:r>
              <a:rPr lang="de-DE" altLang="de-DE" sz="3600" dirty="0"/>
              <a:t> </a:t>
            </a:r>
            <a:r>
              <a:rPr lang="de-DE" altLang="de-DE" sz="3600" dirty="0" err="1"/>
              <a:t>temperature</a:t>
            </a:r>
            <a:endParaRPr lang="de-DE" altLang="de-DE" sz="36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err="1"/>
              <a:t>Contributors</a:t>
            </a:r>
            <a:r>
              <a:rPr lang="de-DE" altLang="de-DE" dirty="0"/>
              <a:t>: H. Konrad, W. Moutier, A. Tetzlaff, A. </a:t>
            </a:r>
            <a:r>
              <a:rPr lang="de-DE" altLang="de-DE" dirty="0" err="1"/>
              <a:t>Cheda</a:t>
            </a:r>
            <a:endParaRPr lang="de-DE" alt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3C058-722E-4048-8C01-925519A9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: Meteosat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Georing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A0B648-507C-4FB3-9696-B526A653A5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CD8F32-D004-6947-A54C-148685A64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66" y="1321425"/>
            <a:ext cx="3679363" cy="240245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04782BF-3C13-4144-AB22-576292FB8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17" y="1321425"/>
            <a:ext cx="3679363" cy="24024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D65BEC8-F9C9-4CE9-99A1-895C38585E74}"/>
              </a:ext>
            </a:extLst>
          </p:cNvPr>
          <p:cNvSpPr txBox="1"/>
          <p:nvPr/>
        </p:nvSpPr>
        <p:spPr>
          <a:xfrm>
            <a:off x="32455" y="3736652"/>
            <a:ext cx="774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HOAPS 4.0 </a:t>
            </a:r>
            <a:r>
              <a:rPr lang="de-DE" dirty="0" err="1"/>
              <a:t>for</a:t>
            </a:r>
            <a:r>
              <a:rPr lang="de-DE" dirty="0"/>
              <a:t> latent and sensible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Same </a:t>
            </a:r>
            <a:r>
              <a:rPr lang="de-DE" dirty="0" err="1"/>
              <a:t>activity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land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Demonstrator </a:t>
            </a:r>
            <a:r>
              <a:rPr lang="de-DE" dirty="0" err="1"/>
              <a:t>status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99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25A76-DD39-4299-994B-C6AEA1E18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56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995D3-64DE-4741-AAEC-DD1535AE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4E5DBD-D805-4BFC-B1B7-D284D3D984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0F017F-A04C-40AC-ADA2-A1E71FA7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32" y="1347614"/>
            <a:ext cx="7596336" cy="31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0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767F5-C8F9-4FC7-9A5E-0E64C542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3ECED8-D652-41E6-9623-EB6092C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9538"/>
            <a:ext cx="4320727" cy="32385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[…] we compare six recent satellite-based retrieval algorithms and ERA5 […] freshwater flux (</a:t>
            </a:r>
            <a:r>
              <a:rPr lang="en-US" sz="1600" i="1" dirty="0"/>
              <a:t>E</a:t>
            </a:r>
            <a:r>
              <a:rPr lang="en-US" sz="1600" dirty="0"/>
              <a:t>−</a:t>
            </a:r>
            <a:r>
              <a:rPr lang="en-US" sz="1600" i="1" dirty="0"/>
              <a:t>P</a:t>
            </a:r>
            <a:r>
              <a:rPr lang="en-US" sz="1600" dirty="0"/>
              <a:t>) data regarding global and regional, seasonal and interannual variation to assess the degree of correspondence among them. […]</a:t>
            </a:r>
          </a:p>
          <a:p>
            <a:pPr marL="0" indent="0">
              <a:buNone/>
            </a:pPr>
            <a:r>
              <a:rPr lang="en-US" sz="1600" dirty="0"/>
              <a:t>One main finding of our study is the agreement of global ocean means of all </a:t>
            </a:r>
            <a:r>
              <a:rPr lang="en-US" sz="1600" i="1" dirty="0"/>
              <a:t>E</a:t>
            </a:r>
            <a:r>
              <a:rPr lang="en-US" sz="1600" dirty="0"/>
              <a:t>−</a:t>
            </a:r>
            <a:r>
              <a:rPr lang="en-US" sz="1600" i="1" dirty="0"/>
              <a:t>P</a:t>
            </a:r>
            <a:r>
              <a:rPr lang="en-US" sz="1600" dirty="0"/>
              <a:t> data sets within the uncertainty ranges of satellite-based data. Regionally, however, significant differences are found among the satellite data and with ERA5. […]</a:t>
            </a: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E10DD2-5C07-45E7-8C48-881FF40CE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178232-3D9B-4254-8FB3-3802ADEBF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06" y="771550"/>
            <a:ext cx="4123974" cy="33387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8063FB2-563F-4846-A400-1B9CC0125C1C}"/>
              </a:ext>
            </a:extLst>
          </p:cNvPr>
          <p:cNvSpPr/>
          <p:nvPr/>
        </p:nvSpPr>
        <p:spPr>
          <a:xfrm>
            <a:off x="4427984" y="4083918"/>
            <a:ext cx="465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 err="1"/>
              <a:t>Difference</a:t>
            </a:r>
            <a:r>
              <a:rPr lang="de-DE" sz="1400" dirty="0"/>
              <a:t> </a:t>
            </a:r>
            <a:r>
              <a:rPr lang="de-DE" sz="1400" dirty="0" err="1"/>
              <a:t>maps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climatological</a:t>
            </a:r>
            <a:r>
              <a:rPr lang="de-DE" sz="1400" dirty="0"/>
              <a:t>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i="1" dirty="0"/>
              <a:t>E</a:t>
            </a:r>
            <a:r>
              <a:rPr lang="de-DE" sz="1400" dirty="0"/>
              <a:t>−</a:t>
            </a:r>
            <a:r>
              <a:rPr lang="de-DE" sz="1400" i="1" dirty="0"/>
              <a:t>P</a:t>
            </a:r>
            <a:r>
              <a:rPr lang="de-DE" sz="1400" dirty="0"/>
              <a:t> minus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corresponding</a:t>
            </a:r>
            <a:r>
              <a:rPr lang="de-DE" sz="1400" dirty="0"/>
              <a:t> </a:t>
            </a:r>
            <a:r>
              <a:rPr lang="de-DE" sz="1400" dirty="0" err="1"/>
              <a:t>collocated</a:t>
            </a:r>
            <a:r>
              <a:rPr lang="de-DE" sz="1400" dirty="0"/>
              <a:t> ERA5 </a:t>
            </a:r>
            <a:r>
              <a:rPr lang="de-DE" sz="1400" dirty="0" err="1"/>
              <a:t>climatology</a:t>
            </a:r>
            <a:r>
              <a:rPr lang="de-DE" sz="1400" dirty="0"/>
              <a:t> (1997–2013)</a:t>
            </a:r>
          </a:p>
        </p:txBody>
      </p:sp>
    </p:spTree>
    <p:extLst>
      <p:ext uri="{BB962C8B-B14F-4D97-AF65-F5344CB8AC3E}">
        <p14:creationId xmlns:p14="http://schemas.microsoft.com/office/powerpoint/2010/main" val="269369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3A18-2EAD-4F25-8034-CA1BFD2B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67780"/>
            <a:ext cx="8353425" cy="323850"/>
          </a:xfrm>
        </p:spPr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II: regional</a:t>
            </a:r>
            <a:br>
              <a:rPr lang="de-DE" dirty="0"/>
            </a:br>
            <a:r>
              <a:rPr lang="de-DE" dirty="0"/>
              <a:t>CM SAF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: 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progress</a:t>
            </a:r>
            <a:r>
              <a:rPr lang="de-DE" dirty="0"/>
              <a:t> at RMIB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02AD7-8BF5-4367-9701-781ABD1FE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317713ED-CB08-476B-BC04-755DB537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75" y="1655273"/>
            <a:ext cx="5909250" cy="29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2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3A18-2EAD-4F25-8034-CA1BFD2B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Extremes / </a:t>
            </a:r>
            <a:r>
              <a:rPr lang="de-DE" dirty="0" err="1"/>
              <a:t>indices</a:t>
            </a:r>
            <a:r>
              <a:rPr lang="de-DE" dirty="0"/>
              <a:t>: </a:t>
            </a:r>
            <a:r>
              <a:rPr lang="de-DE" dirty="0" err="1"/>
              <a:t>drought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C4BD27-F2B8-49ED-8244-A017D532D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379538"/>
            <a:ext cx="8353424" cy="3238500"/>
          </a:xfrm>
        </p:spPr>
        <p:txBody>
          <a:bodyPr/>
          <a:lstStyle/>
          <a:p>
            <a:r>
              <a:rPr lang="de-DE" dirty="0" err="1"/>
              <a:t>Evaporative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(EF) in </a:t>
            </a:r>
            <a:r>
              <a:rPr lang="de-DE" dirty="0" err="1"/>
              <a:t>the</a:t>
            </a:r>
            <a:r>
              <a:rPr lang="de-DE" dirty="0"/>
              <a:t> Cape Town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Meteosat-</a:t>
            </a:r>
            <a:r>
              <a:rPr lang="de-DE" dirty="0" err="1"/>
              <a:t>based</a:t>
            </a:r>
            <a:r>
              <a:rPr lang="de-DE" dirty="0"/>
              <a:t> latent and sensible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fluxes</a:t>
            </a:r>
            <a:r>
              <a:rPr lang="de-DE" dirty="0"/>
              <a:t> in June (</a:t>
            </a:r>
            <a:r>
              <a:rPr lang="de-DE" dirty="0" err="1"/>
              <a:t>winter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02AD7-8BF5-4367-9701-781ABD1FE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526C8B9D-F408-4B42-9E8B-0D446F531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19"/>
          <a:stretch/>
        </p:blipFill>
        <p:spPr>
          <a:xfrm>
            <a:off x="899591" y="1995687"/>
            <a:ext cx="7027293" cy="264420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E417BC42-28E2-4178-B7FC-A4FA7BC87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44"/>
          <a:stretch/>
        </p:blipFill>
        <p:spPr>
          <a:xfrm>
            <a:off x="8457751" y="1811497"/>
            <a:ext cx="581919" cy="3170970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3B7D90A4-6353-4D38-A286-8770242E1579}"/>
              </a:ext>
            </a:extLst>
          </p:cNvPr>
          <p:cNvSpPr txBox="1"/>
          <p:nvPr/>
        </p:nvSpPr>
        <p:spPr>
          <a:xfrm>
            <a:off x="8611472" y="156363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B95B4B-1B08-409C-9AD7-B21CC24BAF37}"/>
              </a:ext>
            </a:extLst>
          </p:cNvPr>
          <p:cNvSpPr/>
          <p:nvPr/>
        </p:nvSpPr>
        <p:spPr bwMode="auto">
          <a:xfrm>
            <a:off x="2627784" y="3723878"/>
            <a:ext cx="936104" cy="9160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53E48B1-2716-4F7B-A03F-0327999829A3}"/>
              </a:ext>
            </a:extLst>
          </p:cNvPr>
          <p:cNvSpPr txBox="1"/>
          <p:nvPr/>
        </p:nvSpPr>
        <p:spPr>
          <a:xfrm>
            <a:off x="684167" y="3299066"/>
            <a:ext cx="3416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2017: </a:t>
            </a:r>
            <a:r>
              <a:rPr lang="de-DE" dirty="0" err="1">
                <a:solidFill>
                  <a:srgbClr val="FF0000"/>
                </a:solidFill>
              </a:rPr>
              <a:t>lake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levels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unreplenished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F0CC05C-E4F9-4CDF-A5E9-B8F3EFA31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57"/>
          <a:stretch/>
        </p:blipFill>
        <p:spPr>
          <a:xfrm>
            <a:off x="4469479" y="1302132"/>
            <a:ext cx="4552950" cy="333353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CD6CE84-7CDC-429C-90CE-5022F6E6FFDA}"/>
              </a:ext>
            </a:extLst>
          </p:cNvPr>
          <p:cNvSpPr txBox="1"/>
          <p:nvPr/>
        </p:nvSpPr>
        <p:spPr>
          <a:xfrm rot="16200000">
            <a:off x="3695459" y="3304276"/>
            <a:ext cx="14946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Total </a:t>
            </a:r>
            <a:r>
              <a:rPr lang="de-DE" sz="1200" dirty="0" err="1"/>
              <a:t>precipitation</a:t>
            </a:r>
            <a:endParaRPr lang="de-DE" sz="1200" dirty="0"/>
          </a:p>
          <a:p>
            <a:pPr algn="ctr"/>
            <a:r>
              <a:rPr lang="de-DE" sz="1200" dirty="0"/>
              <a:t>(mm)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E1116E-CA91-4CCB-BFDF-AF6AE40C10D9}"/>
              </a:ext>
            </a:extLst>
          </p:cNvPr>
          <p:cNvSpPr txBox="1"/>
          <p:nvPr/>
        </p:nvSpPr>
        <p:spPr>
          <a:xfrm rot="16200000">
            <a:off x="3668497" y="1789452"/>
            <a:ext cx="16333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Max. </a:t>
            </a:r>
            <a:r>
              <a:rPr lang="de-DE" sz="1200" dirty="0" err="1"/>
              <a:t>length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dry </a:t>
            </a:r>
            <a:r>
              <a:rPr lang="de-DE" sz="1200" dirty="0" err="1"/>
              <a:t>spell</a:t>
            </a:r>
            <a:r>
              <a:rPr lang="de-DE" sz="1200" dirty="0"/>
              <a:t> (</a:t>
            </a:r>
            <a:r>
              <a:rPr lang="de-DE" sz="1200" dirty="0" err="1"/>
              <a:t>days</a:t>
            </a:r>
            <a:r>
              <a:rPr lang="de-DE" sz="1200" dirty="0"/>
              <a:t>)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608C4ED-9E0F-413F-8EE5-9DB3F00432E3}"/>
              </a:ext>
            </a:extLst>
          </p:cNvPr>
          <p:cNvGrpSpPr/>
          <p:nvPr/>
        </p:nvGrpSpPr>
        <p:grpSpPr>
          <a:xfrm>
            <a:off x="7696800" y="1383982"/>
            <a:ext cx="288032" cy="3636040"/>
            <a:chOff x="7668344" y="1383982"/>
            <a:chExt cx="288032" cy="3636040"/>
          </a:xfrm>
        </p:grpSpPr>
        <p:sp>
          <p:nvSpPr>
            <p:cNvPr id="21" name="Pfeil: nach unten 20">
              <a:extLst>
                <a:ext uri="{FF2B5EF4-FFF2-40B4-BE49-F238E27FC236}">
                  <a16:creationId xmlns:a16="http://schemas.microsoft.com/office/drawing/2014/main" id="{1BD3EE9E-F455-4A4C-ACCC-2B3C0D5DF000}"/>
                </a:ext>
              </a:extLst>
            </p:cNvPr>
            <p:cNvSpPr/>
            <p:nvPr/>
          </p:nvSpPr>
          <p:spPr bwMode="auto">
            <a:xfrm rot="10800000">
              <a:off x="7668344" y="4515966"/>
              <a:ext cx="288032" cy="50405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8B8CC14-0F20-4AF8-9867-E4DECFF08DB1}"/>
                </a:ext>
              </a:extLst>
            </p:cNvPr>
            <p:cNvCxnSpPr/>
            <p:nvPr/>
          </p:nvCxnSpPr>
          <p:spPr bwMode="auto">
            <a:xfrm flipV="1">
              <a:off x="7812360" y="1383982"/>
              <a:ext cx="0" cy="3276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60DB118-9365-4807-B3AC-4EA7605B7B79}"/>
              </a:ext>
            </a:extLst>
          </p:cNvPr>
          <p:cNvGrpSpPr/>
          <p:nvPr/>
        </p:nvGrpSpPr>
        <p:grpSpPr>
          <a:xfrm>
            <a:off x="6814800" y="1384259"/>
            <a:ext cx="288032" cy="3636040"/>
            <a:chOff x="6804249" y="1384259"/>
            <a:chExt cx="288032" cy="3636040"/>
          </a:xfrm>
        </p:grpSpPr>
        <p:sp>
          <p:nvSpPr>
            <p:cNvPr id="24" name="Pfeil: nach unten 23">
              <a:extLst>
                <a:ext uri="{FF2B5EF4-FFF2-40B4-BE49-F238E27FC236}">
                  <a16:creationId xmlns:a16="http://schemas.microsoft.com/office/drawing/2014/main" id="{5D16991A-FA09-4AB6-BD30-B5BFFA27A2D6}"/>
                </a:ext>
              </a:extLst>
            </p:cNvPr>
            <p:cNvSpPr/>
            <p:nvPr/>
          </p:nvSpPr>
          <p:spPr bwMode="auto">
            <a:xfrm rot="10800000">
              <a:off x="6804249" y="4516243"/>
              <a:ext cx="288032" cy="50405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2B161FB-4D1B-473A-9D3C-4F36593B9C71}"/>
                </a:ext>
              </a:extLst>
            </p:cNvPr>
            <p:cNvCxnSpPr/>
            <p:nvPr/>
          </p:nvCxnSpPr>
          <p:spPr bwMode="auto">
            <a:xfrm flipV="1">
              <a:off x="6948265" y="1384259"/>
              <a:ext cx="0" cy="3276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73A5F24E-AF71-4FCB-8B1C-FBECAEA12954}"/>
              </a:ext>
            </a:extLst>
          </p:cNvPr>
          <p:cNvSpPr/>
          <p:nvPr/>
        </p:nvSpPr>
        <p:spPr bwMode="auto">
          <a:xfrm>
            <a:off x="4254352" y="1347613"/>
            <a:ext cx="483828" cy="141830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50AF04A-F423-4D06-AE7F-4B10F2E152C8}"/>
              </a:ext>
            </a:extLst>
          </p:cNvPr>
          <p:cNvSpPr/>
          <p:nvPr/>
        </p:nvSpPr>
        <p:spPr bwMode="auto">
          <a:xfrm>
            <a:off x="4259553" y="2868894"/>
            <a:ext cx="478627" cy="12963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AC3D656-ECF4-435E-8C9A-3F6BF0D38AF3}"/>
              </a:ext>
            </a:extLst>
          </p:cNvPr>
          <p:cNvSpPr/>
          <p:nvPr/>
        </p:nvSpPr>
        <p:spPr bwMode="auto">
          <a:xfrm>
            <a:off x="625875" y="1347613"/>
            <a:ext cx="2721989" cy="3238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67AA4D-3FF2-4001-934D-4ECFF557AA26}"/>
              </a:ext>
            </a:extLst>
          </p:cNvPr>
          <p:cNvSpPr txBox="1"/>
          <p:nvPr/>
        </p:nvSpPr>
        <p:spPr>
          <a:xfrm>
            <a:off x="4788024" y="987574"/>
            <a:ext cx="42842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GIRAFE v1 1DD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Cape Town</a:t>
            </a:r>
          </a:p>
        </p:txBody>
      </p:sp>
    </p:spTree>
    <p:extLst>
      <p:ext uri="{BB962C8B-B14F-4D97-AF65-F5344CB8AC3E}">
        <p14:creationId xmlns:p14="http://schemas.microsoft.com/office/powerpoint/2010/main" val="32180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 animBg="1"/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944E9-30E8-4EBD-AC6B-CCA647E0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Extremes / </a:t>
            </a:r>
            <a:r>
              <a:rPr lang="de-DE" dirty="0" err="1"/>
              <a:t>indices</a:t>
            </a:r>
            <a:r>
              <a:rPr lang="de-DE" dirty="0"/>
              <a:t>: </a:t>
            </a:r>
            <a:r>
              <a:rPr lang="de-DE" dirty="0" err="1"/>
              <a:t>drought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66E46E-F0C7-45A7-A01D-C41270D52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2E79A7-BA3A-4ED1-8814-F3001451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30186"/>
            <a:ext cx="7347812" cy="31902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A34F583-CF30-4A33-9168-70B8F93902DF}"/>
              </a:ext>
            </a:extLst>
          </p:cNvPr>
          <p:cNvSpPr/>
          <p:nvPr/>
        </p:nvSpPr>
        <p:spPr>
          <a:xfrm>
            <a:off x="692945" y="2998952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Joetzjer</a:t>
            </a:r>
            <a:r>
              <a:rPr lang="de-DE" dirty="0"/>
              <a:t> et al.,</a:t>
            </a:r>
          </a:p>
          <a:p>
            <a:r>
              <a:rPr lang="de-DE" dirty="0"/>
              <a:t>HESS, 2013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841236-485B-407B-A079-F0F1303F2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74" b="-9375"/>
          <a:stretch/>
        </p:blipFill>
        <p:spPr>
          <a:xfrm>
            <a:off x="4355976" y="1851670"/>
            <a:ext cx="4464744" cy="27475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E68BC98-161B-4359-A644-CA515BFEE589}"/>
              </a:ext>
            </a:extLst>
          </p:cNvPr>
          <p:cNvSpPr/>
          <p:nvPr/>
        </p:nvSpPr>
        <p:spPr>
          <a:xfrm>
            <a:off x="6433001" y="4366227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Ziese et al., ESSD, 2014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C6C04A-02A0-454C-85FC-4459518EF8EF}"/>
              </a:ext>
            </a:extLst>
          </p:cNvPr>
          <p:cNvSpPr txBox="1"/>
          <p:nvPr/>
        </p:nvSpPr>
        <p:spPr>
          <a:xfrm>
            <a:off x="5826422" y="1598744"/>
            <a:ext cx="2364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GPCC </a:t>
            </a:r>
            <a:r>
              <a:rPr lang="de-DE" dirty="0" err="1"/>
              <a:t>Drought</a:t>
            </a:r>
            <a:r>
              <a:rPr lang="de-DE" dirty="0"/>
              <a:t> Index</a:t>
            </a:r>
          </a:p>
        </p:txBody>
      </p:sp>
    </p:spTree>
    <p:extLst>
      <p:ext uri="{BB962C8B-B14F-4D97-AF65-F5344CB8AC3E}">
        <p14:creationId xmlns:p14="http://schemas.microsoft.com/office/powerpoint/2010/main" val="28767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3A18-2EAD-4F25-8034-CA1BFD2B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Extremes / </a:t>
            </a:r>
            <a:r>
              <a:rPr lang="de-DE" dirty="0" err="1"/>
              <a:t>indices</a:t>
            </a:r>
            <a:r>
              <a:rPr lang="de-DE" dirty="0"/>
              <a:t>: LST / </a:t>
            </a:r>
            <a:r>
              <a:rPr lang="de-DE" dirty="0" err="1"/>
              <a:t>tropical</a:t>
            </a:r>
            <a:r>
              <a:rPr lang="de-DE" dirty="0"/>
              <a:t> </a:t>
            </a:r>
            <a:r>
              <a:rPr lang="de-DE" dirty="0" err="1"/>
              <a:t>nights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02AD7-8BF5-4367-9701-781ABD1FE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388A5-68F4-468E-B3E0-5FBF9F17B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6458" r="5969" b="16317"/>
          <a:stretch/>
        </p:blipFill>
        <p:spPr>
          <a:xfrm>
            <a:off x="539553" y="1779662"/>
            <a:ext cx="3528392" cy="197822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45DE9D8-644F-4416-BA13-9EB0765A8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7614"/>
            <a:ext cx="3941059" cy="26742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0FAD24-9400-4493-B5C2-F12639B0B680}"/>
              </a:ext>
            </a:extLst>
          </p:cNvPr>
          <p:cNvSpPr txBox="1"/>
          <p:nvPr/>
        </p:nvSpPr>
        <p:spPr>
          <a:xfrm>
            <a:off x="1043608" y="4083918"/>
            <a:ext cx="388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Surface </a:t>
            </a:r>
            <a:r>
              <a:rPr lang="de-DE" dirty="0" err="1">
                <a:solidFill>
                  <a:srgbClr val="FF0000"/>
                </a:solidFill>
              </a:rPr>
              <a:t>temperature</a:t>
            </a:r>
            <a:r>
              <a:rPr lang="de-DE" dirty="0">
                <a:solidFill>
                  <a:srgbClr val="FF0000"/>
                </a:solidFill>
              </a:rPr>
              <a:t> at </a:t>
            </a:r>
            <a:r>
              <a:rPr lang="de-DE" dirty="0" err="1">
                <a:solidFill>
                  <a:srgbClr val="FF0000"/>
                </a:solidFill>
              </a:rPr>
              <a:t>night</a:t>
            </a:r>
            <a:r>
              <a:rPr lang="de-DE" dirty="0">
                <a:solidFill>
                  <a:srgbClr val="FF0000"/>
                </a:solidFill>
              </a:rPr>
              <a:t> &gt; 20°C</a:t>
            </a:r>
          </a:p>
        </p:txBody>
      </p:sp>
    </p:spTree>
    <p:extLst>
      <p:ext uri="{BB962C8B-B14F-4D97-AF65-F5344CB8AC3E}">
        <p14:creationId xmlns:p14="http://schemas.microsoft.com/office/powerpoint/2010/main" val="334792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3A18-2EAD-4F25-8034-CA1BFD2B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Extremes / </a:t>
            </a:r>
            <a:r>
              <a:rPr lang="de-DE" dirty="0" err="1"/>
              <a:t>indices</a:t>
            </a:r>
            <a:r>
              <a:rPr lang="de-DE" dirty="0"/>
              <a:t>: LST /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days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02AD7-8BF5-4367-9701-781ABD1FE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C0E95D9-12AB-4BD3-9ED6-B0618349E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7100" r="5972" b="15952"/>
          <a:stretch/>
        </p:blipFill>
        <p:spPr>
          <a:xfrm>
            <a:off x="539552" y="1712291"/>
            <a:ext cx="3472501" cy="194493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42D3037-6F2C-444B-9EED-832E7F292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5533"/>
            <a:ext cx="3555164" cy="24124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DBC4F5A-ACF6-411A-9C69-AC1C3124C247}"/>
              </a:ext>
            </a:extLst>
          </p:cNvPr>
          <p:cNvSpPr txBox="1"/>
          <p:nvPr/>
        </p:nvSpPr>
        <p:spPr>
          <a:xfrm>
            <a:off x="1043608" y="4083918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Surface </a:t>
            </a:r>
            <a:r>
              <a:rPr lang="de-DE" dirty="0" err="1">
                <a:solidFill>
                  <a:srgbClr val="FF0000"/>
                </a:solidFill>
              </a:rPr>
              <a:t>temperature</a:t>
            </a:r>
            <a:r>
              <a:rPr lang="de-DE" dirty="0">
                <a:solidFill>
                  <a:srgbClr val="FF0000"/>
                </a:solidFill>
              </a:rPr>
              <a:t> &gt; 18.3°C</a:t>
            </a:r>
          </a:p>
        </p:txBody>
      </p:sp>
    </p:spTree>
    <p:extLst>
      <p:ext uri="{BB962C8B-B14F-4D97-AF65-F5344CB8AC3E}">
        <p14:creationId xmlns:p14="http://schemas.microsoft.com/office/powerpoint/2010/main" val="143233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3A18-2EAD-4F25-8034-CA1BFD2B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Extremes / </a:t>
            </a:r>
            <a:r>
              <a:rPr lang="de-DE" dirty="0" err="1"/>
              <a:t>indices</a:t>
            </a:r>
            <a:r>
              <a:rPr lang="de-DE" dirty="0"/>
              <a:t>: LST / </a:t>
            </a:r>
            <a:r>
              <a:rPr lang="de-DE" dirty="0" err="1"/>
              <a:t>summer</a:t>
            </a:r>
            <a:r>
              <a:rPr lang="de-DE" dirty="0"/>
              <a:t> </a:t>
            </a:r>
            <a:r>
              <a:rPr lang="de-DE" dirty="0" err="1"/>
              <a:t>days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02AD7-8BF5-4367-9701-781ABD1FE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49C4423-3591-4FFA-A851-D47808F61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7049" r="5712" b="16382"/>
          <a:stretch/>
        </p:blipFill>
        <p:spPr>
          <a:xfrm>
            <a:off x="683568" y="1563638"/>
            <a:ext cx="3383623" cy="187850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33C1251-C9B2-444D-950A-F9F7F8BB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77" y="1419622"/>
            <a:ext cx="3653029" cy="24788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98CD7C2-3B5B-4E0B-B115-CF85346C3B31}"/>
              </a:ext>
            </a:extLst>
          </p:cNvPr>
          <p:cNvSpPr txBox="1"/>
          <p:nvPr/>
        </p:nvSpPr>
        <p:spPr>
          <a:xfrm>
            <a:off x="1043608" y="4083918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Surface </a:t>
            </a:r>
            <a:r>
              <a:rPr lang="de-DE" dirty="0" err="1">
                <a:solidFill>
                  <a:srgbClr val="FF0000"/>
                </a:solidFill>
              </a:rPr>
              <a:t>temperature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&gt; 25°</a:t>
            </a:r>
            <a:r>
              <a:rPr lang="de-DE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7189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E67F6-4CA1-46DB-8D43-4EB62F3A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Setting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stage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2B0A07-F5F5-4FC1-9F66-C235D7932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CM SAF User Workshop 29 Jan 2025 /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„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, extremes,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endParaRPr lang="de-D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074E20-775C-944E-8904-6E38B7D7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315093"/>
            <a:ext cx="3777936" cy="24815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C29B58E-D0A5-4E3B-9758-C924B3E0668A}"/>
              </a:ext>
            </a:extLst>
          </p:cNvPr>
          <p:cNvSpPr txBox="1"/>
          <p:nvPr/>
        </p:nvSpPr>
        <p:spPr>
          <a:xfrm>
            <a:off x="6971176" y="1070615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Wild et al. (2013)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59E561-FC1C-4E88-9705-282DFF38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6" y="1375964"/>
            <a:ext cx="3688140" cy="25794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E0173F5-B06A-43DF-ABEB-2706A4B854D3}"/>
              </a:ext>
            </a:extLst>
          </p:cNvPr>
          <p:cNvSpPr/>
          <p:nvPr/>
        </p:nvSpPr>
        <p:spPr bwMode="auto">
          <a:xfrm rot="1646140">
            <a:off x="6724471" y="2653472"/>
            <a:ext cx="770996" cy="125117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1453654-6285-448C-8572-CEF1F6974F57}"/>
              </a:ext>
            </a:extLst>
          </p:cNvPr>
          <p:cNvSpPr txBox="1"/>
          <p:nvPr/>
        </p:nvSpPr>
        <p:spPr>
          <a:xfrm>
            <a:off x="6326117" y="384207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+ LST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F758A11E-1A13-4F2E-8B4D-E6B603F6A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44885"/>
            <a:ext cx="2719184" cy="1815113"/>
          </a:xfr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F5CE556-5A7D-4E1F-8CD5-FBC183D058CE}"/>
              </a:ext>
            </a:extLst>
          </p:cNvPr>
          <p:cNvSpPr txBox="1"/>
          <p:nvPr/>
        </p:nvSpPr>
        <p:spPr>
          <a:xfrm>
            <a:off x="5785904" y="4371524"/>
            <a:ext cx="1899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wikimedia</a:t>
            </a:r>
            <a:r>
              <a:rPr lang="de-DE" sz="1200" dirty="0"/>
              <a:t> </a:t>
            </a:r>
            <a:r>
              <a:rPr lang="de-DE" sz="1200" dirty="0" err="1"/>
              <a:t>commons</a:t>
            </a:r>
            <a:r>
              <a:rPr lang="de-DE" sz="1200" dirty="0"/>
              <a:t> - </a:t>
            </a:r>
            <a:r>
              <a:rPr lang="de-DE" sz="1200" dirty="0" err="1"/>
              <a:t>stk</a:t>
            </a:r>
            <a:endParaRPr lang="de-DE" sz="12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E61446A-D63D-44E7-88F3-867C2AB63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46"/>
          <a:stretch/>
        </p:blipFill>
        <p:spPr>
          <a:xfrm>
            <a:off x="3030852" y="1099797"/>
            <a:ext cx="3372000" cy="217926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2E5B37E-3F9E-4DDB-B8BD-5E6F8DA63267}"/>
              </a:ext>
            </a:extLst>
          </p:cNvPr>
          <p:cNvSpPr txBox="1"/>
          <p:nvPr/>
        </p:nvSpPr>
        <p:spPr>
          <a:xfrm>
            <a:off x="5207005" y="2901593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finanzen.net</a:t>
            </a:r>
          </a:p>
        </p:txBody>
      </p:sp>
    </p:spTree>
    <p:extLst>
      <p:ext uri="{BB962C8B-B14F-4D97-AF65-F5344CB8AC3E}">
        <p14:creationId xmlns:p14="http://schemas.microsoft.com/office/powerpoint/2010/main" val="14963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77AE7-E931-47F2-A7F5-90FE838C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additional </a:t>
            </a:r>
            <a:r>
              <a:rPr lang="de-DE" dirty="0" err="1"/>
              <a:t>thoughts</a:t>
            </a:r>
            <a:r>
              <a:rPr lang="de-DE" dirty="0"/>
              <a:t> on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06FB38-741F-4BFE-B1EE-F95B453C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obviously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relevant </a:t>
            </a:r>
            <a:r>
              <a:rPr lang="de-DE" dirty="0" err="1"/>
              <a:t>indices</a:t>
            </a:r>
            <a:r>
              <a:rPr lang="de-DE" dirty="0"/>
              <a:t>?</a:t>
            </a:r>
          </a:p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seed </a:t>
            </a:r>
            <a:r>
              <a:rPr lang="de-DE" dirty="0" err="1"/>
              <a:t>questions</a:t>
            </a:r>
            <a:r>
              <a:rPr lang="de-DE" dirty="0"/>
              <a:t>: As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: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opinion</a:t>
            </a:r>
            <a:r>
              <a:rPr lang="de-DE" dirty="0"/>
              <a:t>,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datasets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own </a:t>
            </a:r>
            <a:r>
              <a:rPr lang="de-DE" dirty="0" err="1"/>
              <a:t>requirements</a:t>
            </a:r>
            <a:r>
              <a:rPr lang="de-DE" dirty="0"/>
              <a:t> in </a:t>
            </a:r>
            <a:r>
              <a:rPr lang="de-DE" dirty="0" err="1"/>
              <a:t>mind</a:t>
            </a:r>
            <a:r>
              <a:rPr lang="de-DE" dirty="0"/>
              <a:t>, </a:t>
            </a:r>
            <a:r>
              <a:rPr lang="de-DE" dirty="0" err="1"/>
              <a:t>or</a:t>
            </a:r>
            <a:endParaRPr lang="de-DE" dirty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providers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form </a:t>
            </a:r>
            <a:r>
              <a:rPr lang="de-DE" dirty="0" err="1"/>
              <a:t>of</a:t>
            </a:r>
            <a:r>
              <a:rPr lang="de-DE" dirty="0"/>
              <a:t> an additional </a:t>
            </a:r>
            <a:r>
              <a:rPr lang="de-DE" dirty="0" err="1"/>
              <a:t>service</a:t>
            </a:r>
            <a:r>
              <a:rPr lang="de-DE" dirty="0"/>
              <a:t>? (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considerations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35E1D2-4ED8-4253-9BE6-06D96C8E10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</p:spTree>
    <p:extLst>
      <p:ext uri="{BB962C8B-B14F-4D97-AF65-F5344CB8AC3E}">
        <p14:creationId xmlns:p14="http://schemas.microsoft.com/office/powerpoint/2010/main" val="324142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1798C-44FE-4BD7-B6D6-ECEE1E50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Seeding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4A8E6-07F8-4259-AE13-068B32C1F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de-DE" sz="1600" dirty="0" err="1"/>
              <a:t>Which</a:t>
            </a:r>
            <a:r>
              <a:rPr lang="de-DE" sz="1600" dirty="0"/>
              <a:t> CM SAF </a:t>
            </a:r>
            <a:r>
              <a:rPr lang="de-DE" sz="1600" dirty="0" err="1"/>
              <a:t>data</a:t>
            </a:r>
            <a:r>
              <a:rPr lang="de-DE" sz="1600" dirty="0"/>
              <a:t> and </a:t>
            </a:r>
            <a:r>
              <a:rPr lang="de-DE" sz="1600" dirty="0" err="1"/>
              <a:t>services</a:t>
            </a:r>
            <a:r>
              <a:rPr lang="de-DE" sz="1600" dirty="0"/>
              <a:t> do </a:t>
            </a:r>
            <a:r>
              <a:rPr lang="de-DE" sz="1600" dirty="0" err="1"/>
              <a:t>you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your</a:t>
            </a:r>
            <a:r>
              <a:rPr lang="de-DE" sz="1600" dirty="0"/>
              <a:t> </a:t>
            </a:r>
            <a:r>
              <a:rPr lang="de-DE" sz="1600" dirty="0" err="1"/>
              <a:t>analysis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application</a:t>
            </a:r>
            <a:r>
              <a:rPr lang="de-DE" sz="1600" dirty="0"/>
              <a:t>?</a:t>
            </a:r>
          </a:p>
          <a:p>
            <a:pPr>
              <a:buFont typeface="+mj-lt"/>
              <a:buAutoNum type="arabicPeriod"/>
            </a:pPr>
            <a:r>
              <a:rPr lang="de-DE" sz="1600" dirty="0" err="1"/>
              <a:t>Which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services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missing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your</a:t>
            </a:r>
            <a:r>
              <a:rPr lang="de-DE" sz="1600" dirty="0"/>
              <a:t> </a:t>
            </a:r>
            <a:r>
              <a:rPr lang="de-DE" sz="1600" dirty="0" err="1"/>
              <a:t>analysis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application</a:t>
            </a:r>
            <a:r>
              <a:rPr lang="de-DE" sz="1600" dirty="0"/>
              <a:t>?</a:t>
            </a:r>
          </a:p>
          <a:p>
            <a:pPr>
              <a:buFont typeface="+mj-lt"/>
              <a:buAutoNum type="arabicPeriod"/>
            </a:pPr>
            <a:r>
              <a:rPr lang="de-DE" sz="1600" dirty="0" err="1"/>
              <a:t>How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CM SAF </a:t>
            </a:r>
            <a:r>
              <a:rPr lang="de-DE" sz="1600" dirty="0" err="1"/>
              <a:t>improve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products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services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your</a:t>
            </a:r>
            <a:r>
              <a:rPr lang="de-DE" sz="1600" dirty="0"/>
              <a:t> </a:t>
            </a:r>
            <a:r>
              <a:rPr lang="de-DE" sz="1600" dirty="0" err="1"/>
              <a:t>analysis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application</a:t>
            </a:r>
            <a:r>
              <a:rPr lang="de-DE" sz="1600" dirty="0"/>
              <a:t> (</a:t>
            </a:r>
            <a:r>
              <a:rPr lang="de-DE" sz="1600" dirty="0" err="1"/>
              <a:t>technically</a:t>
            </a:r>
            <a:r>
              <a:rPr lang="de-DE" sz="1600" dirty="0"/>
              <a:t> and </a:t>
            </a:r>
            <a:r>
              <a:rPr lang="de-DE" sz="1600" dirty="0" err="1"/>
              <a:t>scientifically</a:t>
            </a:r>
            <a:r>
              <a:rPr lang="de-DE" sz="1600" dirty="0"/>
              <a:t>)?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1600" dirty="0" err="1">
                <a:solidFill>
                  <a:srgbClr val="FF0000"/>
                </a:solidFill>
              </a:rPr>
              <a:t>Which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climate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indices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are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you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interested</a:t>
            </a:r>
            <a:r>
              <a:rPr lang="de-DE" sz="1600" dirty="0">
                <a:solidFill>
                  <a:srgbClr val="FF0000"/>
                </a:solidFill>
              </a:rPr>
              <a:t> in?</a:t>
            </a:r>
          </a:p>
          <a:p>
            <a:pPr>
              <a:buFont typeface="+mj-lt"/>
              <a:buAutoNum type="arabicPeriod"/>
            </a:pPr>
            <a:r>
              <a:rPr lang="de-DE" sz="1600" dirty="0" err="1">
                <a:solidFill>
                  <a:srgbClr val="FF0000"/>
                </a:solidFill>
              </a:rPr>
              <a:t>Which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application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around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water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cycle</a:t>
            </a:r>
            <a:r>
              <a:rPr lang="de-DE" sz="1600" dirty="0">
                <a:solidFill>
                  <a:srgbClr val="FF0000"/>
                </a:solidFill>
              </a:rPr>
              <a:t> variables, LST, sensible </a:t>
            </a:r>
            <a:r>
              <a:rPr lang="de-DE" sz="1600" dirty="0" err="1">
                <a:solidFill>
                  <a:srgbClr val="FF0000"/>
                </a:solidFill>
              </a:rPr>
              <a:t>heat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flux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are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you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interested</a:t>
            </a:r>
            <a:r>
              <a:rPr lang="de-DE" sz="1600" dirty="0">
                <a:solidFill>
                  <a:srgbClr val="FF0000"/>
                </a:solidFill>
              </a:rPr>
              <a:t> in?</a:t>
            </a:r>
            <a:endParaRPr lang="de-DE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dirty="0"/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1400" dirty="0" err="1">
                <a:solidFill>
                  <a:srgbClr val="000000"/>
                </a:solidFill>
              </a:rPr>
              <a:t>Reminder</a:t>
            </a:r>
            <a:r>
              <a:rPr lang="de-DE" altLang="de-DE" sz="1400" dirty="0">
                <a:solidFill>
                  <a:srgbClr val="000000"/>
                </a:solidFill>
              </a:rPr>
              <a:t>: </a:t>
            </a:r>
            <a:r>
              <a:rPr lang="de-DE" altLang="de-DE" sz="1400" dirty="0" err="1">
                <a:solidFill>
                  <a:srgbClr val="000000"/>
                </a:solidFill>
              </a:rPr>
              <a:t>We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are</a:t>
            </a:r>
            <a:r>
              <a:rPr lang="de-DE" altLang="de-DE" sz="1400" dirty="0">
                <a:solidFill>
                  <a:srgbClr val="000000"/>
                </a:solidFill>
              </a:rPr>
              <a:t> 3 </a:t>
            </a:r>
            <a:r>
              <a:rPr lang="de-DE" altLang="de-DE" sz="1400" dirty="0" err="1">
                <a:solidFill>
                  <a:srgbClr val="000000"/>
                </a:solidFill>
              </a:rPr>
              <a:t>years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into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our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current</a:t>
            </a:r>
            <a:r>
              <a:rPr lang="de-DE" altLang="de-DE" sz="1400" dirty="0">
                <a:solidFill>
                  <a:srgbClr val="000000"/>
                </a:solidFill>
              </a:rPr>
              <a:t> 5 </a:t>
            </a:r>
            <a:r>
              <a:rPr lang="de-DE" altLang="de-DE" sz="1400" dirty="0" err="1">
                <a:solidFill>
                  <a:srgbClr val="000000"/>
                </a:solidFill>
              </a:rPr>
              <a:t>year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phase</a:t>
            </a:r>
            <a:r>
              <a:rPr lang="de-DE" altLang="de-DE" sz="1400" dirty="0">
                <a:solidFill>
                  <a:srgbClr val="000000"/>
                </a:solidFill>
              </a:rPr>
              <a:t> and </a:t>
            </a:r>
            <a:r>
              <a:rPr lang="de-DE" altLang="de-DE" sz="1400" dirty="0" err="1">
                <a:solidFill>
                  <a:srgbClr val="000000"/>
                </a:solidFill>
              </a:rPr>
              <a:t>are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making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plans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for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the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next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one</a:t>
            </a:r>
            <a:r>
              <a:rPr lang="de-DE" altLang="de-DE" sz="1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err="1"/>
              <a:t>Another</a:t>
            </a:r>
            <a:r>
              <a:rPr lang="de-DE" altLang="de-DE" sz="1400" dirty="0"/>
              <a:t> </a:t>
            </a:r>
            <a:r>
              <a:rPr lang="de-DE" altLang="de-DE" sz="1400" dirty="0" err="1"/>
              <a:t>reminder</a:t>
            </a:r>
            <a:r>
              <a:rPr lang="de-DE" altLang="de-DE" sz="1400" dirty="0"/>
              <a:t>: This </a:t>
            </a:r>
            <a:r>
              <a:rPr lang="de-DE" altLang="de-DE" sz="1400" dirty="0" err="1"/>
              <a:t>is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the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discussion</a:t>
            </a:r>
            <a:r>
              <a:rPr lang="de-DE" altLang="de-DE" sz="1400" dirty="0"/>
              <a:t> </a:t>
            </a:r>
            <a:r>
              <a:rPr lang="de-DE" altLang="de-DE" sz="1400" dirty="0" err="1"/>
              <a:t>group</a:t>
            </a:r>
            <a:r>
              <a:rPr lang="de-DE" altLang="de-DE" sz="1400" dirty="0"/>
              <a:t> </a:t>
            </a:r>
            <a:r>
              <a:rPr lang="de-DE" altLang="de-DE" sz="1400" dirty="0" err="1"/>
              <a:t>about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water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cycles</a:t>
            </a:r>
            <a:r>
              <a:rPr lang="de-DE" altLang="de-DE" sz="1400" dirty="0"/>
              <a:t>, extremes, </a:t>
            </a:r>
            <a:r>
              <a:rPr lang="de-DE" altLang="de-DE" sz="1400" dirty="0" err="1"/>
              <a:t>climate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indices</a:t>
            </a:r>
            <a:r>
              <a:rPr lang="de-DE" altLang="de-DE" sz="1400" dirty="0"/>
              <a:t>:</a:t>
            </a:r>
            <a:br>
              <a:rPr lang="de-DE" altLang="de-DE" sz="1400" dirty="0"/>
            </a:br>
            <a:r>
              <a:rPr lang="de-DE" altLang="de-DE" sz="1400" dirty="0" err="1"/>
              <a:t>evapo</a:t>
            </a:r>
            <a:r>
              <a:rPr lang="de-DE" altLang="de-DE" sz="1400" dirty="0"/>
              <a:t>(</a:t>
            </a:r>
            <a:r>
              <a:rPr lang="de-DE" altLang="de-DE" sz="1400" dirty="0" err="1"/>
              <a:t>trans</a:t>
            </a:r>
            <a:r>
              <a:rPr lang="de-DE" altLang="de-DE" sz="1400" dirty="0"/>
              <a:t>)</a:t>
            </a:r>
            <a:r>
              <a:rPr lang="de-DE" altLang="de-DE" sz="1400" dirty="0" err="1"/>
              <a:t>piration</a:t>
            </a:r>
            <a:r>
              <a:rPr lang="de-DE" altLang="de-DE" sz="1400" dirty="0"/>
              <a:t>, sensible </a:t>
            </a:r>
            <a:r>
              <a:rPr lang="de-DE" altLang="de-DE" sz="1400" dirty="0" err="1"/>
              <a:t>heat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flux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precipitation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land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surface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temperature</a:t>
            </a:r>
            <a:endParaRPr lang="de-DE" altLang="de-DE" sz="14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C00D2E-60F8-4C70-BC4F-DC5B0B59A0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CM SAF User Workshop 29 Jan 2025 /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„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, extremes,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291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1798C-44FE-4BD7-B6D6-ECEE1E50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Seeding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4A8E6-07F8-4259-AE13-068B32C1F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de-DE" dirty="0" err="1"/>
              <a:t>Which</a:t>
            </a:r>
            <a:r>
              <a:rPr lang="de-DE" dirty="0"/>
              <a:t> CM SAF </a:t>
            </a:r>
            <a:r>
              <a:rPr lang="de-DE" dirty="0" err="1"/>
              <a:t>data</a:t>
            </a:r>
            <a:r>
              <a:rPr lang="de-DE" dirty="0"/>
              <a:t> and </a:t>
            </a:r>
            <a:r>
              <a:rPr lang="de-DE" dirty="0" err="1"/>
              <a:t>services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?</a:t>
            </a:r>
          </a:p>
          <a:p>
            <a:pPr>
              <a:buFont typeface="+mj-lt"/>
              <a:buAutoNum type="arabicPeriod"/>
            </a:pP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?</a:t>
            </a:r>
          </a:p>
          <a:p>
            <a:pPr>
              <a:buFont typeface="+mj-lt"/>
              <a:buAutoNum type="arabicPeriod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CM SAF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(</a:t>
            </a:r>
            <a:r>
              <a:rPr lang="de-DE" dirty="0" err="1"/>
              <a:t>technically</a:t>
            </a:r>
            <a:r>
              <a:rPr lang="de-DE" dirty="0"/>
              <a:t> and </a:t>
            </a:r>
            <a:r>
              <a:rPr lang="de-DE" dirty="0" err="1"/>
              <a:t>scientifically</a:t>
            </a:r>
            <a:r>
              <a:rPr lang="de-DE" dirty="0"/>
              <a:t>)?</a:t>
            </a:r>
          </a:p>
          <a:p>
            <a:pPr marL="0" indent="0">
              <a:buNone/>
            </a:pPr>
            <a:endParaRPr lang="de-DE" dirty="0"/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1400" dirty="0" err="1">
                <a:solidFill>
                  <a:srgbClr val="000000"/>
                </a:solidFill>
              </a:rPr>
              <a:t>Reminder</a:t>
            </a:r>
            <a:r>
              <a:rPr lang="de-DE" altLang="de-DE" sz="1400" dirty="0">
                <a:solidFill>
                  <a:srgbClr val="000000"/>
                </a:solidFill>
              </a:rPr>
              <a:t>: </a:t>
            </a:r>
            <a:r>
              <a:rPr lang="de-DE" altLang="de-DE" sz="1400" dirty="0" err="1">
                <a:solidFill>
                  <a:srgbClr val="000000"/>
                </a:solidFill>
              </a:rPr>
              <a:t>We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are</a:t>
            </a:r>
            <a:r>
              <a:rPr lang="de-DE" altLang="de-DE" sz="1400" dirty="0">
                <a:solidFill>
                  <a:srgbClr val="000000"/>
                </a:solidFill>
              </a:rPr>
              <a:t> 3 </a:t>
            </a:r>
            <a:r>
              <a:rPr lang="de-DE" altLang="de-DE" sz="1400" dirty="0" err="1">
                <a:solidFill>
                  <a:srgbClr val="000000"/>
                </a:solidFill>
              </a:rPr>
              <a:t>years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into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our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current</a:t>
            </a:r>
            <a:r>
              <a:rPr lang="de-DE" altLang="de-DE" sz="1400" dirty="0">
                <a:solidFill>
                  <a:srgbClr val="000000"/>
                </a:solidFill>
              </a:rPr>
              <a:t> 5 </a:t>
            </a:r>
            <a:r>
              <a:rPr lang="de-DE" altLang="de-DE" sz="1400" dirty="0" err="1">
                <a:solidFill>
                  <a:srgbClr val="000000"/>
                </a:solidFill>
              </a:rPr>
              <a:t>year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phase</a:t>
            </a:r>
            <a:r>
              <a:rPr lang="de-DE" altLang="de-DE" sz="1400" dirty="0">
                <a:solidFill>
                  <a:srgbClr val="000000"/>
                </a:solidFill>
              </a:rPr>
              <a:t> and </a:t>
            </a:r>
            <a:r>
              <a:rPr lang="de-DE" altLang="de-DE" sz="1400" dirty="0" err="1">
                <a:solidFill>
                  <a:srgbClr val="000000"/>
                </a:solidFill>
              </a:rPr>
              <a:t>are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making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plans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for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the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next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one</a:t>
            </a:r>
            <a:r>
              <a:rPr lang="de-DE" altLang="de-DE" sz="1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err="1"/>
              <a:t>Another</a:t>
            </a:r>
            <a:r>
              <a:rPr lang="de-DE" altLang="de-DE" sz="1400" dirty="0"/>
              <a:t> </a:t>
            </a:r>
            <a:r>
              <a:rPr lang="de-DE" altLang="de-DE" sz="1400" dirty="0" err="1"/>
              <a:t>reminder</a:t>
            </a:r>
            <a:r>
              <a:rPr lang="de-DE" altLang="de-DE" sz="1400" dirty="0"/>
              <a:t>: This </a:t>
            </a:r>
            <a:r>
              <a:rPr lang="de-DE" altLang="de-DE" sz="1400" dirty="0" err="1"/>
              <a:t>is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the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discussion</a:t>
            </a:r>
            <a:r>
              <a:rPr lang="de-DE" altLang="de-DE" sz="1400" dirty="0"/>
              <a:t> </a:t>
            </a:r>
            <a:r>
              <a:rPr lang="de-DE" altLang="de-DE" sz="1400" dirty="0" err="1"/>
              <a:t>group</a:t>
            </a:r>
            <a:r>
              <a:rPr lang="de-DE" altLang="de-DE" sz="1400" dirty="0"/>
              <a:t> </a:t>
            </a:r>
            <a:r>
              <a:rPr lang="de-DE" altLang="de-DE" sz="1400" dirty="0" err="1"/>
              <a:t>about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water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cycles</a:t>
            </a:r>
            <a:r>
              <a:rPr lang="de-DE" altLang="de-DE" sz="1400" dirty="0"/>
              <a:t>, extremes, </a:t>
            </a:r>
            <a:r>
              <a:rPr lang="de-DE" altLang="de-DE" sz="1400" dirty="0" err="1"/>
              <a:t>climate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indices</a:t>
            </a:r>
            <a:r>
              <a:rPr lang="de-DE" altLang="de-DE" sz="1400" dirty="0"/>
              <a:t>:</a:t>
            </a:r>
            <a:br>
              <a:rPr lang="de-DE" altLang="de-DE" sz="1400" dirty="0"/>
            </a:br>
            <a:r>
              <a:rPr lang="de-DE" altLang="de-DE" sz="1400" dirty="0" err="1"/>
              <a:t>evapo</a:t>
            </a:r>
            <a:r>
              <a:rPr lang="de-DE" altLang="de-DE" sz="1400" dirty="0"/>
              <a:t>(</a:t>
            </a:r>
            <a:r>
              <a:rPr lang="de-DE" altLang="de-DE" sz="1400" dirty="0" err="1"/>
              <a:t>trans</a:t>
            </a:r>
            <a:r>
              <a:rPr lang="de-DE" altLang="de-DE" sz="1400" dirty="0"/>
              <a:t>)</a:t>
            </a:r>
            <a:r>
              <a:rPr lang="de-DE" altLang="de-DE" sz="1400" dirty="0" err="1"/>
              <a:t>piration</a:t>
            </a:r>
            <a:r>
              <a:rPr lang="de-DE" altLang="de-DE" sz="1400" dirty="0"/>
              <a:t>, sensible </a:t>
            </a:r>
            <a:r>
              <a:rPr lang="de-DE" altLang="de-DE" sz="1400" dirty="0" err="1"/>
              <a:t>heat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flux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precipitation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land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surface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temperature</a:t>
            </a:r>
            <a:endParaRPr lang="de-DE" alt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C00D2E-60F8-4C70-BC4F-DC5B0B59A0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CM SAF User Workshop 29 Jan 2025 /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„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, extremes,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indices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43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5B615-68FE-4673-8D33-30816B76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9E2125-3FA5-41EB-BE45-FD2D0DED7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 quick (!)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relevant CM SAF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records</a:t>
            </a:r>
            <a:endParaRPr lang="de-DE" dirty="0"/>
          </a:p>
          <a:p>
            <a:r>
              <a:rPr lang="de-DE" dirty="0"/>
              <a:t>A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datasets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pPr lvl="1"/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  <a:p>
            <a:pPr lvl="1"/>
            <a:r>
              <a:rPr lang="de-DE" dirty="0"/>
              <a:t>Extremes</a:t>
            </a:r>
          </a:p>
          <a:p>
            <a:pPr lvl="1"/>
            <a:r>
              <a:rPr lang="de-DE" dirty="0"/>
              <a:t>Climate </a:t>
            </a:r>
            <a:r>
              <a:rPr lang="de-DE" dirty="0" err="1"/>
              <a:t>indices</a:t>
            </a:r>
            <a:endParaRPr lang="de-DE" dirty="0"/>
          </a:p>
          <a:p>
            <a:r>
              <a:rPr lang="de-DE" dirty="0"/>
              <a:t>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back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BECCAD-8418-4CA1-9AC0-EEB71081C1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</p:spTree>
    <p:extLst>
      <p:ext uri="{BB962C8B-B14F-4D97-AF65-F5344CB8AC3E}">
        <p14:creationId xmlns:p14="http://schemas.microsoft.com/office/powerpoint/2010/main" val="241544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25A76-DD39-4299-994B-C6AEA1E18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CM SAF Datasets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661113-C22D-46C8-9417-211847684070}"/>
              </a:ext>
            </a:extLst>
          </p:cNvPr>
          <p:cNvSpPr txBox="1"/>
          <p:nvPr/>
        </p:nvSpPr>
        <p:spPr>
          <a:xfrm rot="20094612">
            <a:off x="2983264" y="2427734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See also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posters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01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57B9D3F-4EED-40D7-9434-7D07F2537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021275"/>
            <a:ext cx="1008360" cy="1008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EC92BB-300D-4501-9C46-A4439216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GIRAFE v1: CM SAF Global </a:t>
            </a:r>
            <a:r>
              <a:rPr lang="de-DE" sz="1800" dirty="0" err="1"/>
              <a:t>Interpolated</a:t>
            </a:r>
            <a:r>
              <a:rPr lang="de-DE" sz="1800" dirty="0"/>
              <a:t> </a:t>
            </a:r>
            <a:r>
              <a:rPr lang="de-DE" sz="1800" dirty="0" err="1"/>
              <a:t>RAinFall</a:t>
            </a:r>
            <a:r>
              <a:rPr lang="de-DE" sz="1800" dirty="0"/>
              <a:t> </a:t>
            </a:r>
            <a:r>
              <a:rPr lang="de-DE" sz="1800" dirty="0" err="1"/>
              <a:t>Estimation</a:t>
            </a:r>
            <a:r>
              <a:rPr lang="de-DE" sz="1800" dirty="0"/>
              <a:t> </a:t>
            </a:r>
            <a:r>
              <a:rPr lang="de-DE" sz="1800" dirty="0" err="1"/>
              <a:t>version</a:t>
            </a:r>
            <a:r>
              <a:rPr lang="de-DE" sz="1800" dirty="0"/>
              <a:t>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9C58A-EBAD-4895-BF3E-A613020B0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>
                <a:solidFill>
                  <a:srgbClr val="142E5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https://doi.org/10.5676/EUM_SAF_CM/GIRAFE/V001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Publication</a:t>
            </a:r>
            <a:r>
              <a:rPr lang="de-DE" b="1" dirty="0"/>
              <a:t> </a:t>
            </a:r>
            <a:r>
              <a:rPr lang="de-DE" b="1" dirty="0" err="1"/>
              <a:t>year</a:t>
            </a:r>
            <a:r>
              <a:rPr lang="de-DE" b="1" dirty="0"/>
              <a:t> </a:t>
            </a:r>
            <a:r>
              <a:rPr lang="de-DE" dirty="0"/>
              <a:t>2024</a:t>
            </a:r>
          </a:p>
          <a:p>
            <a:pPr marL="0" indent="0">
              <a:buNone/>
            </a:pPr>
            <a:r>
              <a:rPr lang="de-DE" b="1" dirty="0"/>
              <a:t>Version </a:t>
            </a:r>
            <a:r>
              <a:rPr lang="de-DE" dirty="0"/>
              <a:t>1.0</a:t>
            </a:r>
          </a:p>
          <a:p>
            <a:pPr marL="0" indent="0">
              <a:buNone/>
            </a:pPr>
            <a:r>
              <a:rPr lang="de-DE" b="1" dirty="0"/>
              <a:t>Temporal </a:t>
            </a:r>
            <a:r>
              <a:rPr lang="de-DE" b="1" dirty="0" err="1"/>
              <a:t>coverage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2002-01-01 - 2022-12-31</a:t>
            </a:r>
          </a:p>
          <a:p>
            <a:pPr marL="0" indent="0">
              <a:buNone/>
            </a:pPr>
            <a:r>
              <a:rPr lang="de-DE" b="1" dirty="0"/>
              <a:t>Geographic </a:t>
            </a:r>
            <a:r>
              <a:rPr lang="de-DE" b="1" dirty="0" err="1"/>
              <a:t>coverage</a:t>
            </a:r>
            <a:r>
              <a:rPr lang="de-DE" b="1" dirty="0"/>
              <a:t> </a:t>
            </a:r>
            <a:r>
              <a:rPr lang="de-DE" dirty="0"/>
              <a:t>Global</a:t>
            </a:r>
          </a:p>
          <a:p>
            <a:pPr marL="0" indent="0">
              <a:buNone/>
            </a:pPr>
            <a:r>
              <a:rPr lang="de-DE" b="1" dirty="0"/>
              <a:t>Resolution</a:t>
            </a:r>
            <a:r>
              <a:rPr lang="de-DE" dirty="0"/>
              <a:t> 1° </a:t>
            </a:r>
            <a:r>
              <a:rPr lang="de-DE" dirty="0" err="1"/>
              <a:t>daily</a:t>
            </a:r>
            <a:r>
              <a:rPr lang="de-DE" dirty="0"/>
              <a:t> and </a:t>
            </a:r>
            <a:r>
              <a:rPr lang="de-DE" dirty="0" err="1"/>
              <a:t>monthly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5B1573-D7D9-44A8-B68C-A3BD6724A4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9B46216D-68A8-4AD1-9004-13DECCF09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547"/>
          <a:stretch/>
        </p:blipFill>
        <p:spPr>
          <a:xfrm>
            <a:off x="3710711" y="1995686"/>
            <a:ext cx="4868787" cy="22508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A88A19-0DDC-4832-8A29-56C11858CCBC}"/>
              </a:ext>
            </a:extLst>
          </p:cNvPr>
          <p:cNvSpPr txBox="1"/>
          <p:nvPr/>
        </p:nvSpPr>
        <p:spPr>
          <a:xfrm>
            <a:off x="5724128" y="4246562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GIRAFE v1 </a:t>
            </a:r>
            <a:r>
              <a:rPr lang="de-DE" sz="1200" dirty="0" err="1"/>
              <a:t>daily</a:t>
            </a:r>
            <a:r>
              <a:rPr lang="de-DE" sz="1200" dirty="0"/>
              <a:t> / 12. Juli 2021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EA2448-CD61-41B4-B19A-B4F26C642BBB}"/>
              </a:ext>
            </a:extLst>
          </p:cNvPr>
          <p:cNvSpPr txBox="1"/>
          <p:nvPr/>
        </p:nvSpPr>
        <p:spPr>
          <a:xfrm rot="21360000">
            <a:off x="2250358" y="262964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Continuous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extension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coming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up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03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C92BB-300D-4501-9C46-A4439216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4" y="896938"/>
            <a:ext cx="8748713" cy="323850"/>
          </a:xfrm>
        </p:spPr>
        <p:txBody>
          <a:bodyPr/>
          <a:lstStyle/>
          <a:p>
            <a:r>
              <a:rPr lang="en-US" sz="1700" dirty="0"/>
              <a:t>Hamburg Ocean Atmosphere Parameters and Fluxes from Satellite Data - HOAPS 4.0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9C58A-EBAD-4895-BF3E-A613020B0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>
                <a:hlinkClick r:id="rId2"/>
              </a:rPr>
              <a:t>https://doi.org/10.5676/EUM_SAF_CM/HOAPS/V002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Publication</a:t>
            </a:r>
            <a:r>
              <a:rPr lang="de-DE" b="1" dirty="0"/>
              <a:t> </a:t>
            </a:r>
            <a:r>
              <a:rPr lang="de-DE" b="1" dirty="0" err="1"/>
              <a:t>year</a:t>
            </a:r>
            <a:r>
              <a:rPr lang="de-DE" b="1" dirty="0"/>
              <a:t> </a:t>
            </a:r>
            <a:r>
              <a:rPr lang="de-DE" dirty="0"/>
              <a:t>2017</a:t>
            </a:r>
          </a:p>
          <a:p>
            <a:pPr marL="0" indent="0">
              <a:buNone/>
            </a:pPr>
            <a:r>
              <a:rPr lang="de-DE" b="1" dirty="0"/>
              <a:t>Version </a:t>
            </a:r>
            <a:r>
              <a:rPr lang="de-DE" dirty="0"/>
              <a:t>4.0</a:t>
            </a:r>
          </a:p>
          <a:p>
            <a:pPr marL="0" indent="0">
              <a:buNone/>
            </a:pPr>
            <a:r>
              <a:rPr lang="de-DE" b="1" dirty="0"/>
              <a:t>Temporal </a:t>
            </a:r>
            <a:r>
              <a:rPr lang="de-DE" b="1" dirty="0" err="1"/>
              <a:t>coverage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1987-07-01 - 2014-12-31</a:t>
            </a:r>
          </a:p>
          <a:p>
            <a:pPr marL="0" indent="0">
              <a:buNone/>
            </a:pPr>
            <a:r>
              <a:rPr lang="de-DE" b="1" dirty="0"/>
              <a:t>Geographic </a:t>
            </a:r>
            <a:r>
              <a:rPr lang="de-DE" b="1" dirty="0" err="1"/>
              <a:t>coverage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Quasi-global </a:t>
            </a:r>
            <a:r>
              <a:rPr lang="de-DE" dirty="0" err="1"/>
              <a:t>ice-free</a:t>
            </a:r>
            <a:r>
              <a:rPr lang="de-DE" dirty="0"/>
              <a:t> </a:t>
            </a:r>
            <a:r>
              <a:rPr lang="de-DE" dirty="0" err="1"/>
              <a:t>ocean</a:t>
            </a:r>
            <a:endParaRPr lang="de-DE" dirty="0"/>
          </a:p>
          <a:p>
            <a:pPr marL="0" indent="0">
              <a:buNone/>
            </a:pPr>
            <a:r>
              <a:rPr lang="de-DE" b="1" dirty="0"/>
              <a:t>Resolution</a:t>
            </a:r>
            <a:r>
              <a:rPr lang="de-DE" dirty="0"/>
              <a:t> 0.5° 6-hourly and </a:t>
            </a:r>
            <a:r>
              <a:rPr lang="de-DE" dirty="0" err="1"/>
              <a:t>monthly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5B1573-D7D9-44A8-B68C-A3BD6724A4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D09A58-FE10-4880-A444-8852AC2970EE}"/>
              </a:ext>
            </a:extLst>
          </p:cNvPr>
          <p:cNvSpPr txBox="1"/>
          <p:nvPr/>
        </p:nvSpPr>
        <p:spPr>
          <a:xfrm>
            <a:off x="1442444" y="124465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New </a:t>
            </a:r>
            <a:r>
              <a:rPr lang="de-DE" b="1" dirty="0" err="1">
                <a:solidFill>
                  <a:srgbClr val="FF0000"/>
                </a:solidFill>
              </a:rPr>
              <a:t>version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coming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up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 err="1">
                <a:solidFill>
                  <a:srgbClr val="FF0000"/>
                </a:solidFill>
              </a:rPr>
              <a:t>Continuous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extension</a:t>
            </a:r>
            <a:r>
              <a:rPr lang="de-DE" b="1" dirty="0">
                <a:solidFill>
                  <a:srgbClr val="FF0000"/>
                </a:solidFill>
              </a:rPr>
              <a:t> possible </a:t>
            </a:r>
            <a:r>
              <a:rPr lang="de-DE" b="1" dirty="0" err="1">
                <a:solidFill>
                  <a:srgbClr val="FF0000"/>
                </a:solidFill>
              </a:rPr>
              <a:t>from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next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phase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C03D0D-AC6C-4EE7-9961-8967ECD1E74C}"/>
              </a:ext>
            </a:extLst>
          </p:cNvPr>
          <p:cNvSpPr txBox="1"/>
          <p:nvPr/>
        </p:nvSpPr>
        <p:spPr>
          <a:xfrm>
            <a:off x="4780661" y="3134812"/>
            <a:ext cx="3895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Total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vapour</a:t>
            </a:r>
            <a:r>
              <a:rPr lang="de-DE" dirty="0"/>
              <a:t> (plus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land</a:t>
            </a:r>
            <a:r>
              <a:rPr lang="de-DE" dirty="0"/>
              <a:t> via ESA CCI </a:t>
            </a:r>
            <a:r>
              <a:rPr lang="de-DE" dirty="0" err="1"/>
              <a:t>activities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Latent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and </a:t>
            </a:r>
            <a:r>
              <a:rPr lang="de-DE" dirty="0" err="1"/>
              <a:t>evaporation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Precipitation</a:t>
            </a:r>
            <a:r>
              <a:rPr lang="de-DE" dirty="0"/>
              <a:t> (in </a:t>
            </a:r>
            <a:r>
              <a:rPr lang="de-DE" dirty="0" err="1"/>
              <a:t>the</a:t>
            </a:r>
            <a:r>
              <a:rPr lang="de-DE" dirty="0"/>
              <a:t> form </a:t>
            </a:r>
            <a:r>
              <a:rPr lang="de-DE" dirty="0" err="1"/>
              <a:t>of</a:t>
            </a:r>
            <a:r>
              <a:rPr lang="de-DE" dirty="0"/>
              <a:t> E-P)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705598-1396-4106-A372-B997FC7E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52" y="1273586"/>
            <a:ext cx="2975709" cy="18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7F1DC-CA1F-4F6D-B550-F7CDC994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095772"/>
            <a:ext cx="8353425" cy="323850"/>
          </a:xfrm>
        </p:spPr>
        <p:txBody>
          <a:bodyPr/>
          <a:lstStyle/>
          <a:p>
            <a:r>
              <a:rPr lang="en-US" sz="2000" dirty="0"/>
              <a:t>CM SAF Surface Radiation and Fluxes from </a:t>
            </a:r>
            <a:r>
              <a:rPr lang="en-US" sz="2000" dirty="0" err="1"/>
              <a:t>Meteosat</a:t>
            </a:r>
            <a:r>
              <a:rPr lang="en-US" sz="2000" dirty="0"/>
              <a:t> First and Second Generation - Edition 1 (LANDFLUX Ed. 1)</a:t>
            </a: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D814FF-D653-4A99-A40C-C90E2657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91630"/>
            <a:ext cx="8353425" cy="32385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>
                <a:hlinkClick r:id="rId2"/>
              </a:rPr>
              <a:t>https://doi.org/10.5676/EUM_SAF_CM/SLF_METEOSAT/V001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Publication</a:t>
            </a:r>
            <a:r>
              <a:rPr lang="de-DE" b="1" dirty="0"/>
              <a:t> </a:t>
            </a:r>
            <a:r>
              <a:rPr lang="de-DE" b="1" dirty="0" err="1"/>
              <a:t>year</a:t>
            </a:r>
            <a:r>
              <a:rPr lang="de-DE" b="1" dirty="0"/>
              <a:t> </a:t>
            </a:r>
            <a:r>
              <a:rPr lang="de-DE" dirty="0"/>
              <a:t>2024</a:t>
            </a:r>
          </a:p>
          <a:p>
            <a:pPr marL="0" indent="0">
              <a:buNone/>
            </a:pPr>
            <a:r>
              <a:rPr lang="de-DE" b="1" dirty="0"/>
              <a:t>Version </a:t>
            </a:r>
            <a:r>
              <a:rPr lang="de-DE" dirty="0"/>
              <a:t>1.0</a:t>
            </a:r>
          </a:p>
          <a:p>
            <a:pPr marL="0" indent="0">
              <a:buNone/>
            </a:pPr>
            <a:r>
              <a:rPr lang="de-DE" b="1" dirty="0"/>
              <a:t>Temporal </a:t>
            </a:r>
            <a:r>
              <a:rPr lang="de-DE" b="1" dirty="0" err="1"/>
              <a:t>coverage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1983-01-01 - 2020-12-31</a:t>
            </a:r>
          </a:p>
          <a:p>
            <a:pPr marL="0" indent="0">
              <a:buNone/>
            </a:pPr>
            <a:r>
              <a:rPr lang="de-DE" b="1" dirty="0"/>
              <a:t>Geographic </a:t>
            </a:r>
            <a:r>
              <a:rPr lang="de-DE" b="1" dirty="0" err="1"/>
              <a:t>coverage</a:t>
            </a:r>
            <a:r>
              <a:rPr lang="de-DE" b="1" dirty="0"/>
              <a:t> </a:t>
            </a:r>
            <a:r>
              <a:rPr lang="de-DE" dirty="0"/>
              <a:t>Meteosat</a:t>
            </a:r>
          </a:p>
          <a:p>
            <a:pPr marL="0" indent="0">
              <a:buNone/>
            </a:pPr>
            <a:r>
              <a:rPr lang="de-DE" b="1" dirty="0"/>
              <a:t>Resolution</a:t>
            </a:r>
          </a:p>
          <a:p>
            <a:pPr marL="0" indent="0">
              <a:buNone/>
            </a:pPr>
            <a:r>
              <a:rPr lang="de-DE" dirty="0" err="1"/>
              <a:t>Hourly</a:t>
            </a:r>
            <a:r>
              <a:rPr lang="de-DE" dirty="0"/>
              <a:t>, </a:t>
            </a:r>
            <a:r>
              <a:rPr lang="de-DE" dirty="0" err="1"/>
              <a:t>daily</a:t>
            </a:r>
            <a:r>
              <a:rPr lang="de-DE" dirty="0"/>
              <a:t>, </a:t>
            </a:r>
            <a:r>
              <a:rPr lang="de-DE" dirty="0" err="1"/>
              <a:t>monthly</a:t>
            </a:r>
            <a:r>
              <a:rPr lang="de-DE" dirty="0"/>
              <a:t> 0.05°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300C41-37B3-465A-A655-2BB4101F0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70BBA4-E855-2040-8125-E48239DDC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109252"/>
            <a:ext cx="2622285" cy="24787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E8DDE2-30E7-40F8-BB17-71E9B66E3A1D}"/>
              </a:ext>
            </a:extLst>
          </p:cNvPr>
          <p:cNvSpPr txBox="1"/>
          <p:nvPr/>
        </p:nvSpPr>
        <p:spPr>
          <a:xfrm>
            <a:off x="6660233" y="2427734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Latent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and </a:t>
            </a:r>
            <a:r>
              <a:rPr lang="de-DE" dirty="0" err="1"/>
              <a:t>evapotranspiration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Sensible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64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7F1DC-CA1F-4F6D-B550-F7CDC994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095772"/>
            <a:ext cx="8353425" cy="323850"/>
          </a:xfrm>
        </p:spPr>
        <p:txBody>
          <a:bodyPr/>
          <a:lstStyle/>
          <a:p>
            <a:r>
              <a:rPr lang="en-US" sz="2000" dirty="0"/>
              <a:t>CM SAF Land </a:t>
            </a:r>
            <a:r>
              <a:rPr lang="en-US" sz="2000" dirty="0" err="1"/>
              <a:t>SUrface</a:t>
            </a:r>
            <a:r>
              <a:rPr lang="en-US" sz="2000" dirty="0"/>
              <a:t> Temperature dataset from </a:t>
            </a:r>
            <a:r>
              <a:rPr lang="en-US" sz="2000" dirty="0" err="1"/>
              <a:t>METeosat</a:t>
            </a:r>
            <a:r>
              <a:rPr lang="en-US" sz="2000" dirty="0"/>
              <a:t> First and Second Generation - Edition 2 (SUMET Ed. 2)</a:t>
            </a: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D814FF-D653-4A99-A40C-C90E2657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91630"/>
            <a:ext cx="8353425" cy="32385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>
                <a:hlinkClick r:id="rId2"/>
              </a:rPr>
              <a:t>https://doi.org/10.5676/EUM_SAF_CM/LST_METEOSAT/V002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Publication</a:t>
            </a:r>
            <a:r>
              <a:rPr lang="de-DE" b="1" dirty="0"/>
              <a:t> </a:t>
            </a:r>
            <a:r>
              <a:rPr lang="de-DE" b="1" dirty="0" err="1"/>
              <a:t>year</a:t>
            </a:r>
            <a:r>
              <a:rPr lang="de-DE" b="1" dirty="0"/>
              <a:t> </a:t>
            </a:r>
            <a:r>
              <a:rPr lang="de-DE" dirty="0"/>
              <a:t>2024</a:t>
            </a:r>
          </a:p>
          <a:p>
            <a:pPr marL="0" indent="0">
              <a:buNone/>
            </a:pPr>
            <a:r>
              <a:rPr lang="de-DE" b="1" dirty="0"/>
              <a:t>Version </a:t>
            </a:r>
            <a:r>
              <a:rPr lang="de-DE" dirty="0"/>
              <a:t>2.0</a:t>
            </a:r>
          </a:p>
          <a:p>
            <a:pPr marL="0" indent="0">
              <a:buNone/>
            </a:pPr>
            <a:r>
              <a:rPr lang="de-DE" b="1" dirty="0"/>
              <a:t>Temporal </a:t>
            </a:r>
            <a:r>
              <a:rPr lang="de-DE" b="1" dirty="0" err="1"/>
              <a:t>coverage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1983-01-01 - 2020-12-31</a:t>
            </a:r>
          </a:p>
          <a:p>
            <a:pPr marL="0" indent="0">
              <a:buNone/>
            </a:pPr>
            <a:r>
              <a:rPr lang="de-DE" b="1" dirty="0"/>
              <a:t>Geographic </a:t>
            </a:r>
            <a:r>
              <a:rPr lang="de-DE" b="1" dirty="0" err="1"/>
              <a:t>coverage</a:t>
            </a:r>
            <a:r>
              <a:rPr lang="de-DE" b="1" dirty="0"/>
              <a:t> </a:t>
            </a:r>
            <a:r>
              <a:rPr lang="de-DE" dirty="0"/>
              <a:t>Meteosat</a:t>
            </a:r>
          </a:p>
          <a:p>
            <a:pPr marL="0" indent="0">
              <a:buNone/>
            </a:pPr>
            <a:r>
              <a:rPr lang="de-DE" b="1" dirty="0"/>
              <a:t>Resolution</a:t>
            </a:r>
          </a:p>
          <a:p>
            <a:pPr marL="0" indent="0">
              <a:buNone/>
            </a:pPr>
            <a:r>
              <a:rPr lang="de-DE" dirty="0" err="1"/>
              <a:t>Hourly</a:t>
            </a:r>
            <a:r>
              <a:rPr lang="de-DE" dirty="0"/>
              <a:t>, </a:t>
            </a:r>
            <a:r>
              <a:rPr lang="de-DE" dirty="0" err="1"/>
              <a:t>monthly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diurnal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 0.05°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300C41-37B3-465A-A655-2BB4101F0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CM SAF User Workshop 29 Jan 2025 / Discussion group „water cycles, extremes, climate indices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3F8774-F5FA-4873-8098-665D80A20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23678"/>
            <a:ext cx="2801585" cy="26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5063"/>
      </p:ext>
    </p:extLst>
  </p:cSld>
  <p:clrMapOvr>
    <a:masterClrMapping/>
  </p:clrMapOvr>
</p:sld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olienmaster Quadrat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lienmaster Punkt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1318</Words>
  <Application>Microsoft Office PowerPoint</Application>
  <PresentationFormat>Bildschirmpräsentation (16:9)</PresentationFormat>
  <Paragraphs>136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Wingdings</vt:lpstr>
      <vt:lpstr>DWD Standard Master</vt:lpstr>
      <vt:lpstr>Folienmaster Quadrate</vt:lpstr>
      <vt:lpstr>Folienmaster Punkte</vt:lpstr>
      <vt:lpstr>Discussion group CM SAF User Workshop 29 Jan 2024</vt:lpstr>
      <vt:lpstr>Setting the stage</vt:lpstr>
      <vt:lpstr>Seeding questions</vt:lpstr>
      <vt:lpstr>Outline for the discussion group</vt:lpstr>
      <vt:lpstr>CM SAF Datasets</vt:lpstr>
      <vt:lpstr>GIRAFE v1: CM SAF Global Interpolated RAinFall Estimation version 1</vt:lpstr>
      <vt:lpstr>Hamburg Ocean Atmosphere Parameters and Fluxes from Satellite Data - HOAPS 4.0</vt:lpstr>
      <vt:lpstr>CM SAF Surface Radiation and Fluxes from Meteosat First and Second Generation - Edition 1 (LANDFLUX Ed. 1)</vt:lpstr>
      <vt:lpstr>CM SAF Land SUrface Temperature dataset from METeosat First and Second Generation - Edition 2 (SUMET Ed. 2)</vt:lpstr>
      <vt:lpstr>Current activities: Meteosat to Georing</vt:lpstr>
      <vt:lpstr>A couple of examples</vt:lpstr>
      <vt:lpstr>Water cycle I</vt:lpstr>
      <vt:lpstr>Water cycle I</vt:lpstr>
      <vt:lpstr>Water cycle II: regional CM SAF use case: work in progress at RMIB</vt:lpstr>
      <vt:lpstr>Extremes / indices: drought</vt:lpstr>
      <vt:lpstr>Extremes / indices: drought</vt:lpstr>
      <vt:lpstr>Extremes / indices: LST / tropical nights</vt:lpstr>
      <vt:lpstr>Extremes / indices: LST / cooling days</vt:lpstr>
      <vt:lpstr>Extremes / indices: LST / summer days</vt:lpstr>
      <vt:lpstr>A couple of additional thoughts on climate indices</vt:lpstr>
      <vt:lpstr>Seeding questions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apfennig</dc:creator>
  <cp:lastModifiedBy>Konrad Hannes</cp:lastModifiedBy>
  <cp:revision>322</cp:revision>
  <cp:lastPrinted>2013-10-11T08:57:47Z</cp:lastPrinted>
  <dcterms:created xsi:type="dcterms:W3CDTF">2006-12-01T09:57:45Z</dcterms:created>
  <dcterms:modified xsi:type="dcterms:W3CDTF">2025-01-20T09:30:27Z</dcterms:modified>
</cp:coreProperties>
</file>