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7" r:id="rId3"/>
    <p:sldId id="284" r:id="rId4"/>
    <p:sldId id="286" r:id="rId5"/>
    <p:sldId id="334" r:id="rId6"/>
    <p:sldId id="332" r:id="rId7"/>
    <p:sldId id="333" r:id="rId8"/>
    <p:sldId id="265" r:id="rId9"/>
    <p:sldId id="285" r:id="rId10"/>
    <p:sldId id="338" r:id="rId11"/>
    <p:sldId id="339" r:id="rId12"/>
    <p:sldId id="340" r:id="rId13"/>
    <p:sldId id="341" r:id="rId14"/>
    <p:sldId id="342" r:id="rId15"/>
    <p:sldId id="289" r:id="rId16"/>
    <p:sldId id="281" r:id="rId17"/>
    <p:sldId id="335" r:id="rId18"/>
    <p:sldId id="337" r:id="rId19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1051B"/>
    <a:srgbClr val="D0DD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47" autoAdjust="0"/>
    <p:restoredTop sz="86410"/>
  </p:normalViewPr>
  <p:slideViewPr>
    <p:cSldViewPr snapToGrid="0">
      <p:cViewPr varScale="1">
        <p:scale>
          <a:sx n="144" d="100"/>
          <a:sy n="144" d="100"/>
        </p:scale>
        <p:origin x="31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2538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55043-3B71-4002-8820-29B2432228FC}" type="datetimeFigureOut">
              <a:rPr lang="de-DE" smtClean="0"/>
              <a:t>26.05.2026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F923BF-C61A-4456-8B00-930A1CEBEA9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2101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528B6F-B89E-4E8F-810A-499CA5C79A27}" type="datetimeFigureOut">
              <a:rPr lang="de-DE" smtClean="0"/>
              <a:t>26.05.2026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485611-F4DE-43EB-A1C1-C04B2C9906B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761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85920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460771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59303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45410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6379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746711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25503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90197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841187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7305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618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359149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18889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18140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5100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963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46664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485611-F4DE-43EB-A1C1-C04B2C9906BB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3345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 descr="Schmuckbild ohne inhaltlichen Bezug zum Vortrag." title="Schmuckbild"/>
          <p:cNvSpPr>
            <a:spLocks noGrp="1"/>
          </p:cNvSpPr>
          <p:nvPr>
            <p:ph type="pic" sz="quarter" idx="13" hasCustomPrompt="1"/>
          </p:nvPr>
        </p:nvSpPr>
        <p:spPr>
          <a:xfrm>
            <a:off x="468313" y="915988"/>
            <a:ext cx="8207375" cy="3600450"/>
          </a:xfrm>
          <a:solidFill>
            <a:schemeClr val="bg2"/>
          </a:solidFill>
        </p:spPr>
        <p:txBody>
          <a:bodyPr anchor="t" anchorCtr="1"/>
          <a:lstStyle>
            <a:lvl1pPr marL="0" indent="0" algn="ctr">
              <a:buFontTx/>
              <a:buNone/>
              <a:defRPr sz="36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Platzhalter für (Titel-) Bild, durch Klicken auf Symbol hinzufügen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3984374"/>
            <a:ext cx="8353425" cy="651784"/>
          </a:xfrm>
          <a:solidFill>
            <a:schemeClr val="bg1"/>
          </a:solidFill>
        </p:spPr>
        <p:txBody>
          <a:bodyPr tIns="144000" bIns="90000"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5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8610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 und Info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87798"/>
          </a:xfrm>
        </p:spPr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8353424" cy="314721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 baseline="0">
                <a:solidFill>
                  <a:schemeClr val="tx2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Platzhalter durch Klick auf ein Icon füllen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95288" y="4259069"/>
            <a:ext cx="8353424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Abbildung/Chart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400437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4176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2" name="Faktenbox Überschrift"/>
          <p:cNvSpPr txBox="1"/>
          <p:nvPr userDrawn="1"/>
        </p:nvSpPr>
        <p:spPr>
          <a:xfrm>
            <a:off x="6782584" y="3317714"/>
            <a:ext cx="1985177" cy="276999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r"/>
            <a:r>
              <a:rPr lang="de-DE" b="1" dirty="0">
                <a:solidFill>
                  <a:srgbClr val="D1051B"/>
                </a:solidFill>
              </a:rPr>
              <a:t>FAKTEN</a:t>
            </a:r>
            <a:endParaRPr lang="de-DE" dirty="0"/>
          </a:p>
        </p:txBody>
      </p:sp>
      <p:sp>
        <p:nvSpPr>
          <p:cNvPr id="4" name="Faktenbox Inhalt"/>
          <p:cNvSpPr>
            <a:spLocks noGrp="1"/>
          </p:cNvSpPr>
          <p:nvPr>
            <p:ph type="body" sz="quarter" idx="13" hasCustomPrompt="1"/>
          </p:nvPr>
        </p:nvSpPr>
        <p:spPr>
          <a:xfrm>
            <a:off x="4686685" y="3618523"/>
            <a:ext cx="4062027" cy="897914"/>
          </a:xfrm>
        </p:spPr>
        <p:txBody>
          <a:bodyPr/>
          <a:lstStyle>
            <a:lvl1pPr marL="0" indent="0" algn="r">
              <a:buNone/>
              <a:defRPr baseline="0"/>
            </a:lvl1pPr>
          </a:lstStyle>
          <a:p>
            <a:pPr lvl="0"/>
            <a:r>
              <a:rPr lang="de-DE" dirty="0"/>
              <a:t>Fakten-/Zitat durch klicken eingeben</a:t>
            </a:r>
          </a:p>
        </p:txBody>
      </p:sp>
      <p:pic>
        <p:nvPicPr>
          <p:cNvPr id="10" name="Faktenbox Schmuck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3396" y="3363913"/>
            <a:ext cx="136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1956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19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Faktenbox gro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8" y="1369219"/>
            <a:ext cx="30273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pic>
        <p:nvPicPr>
          <p:cNvPr id="13" name="Schmuckbild Infokasten Hintergrund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3" t="4981" r="5607" b="18337"/>
          <a:stretch/>
        </p:blipFill>
        <p:spPr bwMode="auto">
          <a:xfrm>
            <a:off x="3422613" y="1251799"/>
            <a:ext cx="5344206" cy="33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Info Überschrift"/>
          <p:cNvSpPr txBox="1"/>
          <p:nvPr userDrawn="1"/>
        </p:nvSpPr>
        <p:spPr>
          <a:xfrm>
            <a:off x="3549391" y="1445740"/>
            <a:ext cx="1022610" cy="400110"/>
          </a:xfrm>
          <a:prstGeom prst="rect">
            <a:avLst/>
          </a:prstGeom>
          <a:noFill/>
        </p:spPr>
        <p:txBody>
          <a:bodyPr wrap="square" tIns="0" bIns="0" rtlCol="0">
            <a:spAutoFit/>
          </a:bodyPr>
          <a:lstStyle/>
          <a:p>
            <a:pPr algn="l"/>
            <a:r>
              <a:rPr lang="de-DE" sz="2600" b="0" dirty="0">
                <a:solidFill>
                  <a:schemeClr val="bg1"/>
                </a:solidFill>
                <a:latin typeface="+mj-lt"/>
              </a:rPr>
              <a:t>INFO</a:t>
            </a:r>
          </a:p>
        </p:txBody>
      </p:sp>
      <p:sp>
        <p:nvSpPr>
          <p:cNvPr id="17" name="Info Inhalt"/>
          <p:cNvSpPr>
            <a:spLocks noGrp="1"/>
          </p:cNvSpPr>
          <p:nvPr>
            <p:ph type="body" sz="quarter" idx="14" hasCustomPrompt="1"/>
          </p:nvPr>
        </p:nvSpPr>
        <p:spPr>
          <a:xfrm>
            <a:off x="3568847" y="1965324"/>
            <a:ext cx="5106841" cy="2551113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 dirty="0"/>
              <a:t>Fakten als Text eingeben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506778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da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 hasCustomPrompt="1"/>
          </p:nvPr>
        </p:nvSpPr>
        <p:spPr>
          <a:xfrm>
            <a:off x="395286" y="864000"/>
            <a:ext cx="5040000" cy="360099"/>
          </a:xfrm>
        </p:spPr>
        <p:txBody>
          <a:bodyPr/>
          <a:lstStyle/>
          <a:p>
            <a:r>
              <a:rPr lang="de-DE" sz="2600" dirty="0">
                <a:latin typeface="+mj-lt"/>
              </a:rPr>
              <a:t>Ihr Ansprechpartner</a:t>
            </a:r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8" y="1543050"/>
            <a:ext cx="5040000" cy="29733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318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de-DE" dirty="0"/>
              <a:t>Hans Mustermann</a:t>
            </a:r>
          </a:p>
          <a:p>
            <a:pPr lvl="0"/>
            <a:r>
              <a:rPr lang="de-DE" dirty="0"/>
              <a:t>Referat XX </a:t>
            </a:r>
            <a:r>
              <a:rPr lang="de-DE" dirty="0" err="1"/>
              <a:t>XX</a:t>
            </a:r>
            <a:endParaRPr lang="de-DE" dirty="0"/>
          </a:p>
          <a:p>
            <a:pPr lvl="0"/>
            <a:r>
              <a:rPr lang="de-DE" dirty="0"/>
              <a:t>Blindtextstraße 135</a:t>
            </a:r>
          </a:p>
          <a:p>
            <a:pPr lvl="0"/>
            <a:r>
              <a:rPr lang="de-DE" dirty="0"/>
              <a:t>12345 Musterstadt</a:t>
            </a:r>
          </a:p>
          <a:p>
            <a:pPr lvl="0"/>
            <a:endParaRPr lang="de-DE" dirty="0"/>
          </a:p>
          <a:p>
            <a:pPr lvl="0"/>
            <a:r>
              <a:rPr lang="de-DE" dirty="0"/>
              <a:t>hans.mustermann@dwd.de</a:t>
            </a:r>
          </a:p>
          <a:p>
            <a:pPr lvl="0"/>
            <a:r>
              <a:rPr lang="de-DE" dirty="0"/>
              <a:t>Tel.: +49 (0) 6789 / 10 11 -12</a:t>
            </a:r>
          </a:p>
        </p:txBody>
      </p:sp>
      <p:pic>
        <p:nvPicPr>
          <p:cNvPr id="10" name="Schmuckbild" descr="Das Bild soll zur Kontaktaufnahme anregen und zeigt Tippende Finger auf einem Laptop, Eine Hand an einem Telefonhörer und eine Dame beim Telefonieren." title="Schmuckbild zur Kontaktaufnahme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977" y="915988"/>
            <a:ext cx="2776711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73809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ohne Bild mit Unter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287" y="2216974"/>
            <a:ext cx="8353425" cy="415498"/>
          </a:xfrm>
        </p:spPr>
        <p:txBody>
          <a:bodyPr anchor="b"/>
          <a:lstStyle>
            <a:lvl1pPr algn="ctr">
              <a:defRPr sz="3000"/>
            </a:lvl1pPr>
          </a:lstStyle>
          <a:p>
            <a:r>
              <a:rPr lang="de-DE" dirty="0"/>
              <a:t>Titel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2701528"/>
            <a:ext cx="6858000" cy="18149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/>
              <a:t>Untertitelmasters durch Klicken bearbeiten</a:t>
            </a:r>
            <a:endParaRPr lang="en-US" dirty="0"/>
          </a:p>
        </p:txBody>
      </p:sp>
      <p:sp>
        <p:nvSpPr>
          <p:cNvPr id="9" name="Datumsplatzhalter 8"/>
          <p:cNvSpPr>
            <a:spLocks noGrp="1"/>
          </p:cNvSpPr>
          <p:nvPr>
            <p:ph type="dt" sz="half" idx="10"/>
          </p:nvPr>
        </p:nvSpPr>
        <p:spPr>
          <a:xfrm>
            <a:off x="542166" y="4739302"/>
            <a:ext cx="2143884" cy="274637"/>
          </a:xfrm>
        </p:spPr>
        <p:txBody>
          <a:bodyPr/>
          <a:lstStyle/>
          <a:p>
            <a:endParaRPr lang="de-DE"/>
          </a:p>
        </p:txBody>
      </p:sp>
      <p:sp>
        <p:nvSpPr>
          <p:cNvPr id="10" name="Fußzeilenplatzhalter 9"/>
          <p:cNvSpPr>
            <a:spLocks noGrp="1"/>
          </p:cNvSpPr>
          <p:nvPr>
            <p:ph type="ftr" sz="quarter" idx="11"/>
          </p:nvPr>
        </p:nvSpPr>
        <p:spPr>
          <a:xfrm>
            <a:off x="3262312" y="4739302"/>
            <a:ext cx="5413375" cy="274637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0329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8353425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1565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3147219"/>
          </a:xfrm>
          <a:prstGeom prst="rect">
            <a:avLst/>
          </a:prstGeom>
        </p:spPr>
        <p:txBody>
          <a:bodyPr numCol="2">
            <a:normAutofit/>
          </a:bodyPr>
          <a:lstStyle>
            <a:lvl1pPr>
              <a:defRPr sz="1800" baseline="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zweispaltig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8230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. Rasterbalk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7560713" cy="360099"/>
          </a:xfrm>
        </p:spPr>
        <p:txBody>
          <a:bodyPr/>
          <a:lstStyle>
            <a:lvl1pPr>
              <a:defRPr sz="2600"/>
            </a:lvl1pPr>
          </a:lstStyle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756071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Schmuckbild" descr="Ein breiter Balken am rechten Rand der Präsentation, der von oben nach unten aus Linien aufgebaut ist. Oben sind die Linien hellblau und verlaufen dann nach unten hin nach Weiß. " title="Schmuckbild Rasterbalk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00" y="864000"/>
            <a:ext cx="1047872" cy="36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69602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mit Kernau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5287" y="1369219"/>
            <a:ext cx="8353426" cy="24407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 sz="1800">
                <a:solidFill>
                  <a:srgbClr val="000000"/>
                </a:solidFill>
              </a:defRPr>
            </a:lvl2pPr>
            <a:lvl3pPr>
              <a:defRPr sz="1800">
                <a:solidFill>
                  <a:srgbClr val="000000"/>
                </a:solidFill>
              </a:defRPr>
            </a:lvl3pPr>
            <a:lvl4pPr>
              <a:defRPr sz="1800">
                <a:solidFill>
                  <a:srgbClr val="000000"/>
                </a:solidFill>
              </a:defRPr>
            </a:lvl4pPr>
            <a:lvl5pPr>
              <a:defRPr sz="1800"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3" hasCustomPrompt="1"/>
          </p:nvPr>
        </p:nvSpPr>
        <p:spPr>
          <a:xfrm>
            <a:off x="395287" y="3810000"/>
            <a:ext cx="8353425" cy="720000"/>
          </a:xfrm>
          <a:solidFill>
            <a:schemeClr val="tx1"/>
          </a:solidFill>
        </p:spPr>
        <p:txBody>
          <a:bodyPr anchor="ctr" anchorCtr="0">
            <a:normAutofit/>
          </a:bodyPr>
          <a:lstStyle>
            <a:lvl1pPr marL="0" indent="0" algn="ctr">
              <a:buFontTx/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Setzen Sie hier ein Fazit oder die Kernaussage der Folie ein.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77333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/>
              <a:t>Folientitel durch Klicken bearbeiten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385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gleich 1"/>
          <p:cNvSpPr>
            <a:spLocks noGrp="1"/>
          </p:cNvSpPr>
          <p:nvPr>
            <p:ph type="title" hasCustomPrompt="1"/>
          </p:nvPr>
        </p:nvSpPr>
        <p:spPr>
          <a:xfrm>
            <a:off x="395287" y="864000"/>
            <a:ext cx="4176713" cy="360099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Vergleich 1</a:t>
            </a:r>
          </a:p>
        </p:txBody>
      </p:sp>
      <p:sp>
        <p:nvSpPr>
          <p:cNvPr id="3" name="Inhalt 1"/>
          <p:cNvSpPr>
            <a:spLocks noGrp="1"/>
          </p:cNvSpPr>
          <p:nvPr>
            <p:ph sz="half" idx="1" hasCustomPrompt="1"/>
          </p:nvPr>
        </p:nvSpPr>
        <p:spPr>
          <a:xfrm>
            <a:off x="395289" y="1369219"/>
            <a:ext cx="4119562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10" name="Vergleich 2"/>
          <p:cNvSpPr>
            <a:spLocks noGrp="1"/>
          </p:cNvSpPr>
          <p:nvPr>
            <p:ph type="body" sz="quarter" idx="3" hasCustomPrompt="1"/>
          </p:nvPr>
        </p:nvSpPr>
        <p:spPr>
          <a:xfrm>
            <a:off x="4629150" y="864000"/>
            <a:ext cx="4118400" cy="360000"/>
          </a:xfrm>
          <a:prstGeom prst="rect">
            <a:avLst/>
          </a:prstGeom>
        </p:spPr>
        <p:txBody>
          <a:bodyPr tIns="0" bIns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de-DE" sz="2600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 dirty="0"/>
              <a:t>Vergleich 2</a:t>
            </a:r>
          </a:p>
        </p:txBody>
      </p:sp>
      <p:sp>
        <p:nvSpPr>
          <p:cNvPr id="4" name="Inhalt 2"/>
          <p:cNvSpPr>
            <a:spLocks noGrp="1"/>
          </p:cNvSpPr>
          <p:nvPr>
            <p:ph sz="half" idx="2" hasCustomPrompt="1"/>
          </p:nvPr>
        </p:nvSpPr>
        <p:spPr>
          <a:xfrm>
            <a:off x="4629149" y="1369219"/>
            <a:ext cx="4119563" cy="31472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1550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mit Inhalt u.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 hasCustomPrompt="1"/>
          </p:nvPr>
        </p:nvSpPr>
        <p:spPr>
          <a:xfrm>
            <a:off x="395288" y="864000"/>
            <a:ext cx="3183732" cy="387798"/>
          </a:xfrm>
        </p:spPr>
        <p:txBody>
          <a:bodyPr/>
          <a:lstStyle/>
          <a:p>
            <a:r>
              <a:rPr lang="de-DE" dirty="0"/>
              <a:t>Folientitel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395288" y="1543049"/>
            <a:ext cx="3183731" cy="297338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e-DE" dirty="0"/>
              <a:t>Inhalt durch klicken auf ein Symbol einfügen oder Text eingeben. </a:t>
            </a:r>
          </a:p>
        </p:txBody>
      </p:sp>
      <p:sp>
        <p:nvSpPr>
          <p:cNvPr id="8" name="Bildplatzhalter 6" descr="Schmuckbild ohne inhaltlichen Bezug zum Vortrag." title="Schmuckbild"/>
          <p:cNvSpPr>
            <a:spLocks noGrp="1"/>
          </p:cNvSpPr>
          <p:nvPr>
            <p:ph type="pic" sz="quarter" idx="13"/>
          </p:nvPr>
        </p:nvSpPr>
        <p:spPr>
          <a:xfrm>
            <a:off x="3887390" y="864000"/>
            <a:ext cx="4861323" cy="3652438"/>
          </a:xfrm>
          <a:solidFill>
            <a:schemeClr val="bg2"/>
          </a:solidFill>
        </p:spPr>
        <p:txBody>
          <a:bodyPr anchor="t" anchorCtr="1">
            <a:normAutofit/>
          </a:bodyPr>
          <a:lstStyle>
            <a:lvl1pPr marL="0" indent="0" algn="ctr">
              <a:buFontTx/>
              <a:buNone/>
              <a:defRPr sz="2800" baseline="0">
                <a:solidFill>
                  <a:schemeClr val="tx2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12" name="Textplatzhalter 3"/>
          <p:cNvSpPr>
            <a:spLocks noGrp="1"/>
          </p:cNvSpPr>
          <p:nvPr>
            <p:ph type="body" sz="quarter" idx="18" hasCustomPrompt="1"/>
          </p:nvPr>
        </p:nvSpPr>
        <p:spPr>
          <a:xfrm>
            <a:off x="3887388" y="4259069"/>
            <a:ext cx="4861323" cy="257369"/>
          </a:xfrm>
          <a:solidFill>
            <a:schemeClr val="bg1">
              <a:alpha val="50000"/>
            </a:schemeClr>
          </a:solidFill>
        </p:spPr>
        <p:txBody>
          <a:bodyPr wrap="square" anchor="b" anchorCtr="0">
            <a:spAutoFit/>
          </a:bodyPr>
          <a:lstStyle>
            <a:lvl1pPr marL="0" indent="0" algn="r">
              <a:buNone/>
              <a:defRPr sz="1200">
                <a:solidFill>
                  <a:srgbClr val="000000"/>
                </a:solidFill>
              </a:defRPr>
            </a:lvl1pPr>
          </a:lstStyle>
          <a:p>
            <a:pPr lvl="0"/>
            <a:r>
              <a:rPr lang="de-DE" dirty="0"/>
              <a:t>In diesem Textfeld können Sie die Abbildung kurz erläutern.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6558FC84-22FA-4F5E-86B7-A7761BE44B02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113528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DWD-Logo" descr="Wort-Bild-Marke des Deutschen Wetterdienst. Wetter und Klima aus einer Hand." title="DWD-Logo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387610" y="144000"/>
            <a:ext cx="1612390" cy="432000"/>
          </a:xfrm>
          <a:prstGeom prst="rect">
            <a:avLst/>
          </a:prstGeom>
        </p:spPr>
      </p:pic>
      <p:cxnSp>
        <p:nvCxnSpPr>
          <p:cNvPr id="10" name="Inhalt beginnt" descr="Ab hier sollte der Inhalt der Folie beginnen." title="Horizontale Linie"/>
          <p:cNvCxnSpPr/>
          <p:nvPr userDrawn="1"/>
        </p:nvCxnSpPr>
        <p:spPr>
          <a:xfrm>
            <a:off x="144000" y="720000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platzhalter"/>
          <p:cNvSpPr>
            <a:spLocks noGrp="1"/>
          </p:cNvSpPr>
          <p:nvPr>
            <p:ph type="title"/>
          </p:nvPr>
        </p:nvSpPr>
        <p:spPr>
          <a:xfrm>
            <a:off x="395287" y="864000"/>
            <a:ext cx="8353425" cy="360099"/>
          </a:xfrm>
          <a:prstGeom prst="rect">
            <a:avLst/>
          </a:prstGeom>
        </p:spPr>
        <p:txBody>
          <a:bodyPr vert="horz" wrap="square" lIns="72000" tIns="0" rIns="72000" bIns="0" rtlCol="0" anchor="t" anchorCtr="0">
            <a:spAutoFit/>
          </a:bodyPr>
          <a:lstStyle/>
          <a:p>
            <a:r>
              <a:rPr lang="de-DE" dirty="0"/>
              <a:t>Folientitel durch Klicken bearbeiten</a:t>
            </a:r>
            <a:endParaRPr lang="en-US" dirty="0"/>
          </a:p>
        </p:txBody>
      </p:sp>
      <p:sp>
        <p:nvSpPr>
          <p:cNvPr id="13" name="Textplatzhalter"/>
          <p:cNvSpPr>
            <a:spLocks noGrp="1"/>
          </p:cNvSpPr>
          <p:nvPr>
            <p:ph type="body" idx="1"/>
          </p:nvPr>
        </p:nvSpPr>
        <p:spPr>
          <a:xfrm>
            <a:off x="395287" y="1370014"/>
            <a:ext cx="8353425" cy="3150724"/>
          </a:xfrm>
          <a:prstGeom prst="rect">
            <a:avLst/>
          </a:prstGeom>
        </p:spPr>
        <p:txBody>
          <a:bodyPr vert="horz" lIns="72000" tIns="36000" rIns="72000" bIns="36000" rtlCol="0">
            <a:normAutofit/>
          </a:bodyPr>
          <a:lstStyle/>
          <a:p>
            <a:pPr marL="352425" marR="0" lvl="0" indent="-352425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 durch Klicken hinzufügen</a:t>
            </a:r>
          </a:p>
          <a:p>
            <a:pPr marL="692150" marR="0" lvl="1" indent="-26035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Zweite Ebene</a:t>
            </a:r>
          </a:p>
          <a:p>
            <a:pPr marL="1143000" marR="0" lvl="2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Dritte Ebene</a:t>
            </a:r>
          </a:p>
          <a:p>
            <a:pPr marL="1600200" marR="0" lvl="3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Vierte Ebene</a:t>
            </a:r>
          </a:p>
          <a:p>
            <a:pPr marL="2057400" marR="0" lvl="4" indent="-228600" algn="l" defTabSz="914400" rtl="0" eaLnBrk="0" fontAlgn="base" latinLnBrk="0" hangingPunct="0">
              <a:lnSpc>
                <a:spcPct val="100000"/>
              </a:lnSpc>
              <a:spcBef>
                <a:spcPct val="40000"/>
              </a:spcBef>
              <a:spcAft>
                <a:spcPct val="0"/>
              </a:spcAft>
              <a:buClr>
                <a:srgbClr val="2D4B9B"/>
              </a:buClr>
              <a:buSzPct val="95000"/>
              <a:buFont typeface="Wingdings" panose="05000000000000000000" pitchFamily="2" charset="2"/>
              <a:buChar char="è"/>
              <a:tabLst/>
              <a:defRPr/>
            </a:pPr>
            <a:r>
              <a:rPr kumimoji="0" lang="de-DE" alt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</a:rPr>
              <a:t>Fünfte Ebene</a:t>
            </a:r>
          </a:p>
        </p:txBody>
      </p:sp>
      <p:cxnSp>
        <p:nvCxnSpPr>
          <p:cNvPr id="12" name="Inhalt endet" descr="Ab hier sollte der Inhalt der Folie beginnen." title="Horizontale Linie"/>
          <p:cNvCxnSpPr/>
          <p:nvPr userDrawn="1"/>
        </p:nvCxnSpPr>
        <p:spPr>
          <a:xfrm>
            <a:off x="144000" y="4658928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Bundesadler" descr="Bundesadler_kleiner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001" y="4732620"/>
            <a:ext cx="309177" cy="2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umsplatzhalter"/>
          <p:cNvSpPr>
            <a:spLocks noGrp="1"/>
          </p:cNvSpPr>
          <p:nvPr>
            <p:ph type="dt" sz="half" idx="2"/>
          </p:nvPr>
        </p:nvSpPr>
        <p:spPr>
          <a:xfrm>
            <a:off x="542166" y="4739302"/>
            <a:ext cx="2143884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8" name="Fußzeilenplatzhalter"/>
          <p:cNvSpPr>
            <a:spLocks noGrp="1"/>
          </p:cNvSpPr>
          <p:nvPr>
            <p:ph type="ftr" sz="quarter" idx="3"/>
          </p:nvPr>
        </p:nvSpPr>
        <p:spPr>
          <a:xfrm>
            <a:off x="2686050" y="4739302"/>
            <a:ext cx="5539313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"/>
          <p:cNvSpPr>
            <a:spLocks noGrp="1"/>
          </p:cNvSpPr>
          <p:nvPr>
            <p:ph type="sldNum" sz="quarter" idx="4"/>
          </p:nvPr>
        </p:nvSpPr>
        <p:spPr>
          <a:xfrm>
            <a:off x="8225363" y="4739302"/>
            <a:ext cx="523350" cy="274637"/>
          </a:xfrm>
          <a:prstGeom prst="rect">
            <a:avLst/>
          </a:prstGeom>
        </p:spPr>
        <p:txBody>
          <a:bodyPr vert="horz" lIns="91440" tIns="14400" rIns="91440" bIns="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58FC84-22FA-4F5E-86B7-A7761BE44B02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4866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1" r:id="rId2"/>
    <p:sldLayoutId id="2147483662" r:id="rId3"/>
    <p:sldLayoutId id="2147483671" r:id="rId4"/>
    <p:sldLayoutId id="2147483678" r:id="rId5"/>
    <p:sldLayoutId id="2147483675" r:id="rId6"/>
    <p:sldLayoutId id="2147483664" r:id="rId7"/>
    <p:sldLayoutId id="2147483677" r:id="rId8"/>
    <p:sldLayoutId id="2147483669" r:id="rId9"/>
    <p:sldLayoutId id="2147483673" r:id="rId10"/>
    <p:sldLayoutId id="2147483672" r:id="rId11"/>
    <p:sldLayoutId id="2147483676" r:id="rId12"/>
    <p:sldLayoutId id="2147483674" r:id="rId13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2425" marR="0" indent="-352425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chemeClr val="tx1"/>
        </a:buClr>
        <a:buSzPct val="95000"/>
        <a:buFont typeface="Wingdings" panose="05000000000000000000" pitchFamily="2" charset="2"/>
        <a:buChar char=""/>
        <a:tabLst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692150" marR="0" indent="-26035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marR="0" indent="-228600" algn="l" defTabSz="914400" rtl="0" eaLnBrk="0" fontAlgn="base" latinLnBrk="0" hangingPunct="0">
        <a:lnSpc>
          <a:spcPct val="100000"/>
        </a:lnSpc>
        <a:spcBef>
          <a:spcPct val="40000"/>
        </a:spcBef>
        <a:spcAft>
          <a:spcPct val="0"/>
        </a:spcAft>
        <a:buClr>
          <a:srgbClr val="2D4B9B"/>
        </a:buClr>
        <a:buSzPct val="95000"/>
        <a:buFont typeface="Wingdings" panose="05000000000000000000" pitchFamily="2" charset="2"/>
        <a:buChar char="è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577" userDrawn="1">
          <p15:clr>
            <a:srgbClr val="F26B43"/>
          </p15:clr>
        </p15:guide>
        <p15:guide id="3" orient="horz" pos="2867" userDrawn="1">
          <p15:clr>
            <a:srgbClr val="F26B43"/>
          </p15:clr>
        </p15:guide>
        <p15:guide id="4" pos="5511" userDrawn="1">
          <p15:clr>
            <a:srgbClr val="F26B43"/>
          </p15:clr>
        </p15:guide>
        <p15:guide id="5" pos="249" userDrawn="1">
          <p15:clr>
            <a:srgbClr val="F26B43"/>
          </p15:clr>
        </p15:guide>
        <p15:guide id="6" pos="5465" userDrawn="1">
          <p15:clr>
            <a:srgbClr val="F26B43"/>
          </p15:clr>
        </p15:guide>
        <p15:guide id="7" pos="29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8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hyperlink" Target="http://www.dwd.de/duett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hyperlink" Target="https://doi.org/10.3390/rs4030622" TargetMode="External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3390/rs4030622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hyperlink" Target="https://www.nwcsaf.org/cma_v2025_ms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63D7F1DC-65CA-4035-966E-8096EFDABFC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" t="1" r="4" b="-14285"/>
          <a:stretch/>
        </p:blipFill>
        <p:spPr>
          <a:xfrm>
            <a:off x="468313" y="900000"/>
            <a:ext cx="8207375" cy="2880000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399DDFAD-4F99-4145-8791-70466EE61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287" y="3236477"/>
            <a:ext cx="8353425" cy="1399681"/>
          </a:xfrm>
        </p:spPr>
        <p:txBody>
          <a:bodyPr/>
          <a:lstStyle/>
          <a:p>
            <a:r>
              <a:rPr lang="de-DE" sz="2400" dirty="0" err="1"/>
              <a:t>Combination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satellite</a:t>
            </a:r>
            <a:r>
              <a:rPr lang="de-DE" sz="2400" dirty="0"/>
              <a:t> and </a:t>
            </a:r>
            <a:r>
              <a:rPr lang="de-DE" sz="2400" dirty="0" err="1"/>
              <a:t>ground</a:t>
            </a:r>
            <a:r>
              <a:rPr lang="de-DE" sz="2400" dirty="0"/>
              <a:t> </a:t>
            </a:r>
            <a:r>
              <a:rPr lang="de-DE" sz="2400" dirty="0" err="1"/>
              <a:t>measurements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</a:t>
            </a:r>
            <a:r>
              <a:rPr lang="de-DE" sz="2400" dirty="0" err="1"/>
              <a:t>hourly</a:t>
            </a:r>
            <a:r>
              <a:rPr lang="de-DE" sz="2400" dirty="0"/>
              <a:t> </a:t>
            </a:r>
            <a:r>
              <a:rPr lang="de-DE" sz="2400" dirty="0" err="1"/>
              <a:t>surface</a:t>
            </a:r>
            <a:r>
              <a:rPr lang="de-DE" sz="2400" dirty="0"/>
              <a:t> solar </a:t>
            </a:r>
            <a:r>
              <a:rPr lang="de-DE" sz="2400" dirty="0" err="1"/>
              <a:t>radiation</a:t>
            </a:r>
            <a:r>
              <a:rPr lang="de-DE" sz="2400" dirty="0"/>
              <a:t> </a:t>
            </a:r>
            <a:r>
              <a:rPr lang="de-DE" sz="2400" dirty="0" err="1"/>
              <a:t>data</a:t>
            </a:r>
            <a:r>
              <a:rPr lang="de-DE" sz="2400" dirty="0"/>
              <a:t> in Germany (DUETT)</a:t>
            </a:r>
            <a:br>
              <a:rPr lang="de-DE" sz="2400" dirty="0"/>
            </a:br>
            <a:br>
              <a:rPr lang="de-DE" sz="2400" dirty="0"/>
            </a:br>
            <a:r>
              <a:rPr lang="de-DE" sz="1200" dirty="0"/>
              <a:t>Sven Brinckmann and Jörg Trentmann</a:t>
            </a:r>
            <a:endParaRPr lang="de-DE" sz="2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en-US" dirty="0"/>
              <a:t>DUETT radiation data sets</a:t>
            </a:r>
            <a:r>
              <a:rPr lang="de-DE" dirty="0"/>
              <a:t>		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28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de-DE" dirty="0"/>
              <a:t>DUETT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		                                  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7C1ED50-1DF5-49D7-8E38-7583D04808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43" y="1573402"/>
            <a:ext cx="8959513" cy="3000794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53877A53-1A37-462C-8200-A6F34E41795C}"/>
              </a:ext>
            </a:extLst>
          </p:cNvPr>
          <p:cNvSpPr txBox="1">
            <a:spLocks noChangeArrowheads="1"/>
          </p:cNvSpPr>
          <p:nvPr/>
        </p:nvSpPr>
        <p:spPr>
          <a:xfrm>
            <a:off x="1174026" y="80967"/>
            <a:ext cx="6944540" cy="5409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914400" algn="l"/>
                <a:tab pos="1611313" algn="l"/>
              </a:tabLst>
            </a:pP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Processing DUETT SDU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A71A4E00-09A5-471D-B7F1-62089307B3EC}"/>
              </a:ext>
            </a:extLst>
          </p:cNvPr>
          <p:cNvSpPr txBox="1">
            <a:spLocks noChangeArrowheads="1"/>
          </p:cNvSpPr>
          <p:nvPr/>
        </p:nvSpPr>
        <p:spPr>
          <a:xfrm>
            <a:off x="193197" y="760739"/>
            <a:ext cx="7863753" cy="5132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altLang="de-DE" sz="20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Correction</a:t>
            </a:r>
            <a:r>
              <a:rPr lang="de-DE" altLang="de-DE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‚global‘ Bias </a:t>
            </a:r>
            <a:r>
              <a:rPr lang="de-DE" altLang="de-DE" sz="20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part</a:t>
            </a:r>
            <a:r>
              <a:rPr lang="de-DE" altLang="de-DE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1 (</a:t>
            </a:r>
            <a:r>
              <a:rPr lang="de-DE" altLang="de-DE" sz="20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translated</a:t>
            </a:r>
            <a:r>
              <a:rPr lang="de-DE" altLang="de-DE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20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from</a:t>
            </a:r>
            <a:r>
              <a:rPr lang="de-DE" altLang="de-DE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Bias GHI)</a:t>
            </a:r>
            <a:endParaRPr lang="de-DE" sz="2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006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de-DE" dirty="0"/>
              <a:t>DUETT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		                                  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53877A53-1A37-462C-8200-A6F34E41795C}"/>
              </a:ext>
            </a:extLst>
          </p:cNvPr>
          <p:cNvSpPr txBox="1">
            <a:spLocks noChangeArrowheads="1"/>
          </p:cNvSpPr>
          <p:nvPr/>
        </p:nvSpPr>
        <p:spPr>
          <a:xfrm>
            <a:off x="1174026" y="80967"/>
            <a:ext cx="6944540" cy="5409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914400" algn="l"/>
                <a:tab pos="1611313" algn="l"/>
              </a:tabLst>
            </a:pP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Processing DUETT SDU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A71A4E00-09A5-471D-B7F1-62089307B3EC}"/>
              </a:ext>
            </a:extLst>
          </p:cNvPr>
          <p:cNvSpPr txBox="1">
            <a:spLocks noChangeArrowheads="1"/>
          </p:cNvSpPr>
          <p:nvPr/>
        </p:nvSpPr>
        <p:spPr>
          <a:xfrm>
            <a:off x="193197" y="760739"/>
            <a:ext cx="8605505" cy="5132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altLang="de-DE" sz="20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Correction</a:t>
            </a:r>
            <a:r>
              <a:rPr lang="de-DE" altLang="de-DE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‚global‘ Bias </a:t>
            </a:r>
            <a:r>
              <a:rPr lang="de-DE" altLang="de-DE" sz="20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part</a:t>
            </a:r>
            <a:r>
              <a:rPr lang="de-DE" altLang="de-DE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2 (</a:t>
            </a:r>
            <a:r>
              <a:rPr lang="el-GR" sz="2000" dirty="0">
                <a:solidFill>
                  <a:srgbClr val="000000"/>
                </a:solidFill>
              </a:rPr>
              <a:t>Δ</a:t>
            </a:r>
            <a:r>
              <a:rPr lang="de-DE" sz="2000" baseline="-25000" dirty="0">
                <a:solidFill>
                  <a:srgbClr val="000000"/>
                </a:solidFill>
              </a:rPr>
              <a:t>SDU</a:t>
            </a:r>
            <a:r>
              <a:rPr lang="de-DE" sz="2000" dirty="0">
                <a:solidFill>
                  <a:srgbClr val="000000"/>
                </a:solidFill>
              </a:rPr>
              <a:t> at </a:t>
            </a:r>
            <a:r>
              <a:rPr lang="de-DE" sz="2000" dirty="0" err="1">
                <a:solidFill>
                  <a:srgbClr val="000000"/>
                </a:solidFill>
              </a:rPr>
              <a:t>stations</a:t>
            </a:r>
            <a:r>
              <a:rPr lang="de-DE" sz="2000" dirty="0">
                <a:solidFill>
                  <a:srgbClr val="000000"/>
                </a:solidFill>
              </a:rPr>
              <a:t> on </a:t>
            </a:r>
            <a:r>
              <a:rPr lang="de-DE" sz="2000" dirty="0" err="1">
                <a:solidFill>
                  <a:srgbClr val="000000"/>
                </a:solidFill>
              </a:rPr>
              <a:t>average</a:t>
            </a:r>
            <a:r>
              <a:rPr lang="de-DE" sz="2000" dirty="0">
                <a:solidFill>
                  <a:srgbClr val="000000"/>
                </a:solidFill>
              </a:rPr>
              <a:t> → </a:t>
            </a:r>
            <a:r>
              <a:rPr lang="de-DE" sz="2000" dirty="0" err="1">
                <a:solidFill>
                  <a:srgbClr val="000000"/>
                </a:solidFill>
              </a:rPr>
              <a:t>zero</a:t>
            </a:r>
            <a:r>
              <a:rPr lang="de-DE" sz="2000" dirty="0">
                <a:solidFill>
                  <a:srgbClr val="000000"/>
                </a:solidFill>
              </a:rPr>
              <a:t>)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6B950628-DE0B-410D-9BA7-39125D1DA5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91" y="1421997"/>
            <a:ext cx="8919005" cy="320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935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de-DE" dirty="0"/>
              <a:t>DUETT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		                                  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53877A53-1A37-462C-8200-A6F34E41795C}"/>
              </a:ext>
            </a:extLst>
          </p:cNvPr>
          <p:cNvSpPr txBox="1">
            <a:spLocks noChangeArrowheads="1"/>
          </p:cNvSpPr>
          <p:nvPr/>
        </p:nvSpPr>
        <p:spPr>
          <a:xfrm>
            <a:off x="1174026" y="80967"/>
            <a:ext cx="6944540" cy="5409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914400" algn="l"/>
                <a:tab pos="1611313" algn="l"/>
              </a:tabLst>
            </a:pP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Processing DUETT SDU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A71A4E00-09A5-471D-B7F1-62089307B3EC}"/>
              </a:ext>
            </a:extLst>
          </p:cNvPr>
          <p:cNvSpPr txBox="1">
            <a:spLocks noChangeArrowheads="1"/>
          </p:cNvSpPr>
          <p:nvPr/>
        </p:nvSpPr>
        <p:spPr>
          <a:xfrm>
            <a:off x="193197" y="760739"/>
            <a:ext cx="8605505" cy="5132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altLang="de-DE" sz="20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Correction</a:t>
            </a:r>
            <a:r>
              <a:rPr lang="de-DE" altLang="de-DE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‚global‘ Bias: total Bias</a:t>
            </a:r>
            <a:endParaRPr lang="de-DE" sz="2000" dirty="0">
              <a:solidFill>
                <a:srgbClr val="000000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587C3384-04A8-42F7-9C3A-EACF38FE2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52" y="1432194"/>
            <a:ext cx="8916644" cy="3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57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de-DE" dirty="0"/>
              <a:t>DUETT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		                                  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14" name="Rectangle 2">
            <a:extLst>
              <a:ext uri="{FF2B5EF4-FFF2-40B4-BE49-F238E27FC236}">
                <a16:creationId xmlns:a16="http://schemas.microsoft.com/office/drawing/2014/main" id="{53877A53-1A37-462C-8200-A6F34E41795C}"/>
              </a:ext>
            </a:extLst>
          </p:cNvPr>
          <p:cNvSpPr txBox="1">
            <a:spLocks noChangeArrowheads="1"/>
          </p:cNvSpPr>
          <p:nvPr/>
        </p:nvSpPr>
        <p:spPr>
          <a:xfrm>
            <a:off x="1174026" y="80967"/>
            <a:ext cx="6944540" cy="5409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914400" algn="l"/>
                <a:tab pos="1611313" algn="l"/>
              </a:tabLst>
            </a:pP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Processing DUETT SDU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A71A4E00-09A5-471D-B7F1-62089307B3EC}"/>
              </a:ext>
            </a:extLst>
          </p:cNvPr>
          <p:cNvSpPr txBox="1">
            <a:spLocks noChangeArrowheads="1"/>
          </p:cNvSpPr>
          <p:nvPr/>
        </p:nvSpPr>
        <p:spPr>
          <a:xfrm>
            <a:off x="193197" y="760739"/>
            <a:ext cx="8605505" cy="5132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altLang="de-DE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Interpolation residual ‚</a:t>
            </a:r>
            <a:r>
              <a:rPr lang="de-DE" altLang="de-DE" sz="2000" dirty="0" err="1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local</a:t>
            </a:r>
            <a:r>
              <a:rPr lang="de-DE" altLang="de-DE" sz="2000" dirty="0">
                <a:solidFill>
                  <a:srgbClr val="000000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‘ Bias</a:t>
            </a:r>
            <a:endParaRPr lang="de-DE" sz="2000" dirty="0">
              <a:solidFill>
                <a:srgbClr val="0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22FC6C7A-6BE3-4E3A-80AB-393C1F9BA9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58" y="2722497"/>
            <a:ext cx="5123783" cy="190042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572B936-9D3B-4087-9AF8-F8EB89CCBD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" t="9172" r="431" b="-160"/>
          <a:stretch/>
        </p:blipFill>
        <p:spPr>
          <a:xfrm>
            <a:off x="3051941" y="1269575"/>
            <a:ext cx="2196000" cy="14040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020CEADC-4D7A-43C9-B1D0-A0927DF9F5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1530" y="1072823"/>
            <a:ext cx="3076575" cy="330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329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50F72175-6669-47B7-BA1C-2D51AD9280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34" y="1742701"/>
            <a:ext cx="8714286" cy="1888571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de-DE" dirty="0"/>
              <a:t>DUETT </a:t>
            </a:r>
            <a:r>
              <a:rPr lang="de-DE" dirty="0" err="1"/>
              <a:t>radiation</a:t>
            </a:r>
            <a:r>
              <a:rPr lang="de-DE" dirty="0"/>
              <a:t>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sets</a:t>
            </a:r>
            <a:r>
              <a:rPr lang="de-DE" dirty="0"/>
              <a:t>		                                  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F562407A-3E0A-414F-BDF4-309C571AB3C2}"/>
              </a:ext>
            </a:extLst>
          </p:cNvPr>
          <p:cNvSpPr txBox="1"/>
          <p:nvPr/>
        </p:nvSpPr>
        <p:spPr>
          <a:xfrm>
            <a:off x="202372" y="3714427"/>
            <a:ext cx="8986178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  DNI SAT 1 min            global Bias                 ‚</a:t>
            </a:r>
            <a:r>
              <a:rPr lang="de-DE" sz="1400" dirty="0" err="1"/>
              <a:t>local</a:t>
            </a:r>
            <a:r>
              <a:rPr lang="de-DE" sz="1400" dirty="0"/>
              <a:t>‘ Bias </a:t>
            </a:r>
            <a:r>
              <a:rPr lang="de-DE" sz="1400" dirty="0" err="1"/>
              <a:t>interp</a:t>
            </a:r>
            <a:r>
              <a:rPr lang="de-DE" sz="1400" dirty="0"/>
              <a:t>.         DNI Duett 1min            SDU Duett 1h        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7946FB58-0601-48D0-A48A-65602A71E5B2}"/>
              </a:ext>
            </a:extLst>
          </p:cNvPr>
          <p:cNvSpPr txBox="1">
            <a:spLocks noChangeArrowheads="1"/>
          </p:cNvSpPr>
          <p:nvPr/>
        </p:nvSpPr>
        <p:spPr>
          <a:xfrm>
            <a:off x="252249" y="729898"/>
            <a:ext cx="8644678" cy="5409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914400" algn="l"/>
                <a:tab pos="1611313" algn="l"/>
              </a:tabLst>
            </a:pP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Overview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merging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arithmetic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for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SDU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C40C709C-3002-4620-A07D-74148FC8D0EA}"/>
              </a:ext>
            </a:extLst>
          </p:cNvPr>
          <p:cNvSpPr txBox="1"/>
          <p:nvPr/>
        </p:nvSpPr>
        <p:spPr>
          <a:xfrm>
            <a:off x="88072" y="4003987"/>
            <a:ext cx="3166251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/>
              <a:t>    (</a:t>
            </a:r>
            <a:r>
              <a:rPr lang="de-DE" sz="1200" dirty="0" err="1"/>
              <a:t>snow-corrected</a:t>
            </a:r>
            <a:r>
              <a:rPr lang="de-DE" sz="1200" dirty="0"/>
              <a:t>)                (</a:t>
            </a:r>
            <a:r>
              <a:rPr lang="de-DE" sz="1200" dirty="0" err="1"/>
              <a:t>to</a:t>
            </a:r>
            <a:r>
              <a:rPr lang="de-DE" sz="1200" dirty="0"/>
              <a:t> </a:t>
            </a:r>
            <a:r>
              <a:rPr lang="de-DE" sz="1200" dirty="0" err="1"/>
              <a:t>max</a:t>
            </a:r>
            <a:r>
              <a:rPr lang="de-DE" sz="1200" dirty="0"/>
              <a:t> -60%)</a:t>
            </a:r>
          </a:p>
        </p:txBody>
      </p:sp>
    </p:spTree>
    <p:extLst>
      <p:ext uri="{BB962C8B-B14F-4D97-AF65-F5344CB8AC3E}">
        <p14:creationId xmlns:p14="http://schemas.microsoft.com/office/powerpoint/2010/main" val="247719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en-US" dirty="0"/>
              <a:t>DUETT radiation data sets</a:t>
            </a:r>
            <a:r>
              <a:rPr lang="de-DE" dirty="0"/>
              <a:t> 		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1A2C3F7A-65E8-4E73-8F0E-009BCB258323}"/>
              </a:ext>
            </a:extLst>
          </p:cNvPr>
          <p:cNvSpPr txBox="1">
            <a:spLocks noChangeArrowheads="1"/>
          </p:cNvSpPr>
          <p:nvPr/>
        </p:nvSpPr>
        <p:spPr>
          <a:xfrm>
            <a:off x="252249" y="785298"/>
            <a:ext cx="8644678" cy="4855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914400" algn="l"/>
                <a:tab pos="1611313" algn="l"/>
              </a:tabLst>
            </a:pPr>
            <a:r>
              <a:rPr lang="de-DE" altLang="de-DE" sz="1800" dirty="0">
                <a:ea typeface="Times New Roman" panose="02020603050405020304" pitchFamily="18" charset="0"/>
                <a:cs typeface="Calibri" panose="020F0502020204030204" pitchFamily="34" charset="0"/>
              </a:rPr>
              <a:t>Pseudo </a:t>
            </a:r>
            <a:r>
              <a:rPr lang="de-DE" altLang="de-DE" sz="1800" dirty="0" err="1">
                <a:ea typeface="Times New Roman" panose="02020603050405020304" pitchFamily="18" charset="0"/>
                <a:cs typeface="Calibri" panose="020F0502020204030204" pitchFamily="34" charset="0"/>
              </a:rPr>
              <a:t>station</a:t>
            </a:r>
            <a:r>
              <a:rPr lang="de-DE" altLang="de-DE" sz="18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1800" dirty="0" err="1">
                <a:ea typeface="Times New Roman" panose="02020603050405020304" pitchFamily="18" charset="0"/>
                <a:cs typeface="Calibri" panose="020F0502020204030204" pitchFamily="34" charset="0"/>
              </a:rPr>
              <a:t>data</a:t>
            </a:r>
            <a:r>
              <a:rPr lang="de-DE" altLang="de-DE" sz="1800" dirty="0">
                <a:ea typeface="Times New Roman" panose="02020603050405020304" pitchFamily="18" charset="0"/>
                <a:cs typeface="Calibri" panose="020F0502020204030204" pitchFamily="34" charset="0"/>
              </a:rPr>
              <a:t>                                    </a:t>
            </a:r>
            <a:r>
              <a:rPr lang="de-DE" altLang="de-DE" sz="1800" dirty="0" err="1">
                <a:ea typeface="Times New Roman" panose="02020603050405020304" pitchFamily="18" charset="0"/>
                <a:cs typeface="Calibri" panose="020F0502020204030204" pitchFamily="34" charset="0"/>
              </a:rPr>
              <a:t>Uncertainties</a:t>
            </a:r>
            <a:endParaRPr lang="de-DE" altLang="de-DE" sz="18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945600D-4A05-49DF-A934-B815BA7F95E4}"/>
              </a:ext>
            </a:extLst>
          </p:cNvPr>
          <p:cNvSpPr txBox="1"/>
          <p:nvPr/>
        </p:nvSpPr>
        <p:spPr>
          <a:xfrm>
            <a:off x="193199" y="1293841"/>
            <a:ext cx="222771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</a:rPr>
              <a:t>at 576 </a:t>
            </a:r>
            <a:r>
              <a:rPr lang="de-DE" sz="1200" dirty="0" err="1">
                <a:solidFill>
                  <a:srgbClr val="000000"/>
                </a:solidFill>
              </a:rPr>
              <a:t>locations</a:t>
            </a:r>
            <a:endParaRPr lang="de-DE" sz="1200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0000"/>
                </a:solidFill>
              </a:rPr>
              <a:t>with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correction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of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shadowing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by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mountains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DCCD8A44-27AF-400A-93D5-C8A14352EA17}"/>
              </a:ext>
            </a:extLst>
          </p:cNvPr>
          <p:cNvSpPr txBox="1">
            <a:spLocks noChangeArrowheads="1"/>
          </p:cNvSpPr>
          <p:nvPr/>
        </p:nvSpPr>
        <p:spPr>
          <a:xfrm>
            <a:off x="254749" y="2616597"/>
            <a:ext cx="8644678" cy="4855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914400" algn="l"/>
                <a:tab pos="1611313" algn="l"/>
              </a:tabLst>
            </a:pPr>
            <a:r>
              <a:rPr lang="de-DE" altLang="de-DE" sz="1800" dirty="0">
                <a:ea typeface="Times New Roman" panose="02020603050405020304" pitchFamily="18" charset="0"/>
                <a:cs typeface="Calibri" panose="020F0502020204030204" pitchFamily="34" charset="0"/>
              </a:rPr>
              <a:t>Validation                                                     Cross Validation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C822FB6A-D50D-4FE9-93D8-1BA2719CF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6059" y="956985"/>
            <a:ext cx="1305497" cy="174555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BF2A2EFA-1F97-4423-AF4A-E709F58D9405}"/>
              </a:ext>
            </a:extLst>
          </p:cNvPr>
          <p:cNvSpPr txBox="1"/>
          <p:nvPr/>
        </p:nvSpPr>
        <p:spPr>
          <a:xfrm>
            <a:off x="4572000" y="1293841"/>
            <a:ext cx="1836295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dirty="0" err="1">
                <a:solidFill>
                  <a:srgbClr val="000000"/>
                </a:solidFill>
              </a:rPr>
              <a:t>estimating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effects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from</a:t>
            </a:r>
            <a:endParaRPr lang="de-DE" sz="1200" dirty="0">
              <a:solidFill>
                <a:srgbClr val="000000"/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0000"/>
                </a:solidFill>
              </a:rPr>
              <a:t>interpolation</a:t>
            </a:r>
            <a:endParaRPr lang="de-DE" sz="1200" dirty="0">
              <a:solidFill>
                <a:srgbClr val="000000"/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0000"/>
                </a:solidFill>
              </a:rPr>
              <a:t>geometry</a:t>
            </a:r>
            <a:endParaRPr lang="de-DE" sz="1200" dirty="0">
              <a:solidFill>
                <a:srgbClr val="000000"/>
              </a:solidFill>
            </a:endParaRP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0000"/>
                </a:solidFill>
              </a:rPr>
              <a:t>topography</a:t>
            </a:r>
            <a:endParaRPr lang="de-DE" sz="1200" dirty="0">
              <a:solidFill>
                <a:srgbClr val="000000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9C26079-EA8D-4F77-93F2-332014C37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783" y="897751"/>
            <a:ext cx="1700213" cy="1831181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972F6625-1B2E-423A-9EBC-1C7D9242B6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611" y="3152708"/>
            <a:ext cx="1786509" cy="147789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E08A904-0CF7-4099-9FE9-F67289209FE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-3206" b="2740"/>
          <a:stretch/>
        </p:blipFill>
        <p:spPr>
          <a:xfrm>
            <a:off x="2190351" y="3110990"/>
            <a:ext cx="1796796" cy="151904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36AACBC-30FE-4704-93CD-D8337DAAE4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0" y="3048286"/>
            <a:ext cx="1884712" cy="1589246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47908E4-819F-4DF2-8D96-F3D426778B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75526" y="3048229"/>
            <a:ext cx="1951863" cy="1580293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460ACC64-2E9B-475E-8AD7-783958672DCE}"/>
              </a:ext>
            </a:extLst>
          </p:cNvPr>
          <p:cNvSpPr txBox="1"/>
          <p:nvPr/>
        </p:nvSpPr>
        <p:spPr>
          <a:xfrm>
            <a:off x="6031136" y="3481348"/>
            <a:ext cx="1670650" cy="553998"/>
          </a:xfrm>
          <a:prstGeom prst="rect">
            <a:avLst/>
          </a:prstGeom>
          <a:solidFill>
            <a:schemeClr val="bg1"/>
          </a:solidFill>
          <a:ln w="12700">
            <a:solidFill>
              <a:schemeClr val="accent6"/>
            </a:solidFill>
          </a:ln>
        </p:spPr>
        <p:txBody>
          <a:bodyPr wrap="none" rtlCol="0">
            <a:spAutoFit/>
          </a:bodyPr>
          <a:lstStyle/>
          <a:p>
            <a:r>
              <a:rPr lang="de-DE" sz="1000" dirty="0"/>
              <a:t>MAE GHI:  ~5% </a:t>
            </a:r>
            <a:r>
              <a:rPr lang="de-DE" sz="1000" dirty="0" err="1"/>
              <a:t>of</a:t>
            </a:r>
            <a:r>
              <a:rPr lang="de-DE" sz="1000" dirty="0"/>
              <a:t> GHI</a:t>
            </a:r>
            <a:r>
              <a:rPr lang="de-DE" sz="1000" baseline="-25000" dirty="0"/>
              <a:t>TOA</a:t>
            </a:r>
          </a:p>
          <a:p>
            <a:r>
              <a:rPr lang="de-DE" sz="1000" dirty="0"/>
              <a:t>MAE abs.: 15 – 40 W/m</a:t>
            </a:r>
            <a:r>
              <a:rPr lang="de-DE" sz="1000" baseline="30000" dirty="0"/>
              <a:t>2</a:t>
            </a:r>
          </a:p>
          <a:p>
            <a:r>
              <a:rPr lang="de-DE" sz="1000" dirty="0"/>
              <a:t>MAE SDU: 5-6 min</a:t>
            </a:r>
          </a:p>
        </p:txBody>
      </p:sp>
    </p:spTree>
    <p:extLst>
      <p:ext uri="{BB962C8B-B14F-4D97-AF65-F5344CB8AC3E}">
        <p14:creationId xmlns:p14="http://schemas.microsoft.com/office/powerpoint/2010/main" val="1054284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en-US" dirty="0"/>
              <a:t>DUETT radiation data sets</a:t>
            </a:r>
            <a:r>
              <a:rPr lang="de-DE" dirty="0"/>
              <a:t>		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66781AEF-035F-48B8-A71B-9517B16C2D8C}"/>
              </a:ext>
            </a:extLst>
          </p:cNvPr>
          <p:cNvSpPr txBox="1"/>
          <p:nvPr/>
        </p:nvSpPr>
        <p:spPr>
          <a:xfrm>
            <a:off x="3919114" y="2160526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fotografiert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0316C365-ACB2-4D19-9E87-59EB070EF466}"/>
              </a:ext>
            </a:extLst>
          </p:cNvPr>
          <p:cNvSpPr txBox="1">
            <a:spLocks noChangeArrowheads="1"/>
          </p:cNvSpPr>
          <p:nvPr/>
        </p:nvSpPr>
        <p:spPr>
          <a:xfrm>
            <a:off x="1067064" y="95945"/>
            <a:ext cx="7544199" cy="5409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914400" algn="l"/>
                <a:tab pos="1611313" algn="l"/>
              </a:tabLst>
            </a:pP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Summary and Outlook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EECA1C5-6DA3-4EAB-8EE8-169E106892B8}"/>
              </a:ext>
            </a:extLst>
          </p:cNvPr>
          <p:cNvSpPr txBox="1"/>
          <p:nvPr/>
        </p:nvSpPr>
        <p:spPr>
          <a:xfrm>
            <a:off x="434622" y="920229"/>
            <a:ext cx="4837433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400" b="1" dirty="0" err="1">
                <a:solidFill>
                  <a:srgbClr val="000000"/>
                </a:solidFill>
              </a:rPr>
              <a:t>combined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hourly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gridded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radiation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data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for</a:t>
            </a:r>
            <a:r>
              <a:rPr lang="de-DE" sz="1400" dirty="0">
                <a:solidFill>
                  <a:srgbClr val="000000"/>
                </a:solidFill>
              </a:rPr>
              <a:t> Germany </a:t>
            </a:r>
            <a:r>
              <a:rPr lang="de-DE" sz="1400" dirty="0" err="1">
                <a:solidFill>
                  <a:srgbClr val="000000"/>
                </a:solidFill>
              </a:rPr>
              <a:t>since</a:t>
            </a:r>
            <a:r>
              <a:rPr lang="de-DE" sz="1400" dirty="0">
                <a:solidFill>
                  <a:srgbClr val="000000"/>
                </a:solidFill>
              </a:rPr>
              <a:t> Aug 2022 / Open Data (CDC): </a:t>
            </a:r>
            <a:r>
              <a:rPr lang="de-DE" sz="1400" dirty="0" err="1">
                <a:solidFill>
                  <a:srgbClr val="000000"/>
                </a:solidFill>
              </a:rPr>
              <a:t>since</a:t>
            </a:r>
            <a:r>
              <a:rPr lang="de-DE" sz="1400" dirty="0">
                <a:solidFill>
                  <a:srgbClr val="000000"/>
                </a:solidFill>
              </a:rPr>
              <a:t> Jan 2024</a:t>
            </a:r>
            <a:br>
              <a:rPr lang="de-DE" sz="1400" dirty="0">
                <a:solidFill>
                  <a:srgbClr val="000000"/>
                </a:solidFill>
              </a:rPr>
            </a:br>
            <a:r>
              <a:rPr lang="de-DE" sz="1400" dirty="0">
                <a:solidFill>
                  <a:srgbClr val="000000"/>
                </a:solidFill>
                <a:hlinkClick r:id="rId4"/>
              </a:rPr>
              <a:t>www.dwd.de/duett</a:t>
            </a: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000000"/>
                </a:solidFill>
              </a:rPr>
              <a:t>global </a:t>
            </a:r>
            <a:r>
              <a:rPr lang="de-DE" sz="1400" b="1" dirty="0" err="1">
                <a:solidFill>
                  <a:srgbClr val="000000"/>
                </a:solidFill>
              </a:rPr>
              <a:t>horinzontal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irradiance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dirty="0">
                <a:solidFill>
                  <a:srgbClr val="000000"/>
                </a:solidFill>
              </a:rPr>
              <a:t>and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sunshine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duration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dirty="0">
                <a:solidFill>
                  <a:srgbClr val="000000"/>
                </a:solidFill>
              </a:rPr>
              <a:t>(2 km </a:t>
            </a:r>
            <a:r>
              <a:rPr lang="de-DE" sz="1400" dirty="0" err="1">
                <a:solidFill>
                  <a:srgbClr val="000000"/>
                </a:solidFill>
              </a:rPr>
              <a:t>resolution</a:t>
            </a:r>
            <a:r>
              <a:rPr lang="de-DE" sz="1400" dirty="0">
                <a:solidFill>
                  <a:srgbClr val="000000"/>
                </a:solidFill>
              </a:rPr>
              <a:t>) + </a:t>
            </a:r>
            <a:r>
              <a:rPr lang="de-DE" sz="1400" b="1" dirty="0" err="1">
                <a:solidFill>
                  <a:srgbClr val="000000"/>
                </a:solidFill>
              </a:rPr>
              <a:t>std.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uncertainty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dirty="0">
                <a:solidFill>
                  <a:srgbClr val="000000"/>
                </a:solidFill>
              </a:rPr>
              <a:t>in </a:t>
            </a:r>
            <a:r>
              <a:rPr lang="de-DE" sz="1400" dirty="0" err="1">
                <a:solidFill>
                  <a:srgbClr val="000000"/>
                </a:solidFill>
              </a:rPr>
              <a:t>near</a:t>
            </a:r>
            <a:r>
              <a:rPr lang="de-DE" sz="1400" dirty="0">
                <a:solidFill>
                  <a:srgbClr val="000000"/>
                </a:solidFill>
              </a:rPr>
              <a:t> real-time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400" b="1" dirty="0">
                <a:solidFill>
                  <a:srgbClr val="000000"/>
                </a:solidFill>
              </a:rPr>
              <a:t>pseudo </a:t>
            </a:r>
            <a:r>
              <a:rPr lang="de-DE" sz="1400" b="1" dirty="0" err="1">
                <a:solidFill>
                  <a:srgbClr val="000000"/>
                </a:solidFill>
              </a:rPr>
              <a:t>station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data</a:t>
            </a:r>
            <a:r>
              <a:rPr lang="de-DE" sz="1400" dirty="0">
                <a:solidFill>
                  <a:srgbClr val="000000"/>
                </a:solidFill>
              </a:rPr>
              <a:t> at 576 </a:t>
            </a:r>
            <a:r>
              <a:rPr lang="de-DE" sz="1400" dirty="0" err="1">
                <a:solidFill>
                  <a:srgbClr val="000000"/>
                </a:solidFill>
              </a:rPr>
              <a:t>locations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with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correction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of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shadowing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since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Oct</a:t>
            </a:r>
            <a:r>
              <a:rPr lang="de-DE" sz="1400" dirty="0">
                <a:solidFill>
                  <a:srgbClr val="000000"/>
                </a:solidFill>
              </a:rPr>
              <a:t> 2023 / Open Data: Apr 2024</a:t>
            </a:r>
            <a:endParaRPr lang="de-DE" sz="1400" b="1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0000"/>
                </a:solidFill>
              </a:rPr>
              <a:t>new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processing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with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b="1" dirty="0">
                <a:solidFill>
                  <a:srgbClr val="000000"/>
                </a:solidFill>
              </a:rPr>
              <a:t>FCI </a:t>
            </a:r>
            <a:r>
              <a:rPr lang="de-DE" sz="1400" b="1" dirty="0" err="1">
                <a:solidFill>
                  <a:srgbClr val="000000"/>
                </a:solidFill>
              </a:rPr>
              <a:t>data</a:t>
            </a:r>
            <a:r>
              <a:rPr lang="de-DE" sz="1400" b="1" dirty="0">
                <a:solidFill>
                  <a:srgbClr val="000000"/>
                </a:solidFill>
              </a:rPr>
              <a:t> (1 km)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ready</a:t>
            </a:r>
            <a:r>
              <a:rPr lang="de-DE" sz="1400" dirty="0">
                <a:solidFill>
                  <a:srgbClr val="000000"/>
                </a:solidFill>
              </a:rPr>
              <a:t> and will </a:t>
            </a:r>
            <a:r>
              <a:rPr lang="de-DE" sz="1400" dirty="0" err="1">
                <a:solidFill>
                  <a:srgbClr val="000000"/>
                </a:solidFill>
              </a:rPr>
              <a:t>replace</a:t>
            </a:r>
            <a:r>
              <a:rPr lang="de-DE" sz="1400" dirty="0">
                <a:solidFill>
                  <a:srgbClr val="000000"/>
                </a:solidFill>
              </a:rPr>
              <a:t> SEVIRI-</a:t>
            </a:r>
            <a:r>
              <a:rPr lang="de-DE" sz="1400" dirty="0" err="1">
                <a:solidFill>
                  <a:srgbClr val="000000"/>
                </a:solidFill>
              </a:rPr>
              <a:t>based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data</a:t>
            </a:r>
            <a:r>
              <a:rPr lang="de-DE" sz="1400" dirty="0">
                <a:solidFill>
                  <a:srgbClr val="000000"/>
                </a:solidFill>
              </a:rPr>
              <a:t> in June 2026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0000"/>
                </a:solidFill>
              </a:rPr>
              <a:t>additional </a:t>
            </a:r>
            <a:r>
              <a:rPr lang="de-DE" sz="1400" dirty="0" err="1">
                <a:solidFill>
                  <a:srgbClr val="000000"/>
                </a:solidFill>
              </a:rPr>
              <a:t>parameter</a:t>
            </a:r>
            <a:r>
              <a:rPr lang="de-DE" sz="1400" dirty="0">
                <a:solidFill>
                  <a:srgbClr val="000000"/>
                </a:solidFill>
              </a:rPr>
              <a:t>: </a:t>
            </a:r>
            <a:r>
              <a:rPr lang="de-DE" sz="1400" b="1" dirty="0">
                <a:solidFill>
                  <a:srgbClr val="000000"/>
                </a:solidFill>
              </a:rPr>
              <a:t>diffuse </a:t>
            </a:r>
            <a:r>
              <a:rPr lang="de-DE" sz="1400" b="1" dirty="0" err="1">
                <a:solidFill>
                  <a:srgbClr val="000000"/>
                </a:solidFill>
              </a:rPr>
              <a:t>radiation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ready</a:t>
            </a:r>
            <a:r>
              <a:rPr lang="de-DE" sz="1400" dirty="0">
                <a:solidFill>
                  <a:srgbClr val="000000"/>
                </a:solidFill>
              </a:rPr>
              <a:t>, </a:t>
            </a:r>
            <a:r>
              <a:rPr lang="de-DE" sz="1400" dirty="0" err="1">
                <a:solidFill>
                  <a:srgbClr val="000000"/>
                </a:solidFill>
              </a:rPr>
              <a:t>to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be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published</a:t>
            </a:r>
            <a:r>
              <a:rPr lang="de-DE" sz="1400" dirty="0">
                <a:solidFill>
                  <a:srgbClr val="000000"/>
                </a:solidFill>
              </a:rPr>
              <a:t> in </a:t>
            </a:r>
            <a:r>
              <a:rPr lang="de-DE" sz="1400" dirty="0" err="1">
                <a:solidFill>
                  <a:srgbClr val="000000"/>
                </a:solidFill>
              </a:rPr>
              <a:t>near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future</a:t>
            </a:r>
            <a:endParaRPr lang="de-DE" sz="1400" dirty="0">
              <a:solidFill>
                <a:srgbClr val="000000"/>
              </a:solidFill>
            </a:endParaRP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de-DE" sz="1400" dirty="0" err="1">
                <a:solidFill>
                  <a:srgbClr val="000000"/>
                </a:solidFill>
              </a:rPr>
              <a:t>correction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of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geometric</a:t>
            </a:r>
            <a:r>
              <a:rPr lang="de-DE" sz="1400" b="1" dirty="0">
                <a:solidFill>
                  <a:srgbClr val="000000"/>
                </a:solidFill>
              </a:rPr>
              <a:t> </a:t>
            </a:r>
            <a:r>
              <a:rPr lang="de-DE" sz="1400" b="1" dirty="0" err="1">
                <a:solidFill>
                  <a:srgbClr val="000000"/>
                </a:solidFill>
              </a:rPr>
              <a:t>errors</a:t>
            </a:r>
            <a:r>
              <a:rPr lang="de-DE" sz="1400" dirty="0">
                <a:solidFill>
                  <a:srgbClr val="000000"/>
                </a:solidFill>
              </a:rPr>
              <a:t> (</a:t>
            </a:r>
            <a:r>
              <a:rPr lang="de-DE" sz="1400" dirty="0" err="1">
                <a:solidFill>
                  <a:srgbClr val="000000"/>
                </a:solidFill>
              </a:rPr>
              <a:t>parallax</a:t>
            </a:r>
            <a:r>
              <a:rPr lang="de-DE" sz="1400" dirty="0">
                <a:solidFill>
                  <a:srgbClr val="000000"/>
                </a:solidFill>
              </a:rPr>
              <a:t> and </a:t>
            </a:r>
            <a:r>
              <a:rPr lang="de-DE" sz="1400" dirty="0" err="1">
                <a:solidFill>
                  <a:srgbClr val="000000"/>
                </a:solidFill>
              </a:rPr>
              <a:t>cloud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shadowing</a:t>
            </a:r>
            <a:r>
              <a:rPr lang="de-DE" sz="1400" dirty="0">
                <a:solidFill>
                  <a:srgbClr val="000000"/>
                </a:solidFill>
              </a:rPr>
              <a:t>) </a:t>
            </a:r>
            <a:r>
              <a:rPr lang="de-DE" sz="1400" dirty="0" err="1">
                <a:solidFill>
                  <a:srgbClr val="000000"/>
                </a:solidFill>
              </a:rPr>
              <a:t>planned</a:t>
            </a:r>
            <a:r>
              <a:rPr lang="de-DE" sz="1400" dirty="0">
                <a:solidFill>
                  <a:srgbClr val="000000"/>
                </a:solidFill>
              </a:rPr>
              <a:t> in </a:t>
            </a:r>
            <a:r>
              <a:rPr lang="de-DE" sz="1400" dirty="0" err="1">
                <a:solidFill>
                  <a:srgbClr val="000000"/>
                </a:solidFill>
              </a:rPr>
              <a:t>autumn</a:t>
            </a:r>
            <a:r>
              <a:rPr lang="de-DE" sz="1400" dirty="0">
                <a:solidFill>
                  <a:srgbClr val="000000"/>
                </a:solidFill>
              </a:rPr>
              <a:t> 2026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de-DE" sz="1400" dirty="0">
              <a:solidFill>
                <a:srgbClr val="000000"/>
              </a:solidFill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AEAF9AE-F1A3-4544-8A6D-0A51368BF3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78507" y="2724790"/>
            <a:ext cx="3330416" cy="1921097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BB2AF27C-B4AB-47FA-BD34-76CB2058BF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1048" y="790656"/>
            <a:ext cx="3335560" cy="191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1677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en-US" dirty="0"/>
              <a:t>DUETT radiation data sets</a:t>
            </a:r>
            <a:r>
              <a:rPr lang="de-DE" dirty="0"/>
              <a:t>		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E9B3B2C5-6191-4EFA-882F-6FA322B23DFB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622493"/>
            <a:ext cx="8353425" cy="790283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914400" algn="l"/>
                <a:tab pos="1611313" algn="l"/>
              </a:tabLst>
            </a:pPr>
            <a:r>
              <a:rPr lang="de-DE" altLang="de-DE" sz="1800" kern="0" dirty="0" err="1">
                <a:ea typeface="Times New Roman" panose="02020603050405020304" pitchFamily="18" charset="0"/>
                <a:cs typeface="Calibri" panose="020F0502020204030204" pitchFamily="34" charset="0"/>
              </a:rPr>
              <a:t>Satellite</a:t>
            </a:r>
            <a:r>
              <a:rPr lang="de-DE" altLang="de-DE" sz="1800" kern="0" dirty="0">
                <a:ea typeface="Times New Roman" panose="02020603050405020304" pitchFamily="18" charset="0"/>
                <a:cs typeface="Calibri" panose="020F0502020204030204" pitchFamily="34" charset="0"/>
              </a:rPr>
              <a:t> Data (</a:t>
            </a:r>
            <a:r>
              <a:rPr lang="de-DE" altLang="de-DE" sz="1800" kern="0" dirty="0" err="1">
                <a:ea typeface="Times New Roman" panose="02020603050405020304" pitchFamily="18" charset="0"/>
                <a:cs typeface="Calibri" panose="020F0502020204030204" pitchFamily="34" charset="0"/>
              </a:rPr>
              <a:t>near</a:t>
            </a:r>
            <a:r>
              <a:rPr lang="de-DE" altLang="de-DE" sz="1800" kern="0" dirty="0">
                <a:ea typeface="Times New Roman" panose="02020603050405020304" pitchFamily="18" charset="0"/>
                <a:cs typeface="Calibri" panose="020F0502020204030204" pitchFamily="34" charset="0"/>
              </a:rPr>
              <a:t> real-time)</a:t>
            </a:r>
          </a:p>
          <a:p>
            <a:pPr>
              <a:tabLst>
                <a:tab pos="914400" algn="l"/>
                <a:tab pos="1611313" algn="l"/>
              </a:tabLst>
            </a:pPr>
            <a:endParaRPr lang="de-DE" altLang="de-DE" sz="20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C31C0B9-B6DE-4BFD-A803-5744315E0372}"/>
              </a:ext>
            </a:extLst>
          </p:cNvPr>
          <p:cNvSpPr txBox="1"/>
          <p:nvPr/>
        </p:nvSpPr>
        <p:spPr>
          <a:xfrm>
            <a:off x="7697451" y="2293495"/>
            <a:ext cx="8483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MSG - SEVIRI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6ABCA5A-336E-4287-BFF2-889B19474094}"/>
              </a:ext>
            </a:extLst>
          </p:cNvPr>
          <p:cNvSpPr txBox="1"/>
          <p:nvPr/>
        </p:nvSpPr>
        <p:spPr>
          <a:xfrm>
            <a:off x="6890485" y="2543330"/>
            <a:ext cx="6687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MTG - FCI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64AAF76-0BF9-4FBA-978B-35426BB9E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83" y="1270891"/>
            <a:ext cx="2849880" cy="332270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B40B03D-7074-48B5-8461-C68E7A87741C}"/>
              </a:ext>
            </a:extLst>
          </p:cNvPr>
          <p:cNvSpPr txBox="1"/>
          <p:nvPr/>
        </p:nvSpPr>
        <p:spPr>
          <a:xfrm>
            <a:off x="6407852" y="1219759"/>
            <a:ext cx="267618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</a:rPr>
              <a:t>‚</a:t>
            </a:r>
            <a:r>
              <a:rPr lang="de-DE" sz="1200" dirty="0" err="1">
                <a:solidFill>
                  <a:srgbClr val="000000"/>
                </a:solidFill>
              </a:rPr>
              <a:t>Heliosat</a:t>
            </a:r>
            <a:r>
              <a:rPr lang="de-DE" sz="1200" dirty="0">
                <a:solidFill>
                  <a:srgbClr val="000000"/>
                </a:solidFill>
              </a:rPr>
              <a:t>‘ </a:t>
            </a:r>
            <a:r>
              <a:rPr lang="de-DE" sz="1200" dirty="0" err="1">
                <a:solidFill>
                  <a:srgbClr val="000000"/>
                </a:solidFill>
              </a:rPr>
              <a:t>method</a:t>
            </a:r>
            <a:endParaRPr lang="de-DE" sz="1200" dirty="0">
              <a:solidFill>
                <a:srgbClr val="000000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</a:rPr>
              <a:t>Basis: 0.6 </a:t>
            </a:r>
            <a:r>
              <a:rPr lang="el-GR" sz="1200" dirty="0">
                <a:solidFill>
                  <a:srgbClr val="000000"/>
                </a:solidFill>
              </a:rPr>
              <a:t>μ</a:t>
            </a:r>
            <a:r>
              <a:rPr lang="de-DE" sz="1200" dirty="0">
                <a:solidFill>
                  <a:srgbClr val="000000"/>
                </a:solidFill>
              </a:rPr>
              <a:t>m </a:t>
            </a:r>
            <a:r>
              <a:rPr lang="de-DE" sz="1200" dirty="0" err="1">
                <a:solidFill>
                  <a:srgbClr val="000000"/>
                </a:solidFill>
              </a:rPr>
              <a:t>channel</a:t>
            </a:r>
            <a:endParaRPr lang="de-DE" sz="1200" dirty="0">
              <a:solidFill>
                <a:srgbClr val="000000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0000"/>
                </a:solidFill>
              </a:rPr>
              <a:t>Reflectance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as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indicator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for</a:t>
            </a:r>
            <a:br>
              <a:rPr lang="de-DE" sz="1200" dirty="0">
                <a:solidFill>
                  <a:srgbClr val="000000"/>
                </a:solidFill>
              </a:rPr>
            </a:br>
            <a:r>
              <a:rPr lang="de-DE" sz="1200" dirty="0" err="1">
                <a:solidFill>
                  <a:srgbClr val="000000"/>
                </a:solidFill>
              </a:rPr>
              <a:t>cloud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albedo</a:t>
            </a:r>
            <a:r>
              <a:rPr lang="de-DE" sz="1200" dirty="0">
                <a:solidFill>
                  <a:srgbClr val="000000"/>
                </a:solidFill>
              </a:rPr>
              <a:t> (CAL)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</a:rPr>
              <a:t>Clear-</a:t>
            </a:r>
            <a:r>
              <a:rPr lang="de-DE" sz="1200" dirty="0" err="1">
                <a:solidFill>
                  <a:srgbClr val="000000"/>
                </a:solidFill>
              </a:rPr>
              <a:t>sky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radiation</a:t>
            </a:r>
            <a:r>
              <a:rPr lang="de-DE" sz="1200" dirty="0">
                <a:solidFill>
                  <a:srgbClr val="000000"/>
                </a:solidFill>
              </a:rPr>
              <a:t> (</a:t>
            </a:r>
            <a:r>
              <a:rPr lang="de-DE" sz="1200" dirty="0" err="1">
                <a:solidFill>
                  <a:srgbClr val="000000"/>
                </a:solidFill>
              </a:rPr>
              <a:t>GHI</a:t>
            </a:r>
            <a:r>
              <a:rPr lang="de-DE" sz="1200" baseline="-25000" dirty="0" err="1">
                <a:solidFill>
                  <a:srgbClr val="000000"/>
                </a:solidFill>
              </a:rPr>
              <a:t>clr</a:t>
            </a:r>
            <a:r>
              <a:rPr lang="de-DE" sz="1200" dirty="0">
                <a:solidFill>
                  <a:srgbClr val="000000"/>
                </a:solidFill>
              </a:rPr>
              <a:t>) </a:t>
            </a:r>
            <a:r>
              <a:rPr lang="de-DE" sz="1200" dirty="0" err="1">
                <a:solidFill>
                  <a:srgbClr val="000000"/>
                </a:solidFill>
              </a:rPr>
              <a:t>calculated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with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radiative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transfer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model</a:t>
            </a:r>
            <a:endParaRPr lang="de-DE" sz="12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de-DE" sz="12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de-DE" sz="1200" b="1" dirty="0">
                <a:solidFill>
                  <a:srgbClr val="000000"/>
                </a:solidFill>
              </a:rPr>
              <a:t>    GHI = (1-CAL) ∙ </a:t>
            </a:r>
            <a:r>
              <a:rPr lang="de-DE" sz="1200" b="1" dirty="0" err="1">
                <a:solidFill>
                  <a:srgbClr val="000000"/>
                </a:solidFill>
              </a:rPr>
              <a:t>GHI</a:t>
            </a:r>
            <a:r>
              <a:rPr lang="de-DE" sz="1200" b="1" baseline="-25000" dirty="0" err="1">
                <a:solidFill>
                  <a:srgbClr val="000000"/>
                </a:solidFill>
              </a:rPr>
              <a:t>clr</a:t>
            </a:r>
            <a:endParaRPr lang="de-DE" sz="1200" b="1" baseline="-250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de-DE" sz="1200" b="1" dirty="0">
              <a:solidFill>
                <a:srgbClr val="000000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cs typeface="Calibri" panose="020F0502020204030204" pitchFamily="34" charset="0"/>
              </a:rPr>
              <a:t>Müller et al., 2012: </a:t>
            </a:r>
            <a:r>
              <a:rPr lang="de-DE" sz="1200" u="sng" dirty="0">
                <a:hlinkClick r:id="rId5"/>
              </a:rPr>
              <a:t>https://doi.org/10.3390/rs4030622</a:t>
            </a:r>
            <a:endParaRPr lang="de-DE" sz="1200" dirty="0"/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de-DE" sz="1200" dirty="0">
              <a:solidFill>
                <a:srgbClr val="000000"/>
              </a:solidFill>
            </a:endParaRP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326F48D-2126-487E-A31E-2B414CFE75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2052" y="1240911"/>
            <a:ext cx="3184271" cy="3395184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3ADE0B4D-DF8D-43B9-A5B4-34ED2894B210}"/>
              </a:ext>
            </a:extLst>
          </p:cNvPr>
          <p:cNvSpPr/>
          <p:nvPr/>
        </p:nvSpPr>
        <p:spPr>
          <a:xfrm>
            <a:off x="6565692" y="3028013"/>
            <a:ext cx="1753849" cy="361645"/>
          </a:xfrm>
          <a:prstGeom prst="rect">
            <a:avLst/>
          </a:prstGeom>
          <a:noFill/>
          <a:ln w="317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17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en-US" dirty="0"/>
              <a:t>DUETT radiation data sets</a:t>
            </a:r>
            <a:r>
              <a:rPr lang="de-DE" dirty="0"/>
              <a:t>		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E9B3B2C5-6191-4EFA-882F-6FA322B23DFB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622493"/>
            <a:ext cx="8353425" cy="790283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914400" algn="l"/>
                <a:tab pos="1611313" algn="l"/>
              </a:tabLst>
            </a:pPr>
            <a:r>
              <a:rPr lang="de-DE" altLang="de-DE" sz="1800" kern="0" dirty="0" err="1">
                <a:ea typeface="Times New Roman" panose="02020603050405020304" pitchFamily="18" charset="0"/>
                <a:cs typeface="Calibri" panose="020F0502020204030204" pitchFamily="34" charset="0"/>
              </a:rPr>
              <a:t>Satellite</a:t>
            </a:r>
            <a:r>
              <a:rPr lang="de-DE" altLang="de-DE" sz="1800" kern="0" dirty="0">
                <a:ea typeface="Times New Roman" panose="02020603050405020304" pitchFamily="18" charset="0"/>
                <a:cs typeface="Calibri" panose="020F0502020204030204" pitchFamily="34" charset="0"/>
              </a:rPr>
              <a:t> Data – </a:t>
            </a:r>
            <a:r>
              <a:rPr lang="de-DE" altLang="de-DE" sz="1800" kern="0" dirty="0" err="1">
                <a:ea typeface="Times New Roman" panose="02020603050405020304" pitchFamily="18" charset="0"/>
                <a:cs typeface="Calibri" panose="020F0502020204030204" pitchFamily="34" charset="0"/>
              </a:rPr>
              <a:t>geometric</a:t>
            </a:r>
            <a:r>
              <a:rPr lang="de-DE" altLang="de-DE" sz="1800" kern="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1800" kern="0" dirty="0" err="1">
                <a:ea typeface="Times New Roman" panose="02020603050405020304" pitchFamily="18" charset="0"/>
                <a:cs typeface="Calibri" panose="020F0502020204030204" pitchFamily="34" charset="0"/>
              </a:rPr>
              <a:t>errors</a:t>
            </a:r>
            <a:endParaRPr lang="de-DE" altLang="de-DE" sz="1800" kern="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>
              <a:tabLst>
                <a:tab pos="914400" algn="l"/>
                <a:tab pos="1611313" algn="l"/>
              </a:tabLst>
            </a:pPr>
            <a:endParaRPr lang="de-DE" altLang="de-DE" sz="20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6ABCA5A-336E-4287-BFF2-889B19474094}"/>
              </a:ext>
            </a:extLst>
          </p:cNvPr>
          <p:cNvSpPr txBox="1"/>
          <p:nvPr/>
        </p:nvSpPr>
        <p:spPr>
          <a:xfrm>
            <a:off x="6890485" y="2543330"/>
            <a:ext cx="6687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MTG - FCI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64AAF76-0BF9-4FBA-978B-35426BB9E1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83" y="1270891"/>
            <a:ext cx="2849880" cy="332270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4B40B03D-7074-48B5-8461-C68E7A87741C}"/>
              </a:ext>
            </a:extLst>
          </p:cNvPr>
          <p:cNvSpPr txBox="1"/>
          <p:nvPr/>
        </p:nvSpPr>
        <p:spPr>
          <a:xfrm>
            <a:off x="3504982" y="1270891"/>
            <a:ext cx="267618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de-DE" sz="1200" dirty="0">
                <a:solidFill>
                  <a:srgbClr val="000000"/>
                </a:solidFill>
              </a:rPr>
              <a:t>Illustration </a:t>
            </a:r>
            <a:r>
              <a:rPr lang="de-DE" sz="1200" dirty="0" err="1">
                <a:solidFill>
                  <a:srgbClr val="000000"/>
                </a:solidFill>
              </a:rPr>
              <a:t>of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geometric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errors</a:t>
            </a:r>
            <a:r>
              <a:rPr lang="de-DE" sz="1200" dirty="0">
                <a:solidFill>
                  <a:srgbClr val="000000"/>
                </a:solidFill>
              </a:rPr>
              <a:t> in </a:t>
            </a:r>
            <a:r>
              <a:rPr lang="de-DE" sz="1200" dirty="0" err="1">
                <a:solidFill>
                  <a:srgbClr val="000000"/>
                </a:solidFill>
              </a:rPr>
              <a:t>observation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of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clouds</a:t>
            </a:r>
            <a:r>
              <a:rPr lang="de-DE" sz="1200" dirty="0">
                <a:solidFill>
                  <a:srgbClr val="000000"/>
                </a:solidFill>
              </a:rPr>
              <a:t> and </a:t>
            </a:r>
            <a:r>
              <a:rPr lang="de-DE" sz="1200" dirty="0" err="1">
                <a:solidFill>
                  <a:srgbClr val="000000"/>
                </a:solidFill>
              </a:rPr>
              <a:t>radiation</a:t>
            </a:r>
            <a:r>
              <a:rPr lang="de-DE" sz="1200" dirty="0">
                <a:solidFill>
                  <a:srgbClr val="000000"/>
                </a:solidFill>
              </a:rPr>
              <a:t> at </a:t>
            </a:r>
            <a:r>
              <a:rPr lang="de-DE" sz="1200" dirty="0" err="1">
                <a:solidFill>
                  <a:srgbClr val="000000"/>
                </a:solidFill>
              </a:rPr>
              <a:t>surface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from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space</a:t>
            </a:r>
            <a:endParaRPr lang="de-DE" sz="12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endParaRPr lang="de-DE" sz="12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de-DE" sz="1200" b="1" dirty="0">
                <a:solidFill>
                  <a:srgbClr val="000000"/>
                </a:solidFill>
              </a:rPr>
              <a:t>    </a:t>
            </a:r>
            <a:endParaRPr lang="de-DE" sz="1200" dirty="0">
              <a:solidFill>
                <a:srgbClr val="000000"/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08D50F6-D6A6-49F5-9380-E14FB8C5D1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0923" y="2322224"/>
            <a:ext cx="2775204" cy="2176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10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en-US" dirty="0"/>
              <a:t>DUETT radiation data sets</a:t>
            </a:r>
            <a:r>
              <a:rPr lang="de-DE" dirty="0"/>
              <a:t>		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E9B3B2C5-6191-4EFA-882F-6FA322B23DFB}"/>
              </a:ext>
            </a:extLst>
          </p:cNvPr>
          <p:cNvSpPr txBox="1">
            <a:spLocks noChangeArrowheads="1"/>
          </p:cNvSpPr>
          <p:nvPr/>
        </p:nvSpPr>
        <p:spPr>
          <a:xfrm>
            <a:off x="323528" y="622493"/>
            <a:ext cx="8353425" cy="790283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914400" algn="l"/>
                <a:tab pos="1611313" algn="l"/>
              </a:tabLst>
            </a:pPr>
            <a:r>
              <a:rPr lang="de-DE" altLang="de-DE" sz="1800" dirty="0">
                <a:ea typeface="Times New Roman" panose="02020603050405020304" pitchFamily="18" charset="0"/>
                <a:cs typeface="Calibri" panose="020F0502020204030204" pitchFamily="34" charset="0"/>
              </a:rPr>
              <a:t>        Surface </a:t>
            </a:r>
            <a:r>
              <a:rPr lang="de-DE" altLang="de-DE" sz="1800" dirty="0" err="1">
                <a:ea typeface="Times New Roman" panose="02020603050405020304" pitchFamily="18" charset="0"/>
                <a:cs typeface="Calibri" panose="020F0502020204030204" pitchFamily="34" charset="0"/>
              </a:rPr>
              <a:t>Measurements</a:t>
            </a:r>
            <a:r>
              <a:rPr lang="de-DE" altLang="de-DE" sz="1800" dirty="0">
                <a:ea typeface="Times New Roman" panose="02020603050405020304" pitchFamily="18" charset="0"/>
                <a:cs typeface="Calibri" panose="020F0502020204030204" pitchFamily="34" charset="0"/>
              </a:rPr>
              <a:t> 	                         </a:t>
            </a:r>
            <a:r>
              <a:rPr lang="de-DE" altLang="de-DE" sz="1800" kern="0" dirty="0" err="1">
                <a:ea typeface="Times New Roman" panose="02020603050405020304" pitchFamily="18" charset="0"/>
                <a:cs typeface="Calibri" panose="020F0502020204030204" pitchFamily="34" charset="0"/>
              </a:rPr>
              <a:t>Satellite</a:t>
            </a:r>
            <a:r>
              <a:rPr lang="de-DE" altLang="de-DE" sz="1800" kern="0" dirty="0">
                <a:ea typeface="Times New Roman" panose="02020603050405020304" pitchFamily="18" charset="0"/>
                <a:cs typeface="Calibri" panose="020F0502020204030204" pitchFamily="34" charset="0"/>
              </a:rPr>
              <a:t> Data (</a:t>
            </a:r>
            <a:r>
              <a:rPr lang="de-DE" altLang="de-DE" sz="1800" kern="0" dirty="0" err="1">
                <a:ea typeface="Times New Roman" panose="02020603050405020304" pitchFamily="18" charset="0"/>
                <a:cs typeface="Calibri" panose="020F0502020204030204" pitchFamily="34" charset="0"/>
              </a:rPr>
              <a:t>near</a:t>
            </a:r>
            <a:r>
              <a:rPr lang="de-DE" altLang="de-DE" sz="1800" kern="0" dirty="0">
                <a:ea typeface="Times New Roman" panose="02020603050405020304" pitchFamily="18" charset="0"/>
                <a:cs typeface="Calibri" panose="020F0502020204030204" pitchFamily="34" charset="0"/>
              </a:rPr>
              <a:t> real-time)</a:t>
            </a:r>
          </a:p>
          <a:p>
            <a:pPr>
              <a:tabLst>
                <a:tab pos="914400" algn="l"/>
                <a:tab pos="1611313" algn="l"/>
              </a:tabLst>
            </a:pPr>
            <a:endParaRPr lang="de-DE" altLang="de-DE" sz="2000" dirty="0"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706A9DC-6198-43DF-83DF-7C13B7B89E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36" y="1201915"/>
            <a:ext cx="1961388" cy="260889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EE20B44-1EC0-47B4-88E3-EB321079F2C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80"/>
          <a:stretch/>
        </p:blipFill>
        <p:spPr>
          <a:xfrm>
            <a:off x="4826830" y="1163530"/>
            <a:ext cx="1980000" cy="264069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6FB06F46-F87D-4068-B392-8ED4943467B2}"/>
              </a:ext>
            </a:extLst>
          </p:cNvPr>
          <p:cNvSpPr txBox="1"/>
          <p:nvPr/>
        </p:nvSpPr>
        <p:spPr>
          <a:xfrm>
            <a:off x="240305" y="3899439"/>
            <a:ext cx="32912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</a:rPr>
              <a:t>42 </a:t>
            </a:r>
            <a:r>
              <a:rPr lang="de-DE" sz="1200" dirty="0" err="1">
                <a:solidFill>
                  <a:srgbClr val="000000"/>
                </a:solidFill>
              </a:rPr>
              <a:t>stations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with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two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pyranometers</a:t>
            </a:r>
            <a:r>
              <a:rPr lang="de-DE" sz="1200" dirty="0">
                <a:solidFill>
                  <a:srgbClr val="000000"/>
                </a:solidFill>
              </a:rPr>
              <a:t> (PYR)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</a:rPr>
              <a:t>1 min </a:t>
            </a:r>
            <a:r>
              <a:rPr lang="de-DE" sz="1200" dirty="0" err="1">
                <a:solidFill>
                  <a:srgbClr val="000000"/>
                </a:solidFill>
              </a:rPr>
              <a:t>data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of</a:t>
            </a:r>
            <a:r>
              <a:rPr lang="de-DE" sz="1200" dirty="0">
                <a:solidFill>
                  <a:srgbClr val="000000"/>
                </a:solidFill>
              </a:rPr>
              <a:t> global and diffuse </a:t>
            </a:r>
            <a:r>
              <a:rPr lang="de-DE" sz="1200" dirty="0" err="1">
                <a:solidFill>
                  <a:srgbClr val="000000"/>
                </a:solidFill>
              </a:rPr>
              <a:t>irradiance</a:t>
            </a:r>
            <a:endParaRPr lang="de-DE" sz="12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further radiation measurements phased out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CF26E58-E6BB-4A2F-BDC7-01906410D3B0}"/>
              </a:ext>
            </a:extLst>
          </p:cNvPr>
          <p:cNvSpPr txBox="1"/>
          <p:nvPr/>
        </p:nvSpPr>
        <p:spPr>
          <a:xfrm>
            <a:off x="4515767" y="3831984"/>
            <a:ext cx="4225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0000"/>
                </a:solidFill>
              </a:rPr>
              <a:t>based</a:t>
            </a:r>
            <a:r>
              <a:rPr lang="de-DE" sz="1200" dirty="0">
                <a:solidFill>
                  <a:srgbClr val="000000"/>
                </a:solidFill>
              </a:rPr>
              <a:t> on visible </a:t>
            </a:r>
            <a:r>
              <a:rPr lang="de-DE" sz="1200" dirty="0">
                <a:solidFill>
                  <a:srgbClr val="000000"/>
                </a:solidFill>
                <a:cs typeface="Calibri" panose="020F0502020204030204" pitchFamily="34" charset="0"/>
              </a:rPr>
              <a:t>SEVIRI/MSG 0.6 </a:t>
            </a:r>
            <a:r>
              <a:rPr lang="el-GR" sz="1200" dirty="0">
                <a:solidFill>
                  <a:srgbClr val="000000"/>
                </a:solidFill>
                <a:cs typeface="Calibri" panose="020F0502020204030204" pitchFamily="34" charset="0"/>
              </a:rPr>
              <a:t>μ</a:t>
            </a:r>
            <a:r>
              <a:rPr lang="de-DE" sz="1200" dirty="0">
                <a:solidFill>
                  <a:srgbClr val="000000"/>
                </a:solidFill>
                <a:cs typeface="Calibri" panose="020F0502020204030204" pitchFamily="34" charset="0"/>
              </a:rPr>
              <a:t>m </a:t>
            </a:r>
            <a:r>
              <a:rPr lang="de-DE" sz="1200" dirty="0" err="1">
                <a:solidFill>
                  <a:srgbClr val="000000"/>
                </a:solidFill>
                <a:cs typeface="Calibri" panose="020F0502020204030204" pitchFamily="34" charset="0"/>
              </a:rPr>
              <a:t>data</a:t>
            </a:r>
            <a:r>
              <a:rPr lang="de-DE" sz="1200" dirty="0">
                <a:solidFill>
                  <a:srgbClr val="000000"/>
                </a:solidFill>
                <a:cs typeface="Calibri" panose="020F0502020204030204" pitchFamily="34" charset="0"/>
              </a:rPr>
              <a:t>, 5 km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0000"/>
                </a:solidFill>
                <a:cs typeface="Calibri" panose="020F0502020204030204" pitchFamily="34" charset="0"/>
              </a:rPr>
              <a:t>every</a:t>
            </a:r>
            <a:r>
              <a:rPr lang="de-DE" sz="1200" dirty="0">
                <a:solidFill>
                  <a:srgbClr val="000000"/>
                </a:solidFill>
                <a:cs typeface="Calibri" panose="020F0502020204030204" pitchFamily="34" charset="0"/>
              </a:rPr>
              <a:t> 15 min </a:t>
            </a:r>
            <a:r>
              <a:rPr lang="de-DE" sz="1200" dirty="0" err="1">
                <a:solidFill>
                  <a:srgbClr val="000000"/>
                </a:solidFill>
                <a:cs typeface="Calibri" panose="020F0502020204030204" pitchFamily="34" charset="0"/>
              </a:rPr>
              <a:t>with</a:t>
            </a:r>
            <a:r>
              <a:rPr lang="de-DE" sz="1200" dirty="0">
                <a:solidFill>
                  <a:srgbClr val="000000"/>
                </a:solidFill>
                <a:cs typeface="Calibri" panose="020F0502020204030204" pitchFamily="34" charset="0"/>
              </a:rPr>
              <a:t> time lag </a:t>
            </a:r>
            <a:r>
              <a:rPr lang="de-DE" sz="1200" dirty="0" err="1">
                <a:solidFill>
                  <a:srgbClr val="000000"/>
                </a:solidFill>
                <a:cs typeface="Calibri" panose="020F0502020204030204" pitchFamily="34" charset="0"/>
              </a:rPr>
              <a:t>of</a:t>
            </a:r>
            <a:r>
              <a:rPr lang="de-DE" sz="1200" dirty="0">
                <a:solidFill>
                  <a:srgbClr val="000000"/>
                </a:solidFill>
                <a:cs typeface="Calibri" panose="020F0502020204030204" pitchFamily="34" charset="0"/>
              </a:rPr>
              <a:t> 6 min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  <a:cs typeface="Calibri" panose="020F0502020204030204" pitchFamily="34" charset="0"/>
              </a:rPr>
              <a:t>global horizontal + </a:t>
            </a:r>
            <a:r>
              <a:rPr lang="de-DE" sz="1200" dirty="0" err="1">
                <a:solidFill>
                  <a:srgbClr val="000000"/>
                </a:solidFill>
                <a:cs typeface="Calibri" panose="020F0502020204030204" pitchFamily="34" charset="0"/>
              </a:rPr>
              <a:t>direct</a:t>
            </a:r>
            <a:r>
              <a:rPr lang="de-DE" sz="1200" dirty="0">
                <a:solidFill>
                  <a:srgbClr val="000000"/>
                </a:solidFill>
                <a:cs typeface="Calibri" panose="020F0502020204030204" pitchFamily="34" charset="0"/>
              </a:rPr>
              <a:t> normal </a:t>
            </a:r>
            <a:r>
              <a:rPr lang="de-DE" sz="1200" dirty="0" err="1">
                <a:solidFill>
                  <a:srgbClr val="000000"/>
                </a:solidFill>
                <a:cs typeface="Calibri" panose="020F0502020204030204" pitchFamily="34" charset="0"/>
              </a:rPr>
              <a:t>irradiance</a:t>
            </a:r>
            <a:r>
              <a:rPr lang="de-DE" sz="1200" dirty="0">
                <a:solidFill>
                  <a:srgbClr val="000000"/>
                </a:solidFill>
                <a:cs typeface="Calibri" panose="020F0502020204030204" pitchFamily="34" charset="0"/>
              </a:rPr>
              <a:t> (GHI + DNI)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200" dirty="0">
                <a:cs typeface="Calibri" panose="020F0502020204030204" pitchFamily="34" charset="0"/>
              </a:rPr>
              <a:t>Müller et al., 2012: </a:t>
            </a:r>
            <a:r>
              <a:rPr lang="de-DE" sz="1200" u="sng" dirty="0">
                <a:hlinkClick r:id="rId6"/>
              </a:rPr>
              <a:t>https://doi.org/10.3390/rs4030622</a:t>
            </a:r>
            <a:endParaRPr lang="de-DE" sz="12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sz="1200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89724DF-0420-4E63-8862-4BDA22656B1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304" y="1179431"/>
            <a:ext cx="1583242" cy="13243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902936FF-F432-4609-87D3-737626A543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705" y="1216140"/>
            <a:ext cx="1755648" cy="140360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C59A09D-2B99-47CA-9E6A-51800CAFB9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1304" y="2545029"/>
            <a:ext cx="1589437" cy="1229963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C31C0B9-B6DE-4BFD-A803-5744315E0372}"/>
              </a:ext>
            </a:extLst>
          </p:cNvPr>
          <p:cNvSpPr txBox="1"/>
          <p:nvPr/>
        </p:nvSpPr>
        <p:spPr>
          <a:xfrm>
            <a:off x="7697451" y="2293495"/>
            <a:ext cx="84830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MSG - SEVIRI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76ABCA5A-336E-4287-BFF2-889B19474094}"/>
              </a:ext>
            </a:extLst>
          </p:cNvPr>
          <p:cNvSpPr txBox="1"/>
          <p:nvPr/>
        </p:nvSpPr>
        <p:spPr>
          <a:xfrm>
            <a:off x="6890485" y="2543330"/>
            <a:ext cx="66877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MTG - FCI</a:t>
            </a:r>
          </a:p>
        </p:txBody>
      </p:sp>
    </p:spTree>
    <p:extLst>
      <p:ext uri="{BB962C8B-B14F-4D97-AF65-F5344CB8AC3E}">
        <p14:creationId xmlns:p14="http://schemas.microsoft.com/office/powerpoint/2010/main" val="3326550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en-US" dirty="0"/>
              <a:t>DUETT radiation data sets</a:t>
            </a:r>
            <a:r>
              <a:rPr lang="de-DE" dirty="0"/>
              <a:t>		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20251A6A-7891-443C-9739-37D9535B782B}"/>
              </a:ext>
            </a:extLst>
          </p:cNvPr>
          <p:cNvSpPr txBox="1">
            <a:spLocks noChangeArrowheads="1"/>
          </p:cNvSpPr>
          <p:nvPr/>
        </p:nvSpPr>
        <p:spPr>
          <a:xfrm>
            <a:off x="1174026" y="80967"/>
            <a:ext cx="5538928" cy="5409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914400" algn="l"/>
                <a:tab pos="1611313" algn="l"/>
              </a:tabLst>
            </a:pP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Processing Duett GHI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C2BA0E49-DB1F-4C32-8507-009C601403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470" y="779895"/>
            <a:ext cx="1774755" cy="1877639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77D26E3B-89A0-4F2D-AA16-4A7E5C7AA46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313" y="777574"/>
            <a:ext cx="1771897" cy="188621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707EAD2-3E37-4C6F-A5CC-8988F1CD49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97" y="792322"/>
            <a:ext cx="1829055" cy="1886213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79D6E6D-3239-468A-9377-0CA39DCC468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7660" y="792323"/>
            <a:ext cx="1771897" cy="1886213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AEBB51-B15D-4873-9A2A-115AB1B1A07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19" y="2706574"/>
            <a:ext cx="1857634" cy="1914792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990F8568-E337-4929-B890-5974B43E080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7676" y="2713950"/>
            <a:ext cx="1857634" cy="1914792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27A9566-0FEA-4A63-9060-B7B46CD75C8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741" y="2713949"/>
            <a:ext cx="1857634" cy="191479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89DDCED1-F5DB-4BF8-B04B-82AB9BEC33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561" y="2713679"/>
            <a:ext cx="1858126" cy="1915299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B5E049AA-35D4-43EF-A974-290690244E7F}"/>
              </a:ext>
            </a:extLst>
          </p:cNvPr>
          <p:cNvSpPr txBox="1"/>
          <p:nvPr/>
        </p:nvSpPr>
        <p:spPr>
          <a:xfrm>
            <a:off x="755576" y="1018477"/>
            <a:ext cx="1161023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0000"/>
                </a:solidFill>
              </a:rPr>
              <a:t>GHI</a:t>
            </a:r>
            <a:r>
              <a:rPr lang="de-DE" sz="1200" baseline="-25000" dirty="0" err="1">
                <a:solidFill>
                  <a:srgbClr val="000000"/>
                </a:solidFill>
              </a:rPr>
              <a:t>sat</a:t>
            </a:r>
            <a:r>
              <a:rPr lang="de-DE" sz="1200" dirty="0">
                <a:solidFill>
                  <a:srgbClr val="000000"/>
                </a:solidFill>
              </a:rPr>
              <a:t> 15-min</a:t>
            </a:r>
          </a:p>
          <a:p>
            <a:r>
              <a:rPr lang="de-DE" sz="1200" dirty="0" err="1">
                <a:solidFill>
                  <a:srgbClr val="000000"/>
                </a:solidFill>
              </a:rPr>
              <a:t>pre-processed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B374622-6A06-4EA1-B0F9-B2CDF97BDF49}"/>
              </a:ext>
            </a:extLst>
          </p:cNvPr>
          <p:cNvSpPr txBox="1"/>
          <p:nvPr/>
        </p:nvSpPr>
        <p:spPr>
          <a:xfrm>
            <a:off x="2547134" y="857470"/>
            <a:ext cx="1287532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0000"/>
                </a:solidFill>
              </a:rPr>
              <a:t>GHI</a:t>
            </a:r>
            <a:r>
              <a:rPr lang="de-DE" sz="1200" baseline="-25000" dirty="0" err="1">
                <a:solidFill>
                  <a:srgbClr val="000000"/>
                </a:solidFill>
              </a:rPr>
              <a:t>sat</a:t>
            </a:r>
            <a:r>
              <a:rPr lang="de-DE" sz="1200" dirty="0">
                <a:solidFill>
                  <a:srgbClr val="000000"/>
                </a:solidFill>
              </a:rPr>
              <a:t> 1-min →</a:t>
            </a:r>
          </a:p>
          <a:p>
            <a:r>
              <a:rPr lang="de-DE" sz="1200" dirty="0" err="1">
                <a:solidFill>
                  <a:srgbClr val="000000"/>
                </a:solidFill>
              </a:rPr>
              <a:t>GHI</a:t>
            </a:r>
            <a:r>
              <a:rPr lang="de-DE" sz="1200" baseline="-25000" dirty="0" err="1">
                <a:solidFill>
                  <a:srgbClr val="000000"/>
                </a:solidFill>
              </a:rPr>
              <a:t>sat</a:t>
            </a:r>
            <a:r>
              <a:rPr lang="de-DE" sz="1200" dirty="0">
                <a:solidFill>
                  <a:srgbClr val="000000"/>
                </a:solidFill>
              </a:rPr>
              <a:t> 1-h </a:t>
            </a:r>
            <a:r>
              <a:rPr lang="de-DE" sz="1200" dirty="0" err="1">
                <a:solidFill>
                  <a:srgbClr val="000000"/>
                </a:solidFill>
              </a:rPr>
              <a:t>mean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EB9E5DE-76CE-4E6A-B015-55BCE26AF64C}"/>
              </a:ext>
            </a:extLst>
          </p:cNvPr>
          <p:cNvSpPr txBox="1"/>
          <p:nvPr/>
        </p:nvSpPr>
        <p:spPr>
          <a:xfrm>
            <a:off x="4572079" y="861887"/>
            <a:ext cx="1638590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H</a:t>
            </a:r>
            <a:r>
              <a:rPr lang="de-DE" sz="1200" baseline="-25000" dirty="0">
                <a:solidFill>
                  <a:srgbClr val="000000"/>
                </a:solidFill>
              </a:rPr>
              <a:t>2</a:t>
            </a:r>
            <a:r>
              <a:rPr lang="de-DE" sz="1200" dirty="0">
                <a:solidFill>
                  <a:srgbClr val="000000"/>
                </a:solidFill>
              </a:rPr>
              <a:t>O-Col. ICON-D2</a:t>
            </a:r>
          </a:p>
          <a:p>
            <a:r>
              <a:rPr lang="de-DE" sz="1200" dirty="0">
                <a:solidFill>
                  <a:srgbClr val="000000"/>
                </a:solidFill>
              </a:rPr>
              <a:t>1-h </a:t>
            </a:r>
            <a:r>
              <a:rPr lang="de-DE" sz="1200" dirty="0" err="1">
                <a:solidFill>
                  <a:srgbClr val="000000"/>
                </a:solidFill>
              </a:rPr>
              <a:t>mean</a:t>
            </a:r>
            <a:r>
              <a:rPr lang="de-DE" sz="1200" dirty="0">
                <a:solidFill>
                  <a:srgbClr val="000000"/>
                </a:solidFill>
              </a:rPr>
              <a:t> → </a:t>
            </a:r>
            <a:r>
              <a:rPr lang="de-DE" sz="1200" dirty="0" err="1">
                <a:solidFill>
                  <a:srgbClr val="000000"/>
                </a:solidFill>
              </a:rPr>
              <a:t>anomaly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0C9FBFF-90A0-4657-94DF-E7627AC9B824}"/>
              </a:ext>
            </a:extLst>
          </p:cNvPr>
          <p:cNvSpPr txBox="1"/>
          <p:nvPr/>
        </p:nvSpPr>
        <p:spPr>
          <a:xfrm>
            <a:off x="6819439" y="861885"/>
            <a:ext cx="1287532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0000"/>
                </a:solidFill>
              </a:rPr>
              <a:t>GHI</a:t>
            </a:r>
            <a:r>
              <a:rPr lang="de-DE" sz="1200" baseline="-25000" dirty="0" err="1">
                <a:solidFill>
                  <a:srgbClr val="000000"/>
                </a:solidFill>
              </a:rPr>
              <a:t>sat</a:t>
            </a:r>
            <a:r>
              <a:rPr lang="de-DE" sz="1200" dirty="0">
                <a:solidFill>
                  <a:srgbClr val="000000"/>
                </a:solidFill>
              </a:rPr>
              <a:t> 1-h </a:t>
            </a:r>
            <a:r>
              <a:rPr lang="de-DE" sz="1200" dirty="0" err="1">
                <a:solidFill>
                  <a:srgbClr val="000000"/>
                </a:solidFill>
              </a:rPr>
              <a:t>mean</a:t>
            </a:r>
            <a:endParaRPr lang="de-DE" sz="1200" dirty="0">
              <a:solidFill>
                <a:srgbClr val="000000"/>
              </a:solidFill>
            </a:endParaRPr>
          </a:p>
          <a:p>
            <a:r>
              <a:rPr lang="de-DE" sz="1200" dirty="0" err="1">
                <a:solidFill>
                  <a:srgbClr val="000000"/>
                </a:solidFill>
              </a:rPr>
              <a:t>corrected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DA48D39-CA5D-4FFF-B890-0019A7E2BC05}"/>
              </a:ext>
            </a:extLst>
          </p:cNvPr>
          <p:cNvSpPr txBox="1"/>
          <p:nvPr/>
        </p:nvSpPr>
        <p:spPr>
          <a:xfrm>
            <a:off x="4658107" y="2755000"/>
            <a:ext cx="1338828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0000"/>
                </a:solidFill>
              </a:rPr>
              <a:t>resid</a:t>
            </a:r>
            <a:r>
              <a:rPr lang="de-DE" sz="1200" dirty="0">
                <a:solidFill>
                  <a:srgbClr val="000000"/>
                </a:solidFill>
              </a:rPr>
              <a:t>. </a:t>
            </a:r>
            <a:r>
              <a:rPr lang="de-DE" sz="1200" dirty="0" err="1">
                <a:solidFill>
                  <a:srgbClr val="000000"/>
                </a:solidFill>
              </a:rPr>
              <a:t>bias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GHI</a:t>
            </a:r>
            <a:r>
              <a:rPr lang="de-DE" sz="1200" baseline="-25000" dirty="0" err="1">
                <a:solidFill>
                  <a:srgbClr val="000000"/>
                </a:solidFill>
              </a:rPr>
              <a:t>sat</a:t>
            </a:r>
            <a:endParaRPr lang="de-DE" sz="1200" baseline="-25000" dirty="0">
              <a:solidFill>
                <a:srgbClr val="000000"/>
              </a:solidFill>
            </a:endParaRPr>
          </a:p>
          <a:p>
            <a:r>
              <a:rPr lang="de-DE" sz="1200" dirty="0" err="1">
                <a:solidFill>
                  <a:srgbClr val="000000"/>
                </a:solidFill>
              </a:rPr>
              <a:t>interpolated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424699C-DDB3-41F9-92C8-586A3AF06684}"/>
              </a:ext>
            </a:extLst>
          </p:cNvPr>
          <p:cNvSpPr txBox="1"/>
          <p:nvPr/>
        </p:nvSpPr>
        <p:spPr>
          <a:xfrm>
            <a:off x="6787904" y="2775743"/>
            <a:ext cx="1447045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dirty="0" err="1">
                <a:solidFill>
                  <a:srgbClr val="000000"/>
                </a:solidFill>
              </a:rPr>
              <a:t>GHI</a:t>
            </a:r>
            <a:r>
              <a:rPr lang="de-DE" sz="1200" baseline="-25000" dirty="0" err="1">
                <a:solidFill>
                  <a:srgbClr val="000000"/>
                </a:solidFill>
              </a:rPr>
              <a:t>duett</a:t>
            </a:r>
            <a:r>
              <a:rPr lang="de-DE" sz="1200" dirty="0">
                <a:solidFill>
                  <a:srgbClr val="000000"/>
                </a:solidFill>
              </a:rPr>
              <a:t> 1-h </a:t>
            </a:r>
            <a:r>
              <a:rPr lang="de-DE" sz="1200" dirty="0" err="1">
                <a:solidFill>
                  <a:srgbClr val="000000"/>
                </a:solidFill>
              </a:rPr>
              <a:t>mean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293F95D-873C-4DA3-84AD-25681449F814}"/>
              </a:ext>
            </a:extLst>
          </p:cNvPr>
          <p:cNvSpPr txBox="1"/>
          <p:nvPr/>
        </p:nvSpPr>
        <p:spPr>
          <a:xfrm>
            <a:off x="530400" y="2758129"/>
            <a:ext cx="1425390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0000"/>
                </a:solidFill>
              </a:rPr>
              <a:t>GHI</a:t>
            </a:r>
            <a:r>
              <a:rPr lang="de-DE" sz="1200" baseline="-25000" dirty="0" err="1">
                <a:solidFill>
                  <a:srgbClr val="000000"/>
                </a:solidFill>
              </a:rPr>
              <a:t>sat</a:t>
            </a:r>
            <a:r>
              <a:rPr lang="de-DE" sz="1200" baseline="-25000" dirty="0">
                <a:solidFill>
                  <a:srgbClr val="000000"/>
                </a:solidFill>
              </a:rPr>
              <a:t>/</a:t>
            </a:r>
            <a:r>
              <a:rPr lang="de-DE" sz="1200" baseline="-25000" dirty="0" err="1">
                <a:solidFill>
                  <a:srgbClr val="000000"/>
                </a:solidFill>
              </a:rPr>
              <a:t>cor</a:t>
            </a:r>
            <a:r>
              <a:rPr lang="de-DE" sz="1200" dirty="0">
                <a:solidFill>
                  <a:srgbClr val="000000"/>
                </a:solidFill>
              </a:rPr>
              <a:t> – GHI</a:t>
            </a:r>
            <a:r>
              <a:rPr lang="de-DE" sz="1200" baseline="-25000" dirty="0">
                <a:solidFill>
                  <a:srgbClr val="000000"/>
                </a:solidFill>
              </a:rPr>
              <a:t>PYR</a:t>
            </a:r>
          </a:p>
          <a:p>
            <a:r>
              <a:rPr lang="de-DE" sz="1200" dirty="0" err="1">
                <a:solidFill>
                  <a:srgbClr val="000000"/>
                </a:solidFill>
              </a:rPr>
              <a:t>normalized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1FCC59C-E2C9-42D6-88BD-DC01D1E22A8E}"/>
              </a:ext>
            </a:extLst>
          </p:cNvPr>
          <p:cNvSpPr txBox="1"/>
          <p:nvPr/>
        </p:nvSpPr>
        <p:spPr>
          <a:xfrm>
            <a:off x="2512694" y="2762729"/>
            <a:ext cx="1425390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0000"/>
                </a:solidFill>
              </a:rPr>
              <a:t>GHI</a:t>
            </a:r>
            <a:r>
              <a:rPr lang="de-DE" sz="1200" baseline="-25000" dirty="0" err="1">
                <a:solidFill>
                  <a:srgbClr val="000000"/>
                </a:solidFill>
              </a:rPr>
              <a:t>sat</a:t>
            </a:r>
            <a:r>
              <a:rPr lang="de-DE" sz="1200" baseline="-25000" dirty="0">
                <a:solidFill>
                  <a:srgbClr val="000000"/>
                </a:solidFill>
              </a:rPr>
              <a:t>/</a:t>
            </a:r>
            <a:r>
              <a:rPr lang="de-DE" sz="1200" baseline="-25000" dirty="0" err="1">
                <a:solidFill>
                  <a:srgbClr val="000000"/>
                </a:solidFill>
              </a:rPr>
              <a:t>cor</a:t>
            </a:r>
            <a:r>
              <a:rPr lang="de-DE" sz="1200" dirty="0">
                <a:solidFill>
                  <a:srgbClr val="000000"/>
                </a:solidFill>
              </a:rPr>
              <a:t> – GHI</a:t>
            </a:r>
            <a:r>
              <a:rPr lang="de-DE" sz="1200" baseline="-25000" dirty="0">
                <a:solidFill>
                  <a:srgbClr val="000000"/>
                </a:solidFill>
              </a:rPr>
              <a:t>PYR</a:t>
            </a:r>
          </a:p>
          <a:p>
            <a:r>
              <a:rPr lang="de-DE" sz="1200" dirty="0" err="1">
                <a:solidFill>
                  <a:srgbClr val="000000"/>
                </a:solidFill>
              </a:rPr>
              <a:t>regression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model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59C45321-793D-4427-93E4-BE7847EF5FB1}"/>
              </a:ext>
            </a:extLst>
          </p:cNvPr>
          <p:cNvSpPr/>
          <p:nvPr/>
        </p:nvSpPr>
        <p:spPr bwMode="auto">
          <a:xfrm>
            <a:off x="1327786" y="1780279"/>
            <a:ext cx="1880878" cy="844672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Optical Flow</a:t>
            </a:r>
          </a:p>
        </p:txBody>
      </p: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1FE4724C-C88B-41D7-9B9E-90B3FD271BD0}"/>
              </a:ext>
            </a:extLst>
          </p:cNvPr>
          <p:cNvSpPr/>
          <p:nvPr/>
        </p:nvSpPr>
        <p:spPr bwMode="auto">
          <a:xfrm>
            <a:off x="5527635" y="1811441"/>
            <a:ext cx="1880878" cy="844672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BDB4525-A7D0-47C8-B2D1-8C2F8002226F}"/>
              </a:ext>
            </a:extLst>
          </p:cNvPr>
          <p:cNvSpPr txBox="1"/>
          <p:nvPr/>
        </p:nvSpPr>
        <p:spPr>
          <a:xfrm>
            <a:off x="5724567" y="1984953"/>
            <a:ext cx="12186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Correction</a:t>
            </a:r>
            <a:endParaRPr lang="de-DE" sz="1400" dirty="0"/>
          </a:p>
          <a:p>
            <a:r>
              <a:rPr lang="de-DE" sz="1400" dirty="0" err="1"/>
              <a:t>water</a:t>
            </a:r>
            <a:r>
              <a:rPr lang="de-DE" sz="1400" dirty="0"/>
              <a:t> </a:t>
            </a:r>
            <a:r>
              <a:rPr lang="de-DE" sz="1400" dirty="0" err="1"/>
              <a:t>vapour</a:t>
            </a:r>
            <a:endParaRPr lang="de-DE" sz="1400" dirty="0"/>
          </a:p>
        </p:txBody>
      </p:sp>
      <p:sp>
        <p:nvSpPr>
          <p:cNvPr id="36" name="Pfeil: nach rechts 35">
            <a:extLst>
              <a:ext uri="{FF2B5EF4-FFF2-40B4-BE49-F238E27FC236}">
                <a16:creationId xmlns:a16="http://schemas.microsoft.com/office/drawing/2014/main" id="{26A471AE-FDA3-47E1-B678-FF184B337345}"/>
              </a:ext>
            </a:extLst>
          </p:cNvPr>
          <p:cNvSpPr/>
          <p:nvPr/>
        </p:nvSpPr>
        <p:spPr bwMode="auto">
          <a:xfrm>
            <a:off x="1332705" y="3717234"/>
            <a:ext cx="1880878" cy="844672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Regression</a:t>
            </a:r>
          </a:p>
        </p:txBody>
      </p:sp>
      <p:sp>
        <p:nvSpPr>
          <p:cNvPr id="37" name="Pfeil: nach rechts 36">
            <a:extLst>
              <a:ext uri="{FF2B5EF4-FFF2-40B4-BE49-F238E27FC236}">
                <a16:creationId xmlns:a16="http://schemas.microsoft.com/office/drawing/2014/main" id="{358B8ACB-87C7-440C-B474-5B90C67CB627}"/>
              </a:ext>
            </a:extLst>
          </p:cNvPr>
          <p:cNvSpPr/>
          <p:nvPr/>
        </p:nvSpPr>
        <p:spPr bwMode="auto">
          <a:xfrm>
            <a:off x="3461394" y="3714780"/>
            <a:ext cx="1880878" cy="844672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Interpolation</a:t>
            </a:r>
          </a:p>
        </p:txBody>
      </p:sp>
      <p:sp>
        <p:nvSpPr>
          <p:cNvPr id="38" name="Pfeil: nach rechts 37">
            <a:extLst>
              <a:ext uri="{FF2B5EF4-FFF2-40B4-BE49-F238E27FC236}">
                <a16:creationId xmlns:a16="http://schemas.microsoft.com/office/drawing/2014/main" id="{B623418F-CF08-4822-92FD-20AE8C7D5D43}"/>
              </a:ext>
            </a:extLst>
          </p:cNvPr>
          <p:cNvSpPr/>
          <p:nvPr/>
        </p:nvSpPr>
        <p:spPr bwMode="auto">
          <a:xfrm>
            <a:off x="5612203" y="3727070"/>
            <a:ext cx="1880878" cy="844672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559D20CC-DAB7-496D-A069-C7F03182C93B}"/>
              </a:ext>
            </a:extLst>
          </p:cNvPr>
          <p:cNvSpPr txBox="1"/>
          <p:nvPr/>
        </p:nvSpPr>
        <p:spPr>
          <a:xfrm>
            <a:off x="5795852" y="3885040"/>
            <a:ext cx="16482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Calculation</a:t>
            </a:r>
            <a:endParaRPr lang="de-DE" sz="1400" dirty="0"/>
          </a:p>
          <a:p>
            <a:r>
              <a:rPr lang="de-DE" sz="1400" dirty="0" err="1"/>
              <a:t>Product</a:t>
            </a:r>
            <a:r>
              <a:rPr lang="de-DE" sz="1400" dirty="0"/>
              <a:t> GHI Duett</a:t>
            </a:r>
          </a:p>
        </p:txBody>
      </p:sp>
    </p:spTree>
    <p:extLst>
      <p:ext uri="{BB962C8B-B14F-4D97-AF65-F5344CB8AC3E}">
        <p14:creationId xmlns:p14="http://schemas.microsoft.com/office/powerpoint/2010/main" val="1277747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en-US" dirty="0"/>
              <a:t>DUETT radiation data sets</a:t>
            </a:r>
            <a:r>
              <a:rPr lang="de-DE" dirty="0"/>
              <a:t> 		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3CD0F0B0-6D46-44FC-A92A-5F417C1D626E}"/>
              </a:ext>
            </a:extLst>
          </p:cNvPr>
          <p:cNvSpPr txBox="1">
            <a:spLocks noChangeArrowheads="1"/>
          </p:cNvSpPr>
          <p:nvPr/>
        </p:nvSpPr>
        <p:spPr>
          <a:xfrm>
            <a:off x="193199" y="725544"/>
            <a:ext cx="8403660" cy="5409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Pre-processing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step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: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c</a:t>
            </a:r>
            <a:r>
              <a:rPr lang="de-DE" sz="2200" dirty="0" err="1"/>
              <a:t>orrection</a:t>
            </a:r>
            <a:r>
              <a:rPr lang="de-DE" sz="2200" dirty="0"/>
              <a:t> </a:t>
            </a:r>
            <a:r>
              <a:rPr lang="de-DE" sz="2200" dirty="0" err="1"/>
              <a:t>for</a:t>
            </a:r>
            <a:r>
              <a:rPr lang="de-DE" sz="2200" dirty="0"/>
              <a:t> </a:t>
            </a:r>
            <a:r>
              <a:rPr lang="de-DE" sz="2200" dirty="0" err="1"/>
              <a:t>clear-sky</a:t>
            </a:r>
            <a:r>
              <a:rPr lang="de-DE" sz="2200" dirty="0"/>
              <a:t> + </a:t>
            </a:r>
            <a:r>
              <a:rPr lang="de-DE" sz="2200" dirty="0" err="1"/>
              <a:t>snow</a:t>
            </a:r>
            <a:r>
              <a:rPr lang="de-DE" sz="2200" dirty="0"/>
              <a:t>-cover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063480D8-A4D3-4384-96EB-AA0B4A66EAC4}"/>
              </a:ext>
            </a:extLst>
          </p:cNvPr>
          <p:cNvSpPr/>
          <p:nvPr/>
        </p:nvSpPr>
        <p:spPr>
          <a:xfrm>
            <a:off x="181019" y="1340756"/>
            <a:ext cx="900326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rgbClr val="000000"/>
                </a:solidFill>
              </a:rPr>
              <a:t>with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clear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sky</a:t>
            </a:r>
            <a:r>
              <a:rPr lang="de-DE" sz="1300" dirty="0">
                <a:solidFill>
                  <a:srgbClr val="000000"/>
                </a:solidFill>
              </a:rPr>
              <a:t> and </a:t>
            </a:r>
            <a:r>
              <a:rPr lang="de-DE" sz="1300" dirty="0" err="1">
                <a:solidFill>
                  <a:srgbClr val="000000"/>
                </a:solidFill>
              </a:rPr>
              <a:t>snow</a:t>
            </a:r>
            <a:r>
              <a:rPr lang="de-DE" sz="1300" dirty="0">
                <a:solidFill>
                  <a:srgbClr val="000000"/>
                </a:solidFill>
              </a:rPr>
              <a:t> at </a:t>
            </a:r>
            <a:r>
              <a:rPr lang="de-DE" sz="1300" dirty="0" err="1">
                <a:solidFill>
                  <a:srgbClr val="000000"/>
                </a:solidFill>
              </a:rPr>
              <a:t>the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surface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identified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as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cloud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by</a:t>
            </a:r>
            <a:r>
              <a:rPr lang="de-DE" sz="1300" dirty="0">
                <a:solidFill>
                  <a:srgbClr val="000000"/>
                </a:solidFill>
              </a:rPr>
              <a:t> SAT </a:t>
            </a:r>
            <a:r>
              <a:rPr lang="de-DE" sz="1300" dirty="0" err="1">
                <a:solidFill>
                  <a:srgbClr val="000000"/>
                </a:solidFill>
              </a:rPr>
              <a:t>algorithm</a:t>
            </a:r>
            <a:r>
              <a:rPr lang="de-DE" sz="1300" dirty="0">
                <a:solidFill>
                  <a:srgbClr val="000000"/>
                </a:solidFill>
              </a:rPr>
              <a:t> → </a:t>
            </a:r>
            <a:r>
              <a:rPr lang="de-DE" sz="1300" dirty="0" err="1">
                <a:solidFill>
                  <a:srgbClr val="000000"/>
                </a:solidFill>
              </a:rPr>
              <a:t>radiation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highly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underestimated</a:t>
            </a:r>
            <a:endParaRPr lang="de-DE" sz="13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rgbClr val="000000"/>
                </a:solidFill>
              </a:rPr>
              <a:t>basis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for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correction</a:t>
            </a:r>
            <a:r>
              <a:rPr lang="de-DE" sz="1300" dirty="0">
                <a:solidFill>
                  <a:srgbClr val="000000"/>
                </a:solidFill>
              </a:rPr>
              <a:t>: </a:t>
            </a:r>
            <a:r>
              <a:rPr lang="de-DE" sz="1300" dirty="0" err="1">
                <a:solidFill>
                  <a:srgbClr val="000000"/>
                </a:solidFill>
              </a:rPr>
              <a:t>cloud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mask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data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by</a:t>
            </a:r>
            <a:r>
              <a:rPr lang="de-DE" sz="1300" dirty="0">
                <a:solidFill>
                  <a:srgbClr val="000000"/>
                </a:solidFill>
              </a:rPr>
              <a:t> NWC-SAF </a:t>
            </a:r>
            <a:r>
              <a:rPr lang="de-DE" sz="1300" dirty="0"/>
              <a:t>(</a:t>
            </a:r>
            <a:r>
              <a:rPr lang="de-DE" sz="1300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https://www.nwcsaf.org/cma_v2025_msg</a:t>
            </a:r>
            <a:r>
              <a:rPr lang="de-DE" sz="1300" dirty="0"/>
              <a:t>)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CAC96B-7EA1-4C28-983A-0DFA7AC1B2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907" y="1953356"/>
            <a:ext cx="7478243" cy="267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945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en-US" dirty="0"/>
              <a:t>DUETT radiation data sets</a:t>
            </a:r>
            <a:r>
              <a:rPr lang="de-DE" dirty="0"/>
              <a:t> 		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3CD0F0B0-6D46-44FC-A92A-5F417C1D626E}"/>
              </a:ext>
            </a:extLst>
          </p:cNvPr>
          <p:cNvSpPr txBox="1">
            <a:spLocks noChangeArrowheads="1"/>
          </p:cNvSpPr>
          <p:nvPr/>
        </p:nvSpPr>
        <p:spPr>
          <a:xfrm>
            <a:off x="193199" y="733039"/>
            <a:ext cx="5538928" cy="5409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Step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1: Optical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flow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for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time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aggregation</a:t>
            </a:r>
            <a:endParaRPr lang="de-DE" sz="22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8EA893F-E49B-4AC1-8D45-FEB8ABAE1E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24" y="1264994"/>
            <a:ext cx="2900363" cy="318039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C221B1F-03E7-4700-AD5F-0825879DF28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338" y="1263194"/>
            <a:ext cx="2900363" cy="3180398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3E888848-B8A7-4C82-B104-0CC44EB3C820}"/>
              </a:ext>
            </a:extLst>
          </p:cNvPr>
          <p:cNvSpPr txBox="1"/>
          <p:nvPr/>
        </p:nvSpPr>
        <p:spPr>
          <a:xfrm>
            <a:off x="3223922" y="1573860"/>
            <a:ext cx="2622242" cy="19236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rgbClr val="000000"/>
                </a:solidFill>
              </a:rPr>
              <a:t>enables</a:t>
            </a:r>
            <a:r>
              <a:rPr lang="de-DE" sz="1300" dirty="0">
                <a:solidFill>
                  <a:srgbClr val="000000"/>
                </a:solidFill>
              </a:rPr>
              <a:t> a virtual </a:t>
            </a:r>
            <a:r>
              <a:rPr lang="de-DE" sz="1300" dirty="0" err="1">
                <a:solidFill>
                  <a:srgbClr val="000000"/>
                </a:solidFill>
              </a:rPr>
              <a:t>resolution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of</a:t>
            </a:r>
            <a:r>
              <a:rPr lang="de-DE" sz="1300" dirty="0">
                <a:solidFill>
                  <a:srgbClr val="000000"/>
                </a:solidFill>
              </a:rPr>
              <a:t> 1-min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rgbClr val="000000"/>
                </a:solidFill>
              </a:rPr>
              <a:t>more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precise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data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aggregation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over</a:t>
            </a:r>
            <a:r>
              <a:rPr lang="de-DE" sz="1300" dirty="0">
                <a:solidFill>
                  <a:srgbClr val="000000"/>
                </a:solidFill>
              </a:rPr>
              <a:t> 1-hour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rgbClr val="000000"/>
                </a:solidFill>
              </a:rPr>
              <a:t>aggregated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for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synoptic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hour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ending</a:t>
            </a:r>
            <a:r>
              <a:rPr lang="de-DE" sz="1300" dirty="0">
                <a:solidFill>
                  <a:srgbClr val="000000"/>
                </a:solidFill>
              </a:rPr>
              <a:t> at HH:50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rgbClr val="000000"/>
                </a:solidFill>
              </a:rPr>
              <a:t>interpolated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to</a:t>
            </a:r>
            <a:r>
              <a:rPr lang="de-DE" sz="1300" dirty="0">
                <a:solidFill>
                  <a:srgbClr val="000000"/>
                </a:solidFill>
              </a:rPr>
              <a:t> 2 km Lambert-</a:t>
            </a:r>
            <a:r>
              <a:rPr lang="de-DE" sz="1300" dirty="0" err="1">
                <a:solidFill>
                  <a:srgbClr val="000000"/>
                </a:solidFill>
              </a:rPr>
              <a:t>Conformal</a:t>
            </a:r>
            <a:r>
              <a:rPr lang="de-DE" sz="1300" dirty="0">
                <a:solidFill>
                  <a:srgbClr val="000000"/>
                </a:solidFill>
              </a:rPr>
              <a:t> </a:t>
            </a:r>
            <a:r>
              <a:rPr lang="de-DE" sz="1300" dirty="0" err="1">
                <a:solidFill>
                  <a:srgbClr val="000000"/>
                </a:solidFill>
              </a:rPr>
              <a:t>Conic</a:t>
            </a:r>
            <a:r>
              <a:rPr lang="de-DE" sz="1300" dirty="0">
                <a:solidFill>
                  <a:srgbClr val="000000"/>
                </a:solidFill>
              </a:rPr>
              <a:t> (LCC) </a:t>
            </a:r>
            <a:r>
              <a:rPr lang="de-DE" sz="1300" dirty="0" err="1">
                <a:solidFill>
                  <a:srgbClr val="000000"/>
                </a:solidFill>
              </a:rPr>
              <a:t>grid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79B81222-3D6D-4A56-8CBA-52B6FEB70312}"/>
              </a:ext>
            </a:extLst>
          </p:cNvPr>
          <p:cNvSpPr txBox="1"/>
          <p:nvPr/>
        </p:nvSpPr>
        <p:spPr>
          <a:xfrm>
            <a:off x="532611" y="4381381"/>
            <a:ext cx="189346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>
                <a:solidFill>
                  <a:srgbClr val="000000"/>
                </a:solidFill>
              </a:rPr>
              <a:t>result</a:t>
            </a:r>
            <a:r>
              <a:rPr lang="de-DE" sz="1100" dirty="0">
                <a:solidFill>
                  <a:srgbClr val="000000"/>
                </a:solidFill>
              </a:rPr>
              <a:t> SEVIRI </a:t>
            </a:r>
            <a:r>
              <a:rPr lang="de-DE" sz="1100" dirty="0" err="1">
                <a:solidFill>
                  <a:srgbClr val="000000"/>
                </a:solidFill>
              </a:rPr>
              <a:t>within</a:t>
            </a:r>
            <a:r>
              <a:rPr lang="de-DE" sz="1100" dirty="0">
                <a:solidFill>
                  <a:srgbClr val="000000"/>
                </a:solidFill>
              </a:rPr>
              <a:t> 15 min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F3CD04BE-0CA2-4C78-BD77-0DA13232CF14}"/>
              </a:ext>
            </a:extLst>
          </p:cNvPr>
          <p:cNvSpPr txBox="1"/>
          <p:nvPr/>
        </p:nvSpPr>
        <p:spPr>
          <a:xfrm>
            <a:off x="6223885" y="4383881"/>
            <a:ext cx="16578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>
                <a:solidFill>
                  <a:srgbClr val="000000"/>
                </a:solidFill>
              </a:rPr>
              <a:t>result</a:t>
            </a:r>
            <a:r>
              <a:rPr lang="de-DE" sz="1100" dirty="0">
                <a:solidFill>
                  <a:srgbClr val="000000"/>
                </a:solidFill>
              </a:rPr>
              <a:t> FCI </a:t>
            </a:r>
            <a:r>
              <a:rPr lang="de-DE" sz="1100" dirty="0" err="1">
                <a:solidFill>
                  <a:srgbClr val="000000"/>
                </a:solidFill>
              </a:rPr>
              <a:t>within</a:t>
            </a:r>
            <a:r>
              <a:rPr lang="de-DE" sz="1100" dirty="0">
                <a:solidFill>
                  <a:srgbClr val="000000"/>
                </a:solidFill>
              </a:rPr>
              <a:t> 10 min</a:t>
            </a:r>
          </a:p>
        </p:txBody>
      </p:sp>
    </p:spTree>
    <p:extLst>
      <p:ext uri="{BB962C8B-B14F-4D97-AF65-F5344CB8AC3E}">
        <p14:creationId xmlns:p14="http://schemas.microsoft.com/office/powerpoint/2010/main" val="2704853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en-US" dirty="0"/>
              <a:t>DUETT radiation data sets</a:t>
            </a:r>
            <a:r>
              <a:rPr lang="de-DE" dirty="0"/>
              <a:t> 		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3CD0F0B0-6D46-44FC-A92A-5F417C1D626E}"/>
              </a:ext>
            </a:extLst>
          </p:cNvPr>
          <p:cNvSpPr txBox="1">
            <a:spLocks noChangeArrowheads="1"/>
          </p:cNvSpPr>
          <p:nvPr/>
        </p:nvSpPr>
        <p:spPr>
          <a:xfrm>
            <a:off x="193198" y="733039"/>
            <a:ext cx="7795000" cy="5409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Step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3: Regression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step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→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reduce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systematic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deviations</a:t>
            </a:r>
            <a:endParaRPr lang="de-DE" sz="22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E888848-B8A7-4C82-B104-0CC44EB3C820}"/>
              </a:ext>
            </a:extLst>
          </p:cNvPr>
          <p:cNvSpPr txBox="1"/>
          <p:nvPr/>
        </p:nvSpPr>
        <p:spPr>
          <a:xfrm>
            <a:off x="247338" y="1283939"/>
            <a:ext cx="301524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0000"/>
                </a:solidFill>
              </a:rPr>
              <a:t>typically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clouds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optically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too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thin</a:t>
            </a:r>
            <a:r>
              <a:rPr lang="de-DE" sz="1200" dirty="0">
                <a:solidFill>
                  <a:srgbClr val="000000"/>
                </a:solidFill>
              </a:rPr>
              <a:t> in SAT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0000"/>
                </a:solidFill>
              </a:rPr>
              <a:t>such </a:t>
            </a:r>
            <a:r>
              <a:rPr lang="de-DE" sz="1200" dirty="0" err="1">
                <a:solidFill>
                  <a:srgbClr val="000000"/>
                </a:solidFill>
              </a:rPr>
              <a:t>cases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covered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by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regression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with</a:t>
            </a:r>
            <a:r>
              <a:rPr lang="de-DE" sz="1200" dirty="0">
                <a:solidFill>
                  <a:srgbClr val="000000"/>
                </a:solidFill>
              </a:rPr>
              <a:t> normal. GHI SAT </a:t>
            </a:r>
            <a:r>
              <a:rPr lang="de-DE" sz="1200" dirty="0" err="1">
                <a:solidFill>
                  <a:srgbClr val="000000"/>
                </a:solidFill>
              </a:rPr>
              <a:t>as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predictor</a:t>
            </a:r>
            <a:endParaRPr lang="de-DE" sz="1200" dirty="0">
              <a:solidFill>
                <a:srgbClr val="000000"/>
              </a:solidFill>
            </a:endParaRP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200" b="1" dirty="0" err="1">
                <a:solidFill>
                  <a:srgbClr val="000000"/>
                </a:solidFill>
              </a:rPr>
              <a:t>near</a:t>
            </a:r>
            <a:r>
              <a:rPr lang="de-DE" sz="1200" b="1" dirty="0">
                <a:solidFill>
                  <a:srgbClr val="000000"/>
                </a:solidFill>
              </a:rPr>
              <a:t>. </a:t>
            </a:r>
            <a:r>
              <a:rPr lang="de-DE" sz="1200" b="1" dirty="0" err="1">
                <a:solidFill>
                  <a:srgbClr val="000000"/>
                </a:solidFill>
              </a:rPr>
              <a:t>neighbour</a:t>
            </a:r>
            <a:r>
              <a:rPr lang="de-DE" sz="1200" b="1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comparison</a:t>
            </a:r>
            <a:r>
              <a:rPr lang="de-DE" sz="1200" dirty="0">
                <a:solidFill>
                  <a:srgbClr val="000000"/>
                </a:solidFill>
              </a:rPr>
              <a:t> SAT-PYR</a:t>
            </a:r>
          </a:p>
          <a:p>
            <a:pPr marL="171450" indent="-1714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0000"/>
                </a:solidFill>
              </a:rPr>
              <a:t>if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no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correlation</a:t>
            </a:r>
            <a:r>
              <a:rPr lang="de-DE" sz="1200" dirty="0">
                <a:solidFill>
                  <a:srgbClr val="000000"/>
                </a:solidFill>
              </a:rPr>
              <a:t>: simple global </a:t>
            </a:r>
            <a:r>
              <a:rPr lang="de-DE" sz="1200" dirty="0" err="1">
                <a:solidFill>
                  <a:srgbClr val="000000"/>
                </a:solidFill>
              </a:rPr>
              <a:t>bias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correction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instead</a:t>
            </a:r>
            <a:endParaRPr lang="de-DE" sz="1200" dirty="0">
              <a:solidFill>
                <a:srgbClr val="00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 dirty="0">
              <a:solidFill>
                <a:srgbClr val="000000"/>
              </a:solidFill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19EA2F3-24F4-4785-AC1F-02C764A6E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230" y="2621970"/>
            <a:ext cx="2800350" cy="1948815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E1BD13A1-629C-4A5A-A74B-439B909880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7396" y="1517242"/>
            <a:ext cx="5559266" cy="2893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086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>
            <a:extLst>
              <a:ext uri="{FF2B5EF4-FFF2-40B4-BE49-F238E27FC236}">
                <a16:creationId xmlns:a16="http://schemas.microsoft.com/office/drawing/2014/main" id="{824199C5-6A9E-40A0-ACC0-B3CB453D5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227" y="2521254"/>
            <a:ext cx="2185892" cy="2125313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en-US" dirty="0"/>
              <a:t>DUETT radiation data sets</a:t>
            </a:r>
            <a:r>
              <a:rPr lang="de-DE" dirty="0"/>
              <a:t> 		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12" name="Rectangle 2">
            <a:extLst>
              <a:ext uri="{FF2B5EF4-FFF2-40B4-BE49-F238E27FC236}">
                <a16:creationId xmlns:a16="http://schemas.microsoft.com/office/drawing/2014/main" id="{3CD0F0B0-6D46-44FC-A92A-5F417C1D626E}"/>
              </a:ext>
            </a:extLst>
          </p:cNvPr>
          <p:cNvSpPr txBox="1">
            <a:spLocks noChangeArrowheads="1"/>
          </p:cNvSpPr>
          <p:nvPr/>
        </p:nvSpPr>
        <p:spPr>
          <a:xfrm>
            <a:off x="193198" y="733039"/>
            <a:ext cx="7249418" cy="5409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Step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4: Interpolation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residual ‚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local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‘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bias</a:t>
            </a:r>
            <a:endParaRPr lang="de-DE" sz="2200" dirty="0"/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E888848-B8A7-4C82-B104-0CC44EB3C820}"/>
              </a:ext>
            </a:extLst>
          </p:cNvPr>
          <p:cNvSpPr txBox="1"/>
          <p:nvPr/>
        </p:nvSpPr>
        <p:spPr>
          <a:xfrm>
            <a:off x="228037" y="1311678"/>
            <a:ext cx="288242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0000"/>
                </a:solidFill>
              </a:rPr>
              <a:t>comparison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point</a:t>
            </a:r>
            <a:r>
              <a:rPr lang="de-DE" sz="1200" dirty="0">
                <a:solidFill>
                  <a:srgbClr val="000000"/>
                </a:solidFill>
              </a:rPr>
              <a:t> vs. </a:t>
            </a:r>
            <a:r>
              <a:rPr lang="de-DE" sz="1200" dirty="0" err="1">
                <a:solidFill>
                  <a:srgbClr val="000000"/>
                </a:solidFill>
              </a:rPr>
              <a:t>grid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data</a:t>
            </a:r>
            <a:endParaRPr lang="de-DE" sz="1200" dirty="0">
              <a:solidFill>
                <a:srgbClr val="000000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0000"/>
                </a:solidFill>
              </a:rPr>
              <a:t>errors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by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representativeness</a:t>
            </a:r>
            <a:r>
              <a:rPr lang="de-DE" sz="1200" dirty="0">
                <a:solidFill>
                  <a:srgbClr val="000000"/>
                </a:solidFill>
              </a:rPr>
              <a:t>,</a:t>
            </a:r>
            <a:br>
              <a:rPr lang="de-DE" sz="1200" dirty="0">
                <a:solidFill>
                  <a:srgbClr val="000000"/>
                </a:solidFill>
              </a:rPr>
            </a:br>
            <a:r>
              <a:rPr lang="de-DE" sz="1200" dirty="0" err="1">
                <a:solidFill>
                  <a:srgbClr val="000000"/>
                </a:solidFill>
              </a:rPr>
              <a:t>parallax</a:t>
            </a:r>
            <a:r>
              <a:rPr lang="de-DE" sz="1200" dirty="0">
                <a:solidFill>
                  <a:srgbClr val="000000"/>
                </a:solidFill>
              </a:rPr>
              <a:t>- and </a:t>
            </a:r>
            <a:r>
              <a:rPr lang="de-DE" sz="1200" dirty="0" err="1">
                <a:solidFill>
                  <a:srgbClr val="000000"/>
                </a:solidFill>
              </a:rPr>
              <a:t>cloud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shadow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effects</a:t>
            </a:r>
            <a:endParaRPr lang="de-DE" sz="1200" dirty="0">
              <a:solidFill>
                <a:srgbClr val="000000"/>
              </a:solidFill>
            </a:endParaRP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0000"/>
                </a:solidFill>
              </a:rPr>
              <a:t>strategy</a:t>
            </a:r>
            <a:r>
              <a:rPr lang="de-DE" sz="1200" dirty="0">
                <a:solidFill>
                  <a:srgbClr val="000000"/>
                </a:solidFill>
              </a:rPr>
              <a:t>: </a:t>
            </a:r>
            <a:r>
              <a:rPr lang="de-DE" sz="1200" dirty="0" err="1">
                <a:solidFill>
                  <a:srgbClr val="000000"/>
                </a:solidFill>
              </a:rPr>
              <a:t>choose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b="1" dirty="0" err="1">
                <a:solidFill>
                  <a:srgbClr val="000000"/>
                </a:solidFill>
              </a:rPr>
              <a:t>best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instead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of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near</a:t>
            </a:r>
            <a:r>
              <a:rPr lang="de-DE" sz="1200" dirty="0">
                <a:solidFill>
                  <a:srgbClr val="000000"/>
                </a:solidFill>
              </a:rPr>
              <a:t>. </a:t>
            </a:r>
            <a:r>
              <a:rPr lang="de-DE" sz="1200" b="1" dirty="0" err="1">
                <a:solidFill>
                  <a:srgbClr val="000000"/>
                </a:solidFill>
              </a:rPr>
              <a:t>neighbour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within</a:t>
            </a:r>
            <a:r>
              <a:rPr lang="de-DE" sz="1200" dirty="0">
                <a:solidFill>
                  <a:srgbClr val="000000"/>
                </a:solidFill>
              </a:rPr>
              <a:t> 25 </a:t>
            </a:r>
            <a:r>
              <a:rPr lang="de-DE" sz="1200" dirty="0" err="1">
                <a:solidFill>
                  <a:srgbClr val="000000"/>
                </a:solidFill>
              </a:rPr>
              <a:t>grid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cells</a:t>
            </a:r>
            <a:endParaRPr lang="de-DE" sz="1200" dirty="0">
              <a:solidFill>
                <a:srgbClr val="000000"/>
              </a:solidFill>
            </a:endParaRPr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F5B8A785-E826-40F0-A153-17E12B37014E}"/>
              </a:ext>
            </a:extLst>
          </p:cNvPr>
          <p:cNvCxnSpPr>
            <a:cxnSpLocks/>
          </p:cNvCxnSpPr>
          <p:nvPr/>
        </p:nvCxnSpPr>
        <p:spPr bwMode="auto">
          <a:xfrm>
            <a:off x="497523" y="2713220"/>
            <a:ext cx="0" cy="17088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426F412F-D904-41C3-9CF3-9EF4E85C669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542166" y="4464426"/>
            <a:ext cx="1736339" cy="1013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0000"/>
            </a:solidFill>
            <a:prstDash val="solid"/>
            <a:round/>
            <a:headEnd type="triangle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feld 17">
            <a:extLst>
              <a:ext uri="{FF2B5EF4-FFF2-40B4-BE49-F238E27FC236}">
                <a16:creationId xmlns:a16="http://schemas.microsoft.com/office/drawing/2014/main" id="{05F85C15-A169-4849-9C4A-7C6A8F99BFD0}"/>
              </a:ext>
            </a:extLst>
          </p:cNvPr>
          <p:cNvSpPr txBox="1"/>
          <p:nvPr/>
        </p:nvSpPr>
        <p:spPr>
          <a:xfrm>
            <a:off x="1141923" y="4429593"/>
            <a:ext cx="56778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10 km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137B0C12-AD6F-4626-9533-2792BE1BB167}"/>
              </a:ext>
            </a:extLst>
          </p:cNvPr>
          <p:cNvSpPr txBox="1"/>
          <p:nvPr/>
        </p:nvSpPr>
        <p:spPr>
          <a:xfrm>
            <a:off x="132983" y="3463533"/>
            <a:ext cx="567784" cy="261610"/>
          </a:xfrm>
          <a:prstGeom prst="rect">
            <a:avLst/>
          </a:prstGeom>
          <a:noFill/>
          <a:scene3d>
            <a:camera prst="orthographicFront">
              <a:rot lat="0" lon="0" rev="54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de-DE" sz="1100" dirty="0">
                <a:solidFill>
                  <a:srgbClr val="000000"/>
                </a:solidFill>
              </a:rPr>
              <a:t>10 km</a:t>
            </a:r>
          </a:p>
        </p:txBody>
      </p:sp>
      <p:cxnSp>
        <p:nvCxnSpPr>
          <p:cNvPr id="23" name="Gerade Verbindung mit Pfeil 22">
            <a:extLst>
              <a:ext uri="{FF2B5EF4-FFF2-40B4-BE49-F238E27FC236}">
                <a16:creationId xmlns:a16="http://schemas.microsoft.com/office/drawing/2014/main" id="{5476F988-0F66-42F7-A5DC-D6957188D771}"/>
              </a:ext>
            </a:extLst>
          </p:cNvPr>
          <p:cNvCxnSpPr/>
          <p:nvPr/>
        </p:nvCxnSpPr>
        <p:spPr>
          <a:xfrm flipH="1" flipV="1">
            <a:off x="1326630" y="3567659"/>
            <a:ext cx="1523649" cy="6295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>
            <a:extLst>
              <a:ext uri="{FF2B5EF4-FFF2-40B4-BE49-F238E27FC236}">
                <a16:creationId xmlns:a16="http://schemas.microsoft.com/office/drawing/2014/main" id="{BA6D2574-2154-484C-B51B-21398BA14059}"/>
              </a:ext>
            </a:extLst>
          </p:cNvPr>
          <p:cNvSpPr txBox="1"/>
          <p:nvPr/>
        </p:nvSpPr>
        <p:spPr>
          <a:xfrm>
            <a:off x="2546049" y="4184665"/>
            <a:ext cx="20040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 err="1"/>
              <a:t>data</a:t>
            </a:r>
            <a:r>
              <a:rPr lang="de-DE" sz="1000" dirty="0"/>
              <a:t> </a:t>
            </a:r>
            <a:r>
              <a:rPr lang="de-DE" sz="1000" dirty="0" err="1"/>
              <a:t>point</a:t>
            </a:r>
            <a:r>
              <a:rPr lang="de-DE" sz="1000" dirty="0"/>
              <a:t>: </a:t>
            </a:r>
            <a:r>
              <a:rPr lang="de-DE" sz="1000" dirty="0" err="1"/>
              <a:t>station</a:t>
            </a:r>
            <a:r>
              <a:rPr lang="de-DE" sz="1000" dirty="0"/>
              <a:t> </a:t>
            </a:r>
            <a:r>
              <a:rPr lang="de-DE" sz="1000" dirty="0" err="1"/>
              <a:t>measurement</a:t>
            </a:r>
            <a:endParaRPr lang="de-DE" sz="1000" dirty="0"/>
          </a:p>
          <a:p>
            <a:r>
              <a:rPr lang="de-DE" sz="1000" dirty="0"/>
              <a:t>at </a:t>
            </a:r>
            <a:r>
              <a:rPr lang="de-DE" sz="1000" dirty="0" err="1"/>
              <a:t>Hohenpeissenberg</a:t>
            </a:r>
            <a:endParaRPr lang="de-DE" sz="1000" dirty="0"/>
          </a:p>
        </p:txBody>
      </p:sp>
      <p:pic>
        <p:nvPicPr>
          <p:cNvPr id="26" name="Grafik 25">
            <a:extLst>
              <a:ext uri="{FF2B5EF4-FFF2-40B4-BE49-F238E27FC236}">
                <a16:creationId xmlns:a16="http://schemas.microsoft.com/office/drawing/2014/main" id="{D9BAE57D-7886-45A6-98A0-8BF5F18F04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217" y="1306271"/>
            <a:ext cx="2834640" cy="1869948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05DECEF-FDAF-4AE3-841F-EAC447ACAC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4333" y="1271799"/>
            <a:ext cx="3186684" cy="3274124"/>
          </a:xfrm>
          <a:prstGeom prst="rect">
            <a:avLst/>
          </a:prstGeom>
        </p:spPr>
      </p:pic>
      <p:sp>
        <p:nvSpPr>
          <p:cNvPr id="28" name="Textfeld 27">
            <a:extLst>
              <a:ext uri="{FF2B5EF4-FFF2-40B4-BE49-F238E27FC236}">
                <a16:creationId xmlns:a16="http://schemas.microsoft.com/office/drawing/2014/main" id="{52A82570-4E77-476F-9208-045D48A91F7C}"/>
              </a:ext>
            </a:extLst>
          </p:cNvPr>
          <p:cNvSpPr txBox="1"/>
          <p:nvPr/>
        </p:nvSpPr>
        <p:spPr>
          <a:xfrm>
            <a:off x="2996221" y="3285202"/>
            <a:ext cx="2882422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0000"/>
                </a:solidFill>
              </a:rPr>
              <a:t>variogram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model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of</a:t>
            </a:r>
            <a:r>
              <a:rPr lang="de-DE" sz="1200" dirty="0">
                <a:solidFill>
                  <a:srgbClr val="000000"/>
                </a:solidFill>
              </a:rPr>
              <a:t> residual </a:t>
            </a:r>
            <a:r>
              <a:rPr lang="de-DE" sz="1200" dirty="0" err="1">
                <a:solidFill>
                  <a:srgbClr val="000000"/>
                </a:solidFill>
              </a:rPr>
              <a:t>local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bias</a:t>
            </a:r>
            <a:r>
              <a:rPr lang="de-DE" sz="1200" dirty="0">
                <a:solidFill>
                  <a:srgbClr val="000000"/>
                </a:solidFill>
              </a:rPr>
              <a:t> (w/o </a:t>
            </a:r>
            <a:r>
              <a:rPr lang="de-DE" sz="1200" dirty="0" err="1">
                <a:solidFill>
                  <a:srgbClr val="000000"/>
                </a:solidFill>
              </a:rPr>
              <a:t>data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pairs</a:t>
            </a:r>
            <a:r>
              <a:rPr lang="de-DE" sz="1200" dirty="0">
                <a:solidFill>
                  <a:srgbClr val="000000"/>
                </a:solidFill>
              </a:rPr>
              <a:t> in </a:t>
            </a:r>
            <a:r>
              <a:rPr lang="de-DE" sz="1200" dirty="0" err="1">
                <a:solidFill>
                  <a:srgbClr val="000000"/>
                </a:solidFill>
              </a:rPr>
              <a:t>mountains</a:t>
            </a:r>
            <a:r>
              <a:rPr lang="de-DE" sz="1200" dirty="0">
                <a:solidFill>
                  <a:srgbClr val="000000"/>
                </a:solidFill>
              </a:rPr>
              <a:t>)</a:t>
            </a:r>
          </a:p>
          <a:p>
            <a:pPr marL="171450" indent="-1714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de-DE" sz="1200" dirty="0" err="1">
                <a:solidFill>
                  <a:srgbClr val="000000"/>
                </a:solidFill>
              </a:rPr>
              <a:t>Ordinary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Kriging</a:t>
            </a:r>
            <a:r>
              <a:rPr lang="de-DE" sz="1200" dirty="0">
                <a:solidFill>
                  <a:srgbClr val="000000"/>
                </a:solidFill>
              </a:rPr>
              <a:t> → residual </a:t>
            </a:r>
            <a:r>
              <a:rPr lang="de-DE" sz="1200" dirty="0" err="1">
                <a:solidFill>
                  <a:srgbClr val="000000"/>
                </a:solidFill>
              </a:rPr>
              <a:t>data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field</a:t>
            </a:r>
            <a:endParaRPr lang="de-DE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55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05902229-FF6F-4F67-A95B-5820D92102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94" y="1380614"/>
            <a:ext cx="8714286" cy="1885714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 			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C524CD8B-C835-47EF-A3AF-ADC62E9F6A3B}"/>
              </a:ext>
            </a:extLst>
          </p:cNvPr>
          <p:cNvSpPr txBox="1"/>
          <p:nvPr/>
        </p:nvSpPr>
        <p:spPr>
          <a:xfrm>
            <a:off x="179512" y="3229840"/>
            <a:ext cx="8876416" cy="307777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  </a:t>
            </a:r>
            <a:r>
              <a:rPr lang="de-DE" sz="1400" dirty="0">
                <a:solidFill>
                  <a:srgbClr val="000000"/>
                </a:solidFill>
              </a:rPr>
              <a:t>GHI SAT 1 h              GHI SAT 1 h             </a:t>
            </a:r>
            <a:r>
              <a:rPr lang="de-DE" sz="1400" dirty="0" err="1">
                <a:solidFill>
                  <a:srgbClr val="000000"/>
                </a:solidFill>
              </a:rPr>
              <a:t>Regr</a:t>
            </a:r>
            <a:r>
              <a:rPr lang="de-DE" sz="1400" dirty="0">
                <a:solidFill>
                  <a:srgbClr val="000000"/>
                </a:solidFill>
              </a:rPr>
              <a:t>. </a:t>
            </a:r>
            <a:r>
              <a:rPr lang="de-DE" sz="1400" dirty="0" err="1">
                <a:solidFill>
                  <a:srgbClr val="000000"/>
                </a:solidFill>
              </a:rPr>
              <a:t>model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bias</a:t>
            </a:r>
            <a:r>
              <a:rPr lang="de-DE" sz="1400" dirty="0">
                <a:solidFill>
                  <a:srgbClr val="000000"/>
                </a:solidFill>
              </a:rPr>
              <a:t>         </a:t>
            </a:r>
            <a:r>
              <a:rPr lang="de-DE" sz="1400" dirty="0" err="1">
                <a:solidFill>
                  <a:srgbClr val="000000"/>
                </a:solidFill>
              </a:rPr>
              <a:t>interp</a:t>
            </a:r>
            <a:r>
              <a:rPr lang="de-DE" sz="1400" dirty="0">
                <a:solidFill>
                  <a:srgbClr val="000000"/>
                </a:solidFill>
              </a:rPr>
              <a:t>. </a:t>
            </a:r>
            <a:r>
              <a:rPr lang="de-DE" sz="1400" dirty="0" err="1">
                <a:solidFill>
                  <a:srgbClr val="000000"/>
                </a:solidFill>
              </a:rPr>
              <a:t>local</a:t>
            </a:r>
            <a:r>
              <a:rPr lang="de-DE" sz="1400" dirty="0">
                <a:solidFill>
                  <a:srgbClr val="000000"/>
                </a:solidFill>
              </a:rPr>
              <a:t> </a:t>
            </a:r>
            <a:r>
              <a:rPr lang="de-DE" sz="1400" dirty="0" err="1">
                <a:solidFill>
                  <a:srgbClr val="000000"/>
                </a:solidFill>
              </a:rPr>
              <a:t>residuals</a:t>
            </a:r>
            <a:r>
              <a:rPr lang="de-DE" sz="1400" dirty="0">
                <a:solidFill>
                  <a:srgbClr val="000000"/>
                </a:solidFill>
              </a:rPr>
              <a:t>          GHI Duett 1 h        </a:t>
            </a: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90FB7C96-18FD-4703-8DAB-B9202D522346}"/>
              </a:ext>
            </a:extLst>
          </p:cNvPr>
          <p:cNvSpPr txBox="1">
            <a:spLocks noChangeArrowheads="1"/>
          </p:cNvSpPr>
          <p:nvPr/>
        </p:nvSpPr>
        <p:spPr>
          <a:xfrm>
            <a:off x="252249" y="729898"/>
            <a:ext cx="8644678" cy="5409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914400" algn="l"/>
                <a:tab pos="1611313" algn="l"/>
              </a:tabLst>
            </a:pP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Overview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of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merging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arithmetic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GHI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6F1933EF-E11F-4812-823F-12650F3CACC6}"/>
              </a:ext>
            </a:extLst>
          </p:cNvPr>
          <p:cNvSpPr txBox="1"/>
          <p:nvPr/>
        </p:nvSpPr>
        <p:spPr>
          <a:xfrm>
            <a:off x="88072" y="3477294"/>
            <a:ext cx="3156633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   (</a:t>
            </a:r>
            <a:r>
              <a:rPr lang="de-DE" sz="1200" dirty="0" err="1">
                <a:solidFill>
                  <a:srgbClr val="000000"/>
                </a:solidFill>
              </a:rPr>
              <a:t>snow-corrected</a:t>
            </a:r>
            <a:r>
              <a:rPr lang="de-DE" sz="1200" dirty="0">
                <a:solidFill>
                  <a:srgbClr val="000000"/>
                </a:solidFill>
              </a:rPr>
              <a:t>)            (+H</a:t>
            </a:r>
            <a:r>
              <a:rPr lang="de-DE" sz="1200" baseline="-25000" dirty="0">
                <a:solidFill>
                  <a:srgbClr val="000000"/>
                </a:solidFill>
              </a:rPr>
              <a:t>2</a:t>
            </a:r>
            <a:r>
              <a:rPr lang="de-DE" sz="1200" dirty="0">
                <a:solidFill>
                  <a:srgbClr val="000000"/>
                </a:solidFill>
              </a:rPr>
              <a:t>O-corrected)</a:t>
            </a:r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D680C395-C776-45DF-A053-DEEA2C5BBDA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en-US" dirty="0"/>
              <a:t>DUETT radiation data sets</a:t>
            </a:r>
            <a:r>
              <a:rPr lang="de-DE" dirty="0"/>
              <a:t> 		sven.brinckmann@dwd.de</a:t>
            </a:r>
          </a:p>
        </p:txBody>
      </p:sp>
    </p:spTree>
    <p:extLst>
      <p:ext uri="{BB962C8B-B14F-4D97-AF65-F5344CB8AC3E}">
        <p14:creationId xmlns:p14="http://schemas.microsoft.com/office/powerpoint/2010/main" val="3425308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rafik 42">
            <a:extLst>
              <a:ext uri="{FF2B5EF4-FFF2-40B4-BE49-F238E27FC236}">
                <a16:creationId xmlns:a16="http://schemas.microsoft.com/office/drawing/2014/main" id="{06BEFAC9-95A7-4B10-ABC0-D9CDB3BB19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8682" y="2743212"/>
            <a:ext cx="1843893" cy="1870953"/>
          </a:xfrm>
          <a:prstGeom prst="rect">
            <a:avLst/>
          </a:prstGeom>
        </p:spPr>
      </p:pic>
      <p:pic>
        <p:nvPicPr>
          <p:cNvPr id="42" name="Grafik 41">
            <a:extLst>
              <a:ext uri="{FF2B5EF4-FFF2-40B4-BE49-F238E27FC236}">
                <a16:creationId xmlns:a16="http://schemas.microsoft.com/office/drawing/2014/main" id="{E01D11B0-D320-4512-9749-424053F8C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88" y="2732523"/>
            <a:ext cx="1858126" cy="1892430"/>
          </a:xfrm>
          <a:prstGeom prst="rect">
            <a:avLst/>
          </a:prstGeom>
        </p:spPr>
      </p:pic>
      <p:pic>
        <p:nvPicPr>
          <p:cNvPr id="41" name="Grafik 40">
            <a:extLst>
              <a:ext uri="{FF2B5EF4-FFF2-40B4-BE49-F238E27FC236}">
                <a16:creationId xmlns:a16="http://schemas.microsoft.com/office/drawing/2014/main" id="{372FF00D-226F-41A2-BD4A-D4D47DFE8D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507" y="2730921"/>
            <a:ext cx="1857634" cy="1886213"/>
          </a:xfrm>
          <a:prstGeom prst="rect">
            <a:avLst/>
          </a:prstGeom>
        </p:spPr>
      </p:pic>
      <p:pic>
        <p:nvPicPr>
          <p:cNvPr id="40" name="Grafik 39">
            <a:extLst>
              <a:ext uri="{FF2B5EF4-FFF2-40B4-BE49-F238E27FC236}">
                <a16:creationId xmlns:a16="http://schemas.microsoft.com/office/drawing/2014/main" id="{3E0A92FF-34CD-45BB-BDB3-0F394114F6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20" y="2722147"/>
            <a:ext cx="1857634" cy="188621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44D872F1-7022-4F1C-9D68-AF47C233CF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405" y="796235"/>
            <a:ext cx="1857634" cy="1886213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C95AFFD5-1DA9-4BA0-A45C-EC687074ECD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7217" y="791505"/>
            <a:ext cx="1857634" cy="1886213"/>
          </a:xfrm>
          <a:prstGeom prst="rect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7C3C1EB8-7E73-4F3D-B3DD-65F9F098F4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64" y="785370"/>
            <a:ext cx="1857634" cy="1886213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BCBEB606-A23B-489A-9AFB-17DCF8EF28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28" y="778353"/>
            <a:ext cx="1774755" cy="1877639"/>
          </a:xfrm>
          <a:prstGeom prst="rect">
            <a:avLst/>
          </a:prstGeom>
        </p:spPr>
      </p:pic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A19D334-D2DE-42F3-A524-6281A28033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de-DE" dirty="0"/>
              <a:t>21.05.2026			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6EBF0F2-3718-43FF-B13B-8AE6048007C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103120" y="4739302"/>
            <a:ext cx="6572567" cy="274637"/>
          </a:xfrm>
        </p:spPr>
        <p:txBody>
          <a:bodyPr/>
          <a:lstStyle/>
          <a:p>
            <a:pPr algn="ctr"/>
            <a:r>
              <a:rPr lang="en-US" dirty="0"/>
              <a:t>DUETT radiation data sets</a:t>
            </a:r>
            <a:r>
              <a:rPr lang="de-DE" dirty="0"/>
              <a:t>		sven.brinckmann@dwd.de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B5F9C24-765D-4B9D-B2B3-84746CF1EBA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99" y="56461"/>
            <a:ext cx="619952" cy="619952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20251A6A-7891-443C-9739-37D9535B782B}"/>
              </a:ext>
            </a:extLst>
          </p:cNvPr>
          <p:cNvSpPr txBox="1">
            <a:spLocks noChangeArrowheads="1"/>
          </p:cNvSpPr>
          <p:nvPr/>
        </p:nvSpPr>
        <p:spPr>
          <a:xfrm>
            <a:off x="1174026" y="80967"/>
            <a:ext cx="6128970" cy="540984"/>
          </a:xfrm>
          <a:prstGeom prst="rect">
            <a:avLst/>
          </a:prstGeom>
          <a:noFill/>
        </p:spPr>
        <p:txBody>
          <a:bodyPr vert="horz" wrap="square" lIns="72000" tIns="144000" rIns="72000" bIns="90000" rtlCol="0" anchor="b" anchorCtr="0">
            <a:sp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tabLst>
                <a:tab pos="914400" algn="l"/>
                <a:tab pos="1611313" algn="l"/>
              </a:tabLst>
            </a:pP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Processing Duett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sunshine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de-DE" altLang="de-DE" sz="2200" dirty="0" err="1">
                <a:ea typeface="Times New Roman" panose="02020603050405020304" pitchFamily="18" charset="0"/>
                <a:cs typeface="Calibri" panose="020F0502020204030204" pitchFamily="34" charset="0"/>
              </a:rPr>
              <a:t>duration</a:t>
            </a:r>
            <a:r>
              <a:rPr lang="de-DE" altLang="de-DE" sz="2200" dirty="0">
                <a:ea typeface="Times New Roman" panose="02020603050405020304" pitchFamily="18" charset="0"/>
                <a:cs typeface="Calibri" panose="020F0502020204030204" pitchFamily="34" charset="0"/>
              </a:rPr>
              <a:t> (SDU)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B5E049AA-35D4-43EF-A974-290690244E7F}"/>
              </a:ext>
            </a:extLst>
          </p:cNvPr>
          <p:cNvSpPr txBox="1"/>
          <p:nvPr/>
        </p:nvSpPr>
        <p:spPr>
          <a:xfrm>
            <a:off x="755575" y="1018477"/>
            <a:ext cx="1195989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>
                <a:solidFill>
                  <a:srgbClr val="000000"/>
                </a:solidFill>
              </a:rPr>
              <a:t>DNI</a:t>
            </a:r>
            <a:r>
              <a:rPr lang="de-DE" sz="1200" baseline="-25000" dirty="0">
                <a:solidFill>
                  <a:srgbClr val="000000"/>
                </a:solidFill>
              </a:rPr>
              <a:t>sat</a:t>
            </a:r>
            <a:r>
              <a:rPr lang="de-DE" sz="1200" dirty="0">
                <a:solidFill>
                  <a:srgbClr val="000000"/>
                </a:solidFill>
              </a:rPr>
              <a:t>15-min </a:t>
            </a:r>
            <a:r>
              <a:rPr lang="de-DE" sz="1200" dirty="0" err="1">
                <a:solidFill>
                  <a:srgbClr val="000000"/>
                </a:solidFill>
              </a:rPr>
              <a:t>pre-processed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CB374622-6A06-4EA1-B0F9-B2CDF97BDF49}"/>
              </a:ext>
            </a:extLst>
          </p:cNvPr>
          <p:cNvSpPr txBox="1"/>
          <p:nvPr/>
        </p:nvSpPr>
        <p:spPr>
          <a:xfrm>
            <a:off x="2599599" y="857470"/>
            <a:ext cx="1263616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DNI</a:t>
            </a:r>
            <a:r>
              <a:rPr lang="de-DE" sz="1200" baseline="-25000" dirty="0">
                <a:solidFill>
                  <a:srgbClr val="000000"/>
                </a:solidFill>
              </a:rPr>
              <a:t>SAT</a:t>
            </a:r>
            <a:r>
              <a:rPr lang="de-DE" sz="1200" dirty="0">
                <a:solidFill>
                  <a:srgbClr val="000000"/>
                </a:solidFill>
              </a:rPr>
              <a:t> 1-min →</a:t>
            </a:r>
          </a:p>
          <a:p>
            <a:r>
              <a:rPr lang="de-DE" sz="1200" dirty="0" err="1">
                <a:solidFill>
                  <a:srgbClr val="000000"/>
                </a:solidFill>
              </a:rPr>
              <a:t>SDU</a:t>
            </a:r>
            <a:r>
              <a:rPr lang="de-DE" sz="1200" baseline="-25000" dirty="0" err="1">
                <a:solidFill>
                  <a:srgbClr val="000000"/>
                </a:solidFill>
              </a:rPr>
              <a:t>sat</a:t>
            </a:r>
            <a:endParaRPr lang="de-DE" sz="1200" baseline="-25000" dirty="0">
              <a:solidFill>
                <a:srgbClr val="000000"/>
              </a:solidFill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BEB9E5DE-76CE-4E6A-B015-55BCE26AF64C}"/>
              </a:ext>
            </a:extLst>
          </p:cNvPr>
          <p:cNvSpPr txBox="1"/>
          <p:nvPr/>
        </p:nvSpPr>
        <p:spPr>
          <a:xfrm>
            <a:off x="4877266" y="850362"/>
            <a:ext cx="982961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rgbClr val="000000"/>
                </a:solidFill>
              </a:rPr>
              <a:t>‚global‘ </a:t>
            </a:r>
            <a:r>
              <a:rPr lang="de-DE" sz="1200" dirty="0" err="1">
                <a:solidFill>
                  <a:srgbClr val="000000"/>
                </a:solidFill>
              </a:rPr>
              <a:t>bias</a:t>
            </a:r>
            <a:endParaRPr lang="de-DE" sz="1200" dirty="0">
              <a:solidFill>
                <a:srgbClr val="000000"/>
              </a:solidFill>
            </a:endParaRPr>
          </a:p>
          <a:p>
            <a:r>
              <a:rPr lang="de-DE" sz="1200" dirty="0" err="1">
                <a:solidFill>
                  <a:srgbClr val="000000"/>
                </a:solidFill>
              </a:rPr>
              <a:t>DNI</a:t>
            </a:r>
            <a:r>
              <a:rPr lang="de-DE" sz="1200" baseline="-25000" dirty="0" err="1">
                <a:solidFill>
                  <a:srgbClr val="000000"/>
                </a:solidFill>
              </a:rPr>
              <a:t>sat</a:t>
            </a:r>
            <a:endParaRPr lang="de-DE" sz="1200" baseline="-25000" dirty="0">
              <a:solidFill>
                <a:srgbClr val="000000"/>
              </a:solidFill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40C9FBFF-90A0-4657-94DF-E7627AC9B824}"/>
              </a:ext>
            </a:extLst>
          </p:cNvPr>
          <p:cNvSpPr txBox="1"/>
          <p:nvPr/>
        </p:nvSpPr>
        <p:spPr>
          <a:xfrm>
            <a:off x="6946854" y="861885"/>
            <a:ext cx="1156086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0000"/>
                </a:solidFill>
              </a:rPr>
              <a:t>DNI</a:t>
            </a:r>
            <a:r>
              <a:rPr lang="de-DE" sz="1200" baseline="-25000" dirty="0" err="1">
                <a:solidFill>
                  <a:srgbClr val="000000"/>
                </a:solidFill>
              </a:rPr>
              <a:t>sat</a:t>
            </a:r>
            <a:r>
              <a:rPr lang="de-DE" sz="1200" dirty="0">
                <a:solidFill>
                  <a:srgbClr val="000000"/>
                </a:solidFill>
              </a:rPr>
              <a:t> 1-min</a:t>
            </a:r>
          </a:p>
          <a:p>
            <a:r>
              <a:rPr lang="de-DE" sz="1200" dirty="0" err="1">
                <a:solidFill>
                  <a:srgbClr val="000000"/>
                </a:solidFill>
              </a:rPr>
              <a:t>bias-corrected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DA48D39-CA5D-4FFF-B890-0019A7E2BC05}"/>
              </a:ext>
            </a:extLst>
          </p:cNvPr>
          <p:cNvSpPr txBox="1"/>
          <p:nvPr/>
        </p:nvSpPr>
        <p:spPr>
          <a:xfrm>
            <a:off x="4673097" y="2792475"/>
            <a:ext cx="1361270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0000"/>
                </a:solidFill>
              </a:rPr>
              <a:t>DNI</a:t>
            </a:r>
            <a:r>
              <a:rPr lang="de-DE" sz="1200" baseline="-25000" dirty="0" err="1">
                <a:solidFill>
                  <a:srgbClr val="000000"/>
                </a:solidFill>
              </a:rPr>
              <a:t>sat</a:t>
            </a:r>
            <a:r>
              <a:rPr lang="de-DE" sz="1200" dirty="0">
                <a:solidFill>
                  <a:srgbClr val="000000"/>
                </a:solidFill>
              </a:rPr>
              <a:t> 1-min</a:t>
            </a:r>
          </a:p>
          <a:p>
            <a:r>
              <a:rPr lang="de-DE" sz="1200" dirty="0" err="1">
                <a:solidFill>
                  <a:srgbClr val="000000"/>
                </a:solidFill>
              </a:rPr>
              <a:t>bias-corrected</a:t>
            </a:r>
            <a:r>
              <a:rPr lang="de-DE" sz="1200" dirty="0">
                <a:solidFill>
                  <a:srgbClr val="000000"/>
                </a:solidFill>
              </a:rPr>
              <a:t> v2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E424699C-DDB3-41F9-92C8-586A3AF06684}"/>
              </a:ext>
            </a:extLst>
          </p:cNvPr>
          <p:cNvSpPr txBox="1"/>
          <p:nvPr/>
        </p:nvSpPr>
        <p:spPr>
          <a:xfrm>
            <a:off x="6933552" y="2813218"/>
            <a:ext cx="1169388" cy="276999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200" dirty="0" err="1">
                <a:solidFill>
                  <a:srgbClr val="000000"/>
                </a:solidFill>
              </a:rPr>
              <a:t>SDU</a:t>
            </a:r>
            <a:r>
              <a:rPr lang="de-DE" sz="1200" baseline="-25000" dirty="0" err="1">
                <a:solidFill>
                  <a:srgbClr val="000000"/>
                </a:solidFill>
              </a:rPr>
              <a:t>duett</a:t>
            </a:r>
            <a:r>
              <a:rPr lang="de-DE" sz="1200" dirty="0">
                <a:solidFill>
                  <a:srgbClr val="000000"/>
                </a:solidFill>
              </a:rPr>
              <a:t> 1h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E293F95D-873C-4DA3-84AD-25681449F814}"/>
              </a:ext>
            </a:extLst>
          </p:cNvPr>
          <p:cNvSpPr txBox="1"/>
          <p:nvPr/>
        </p:nvSpPr>
        <p:spPr>
          <a:xfrm>
            <a:off x="500420" y="2780614"/>
            <a:ext cx="1527982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0000"/>
                </a:solidFill>
              </a:rPr>
              <a:t>SDU</a:t>
            </a:r>
            <a:r>
              <a:rPr lang="de-DE" sz="1200" baseline="-25000" dirty="0" err="1">
                <a:solidFill>
                  <a:srgbClr val="000000"/>
                </a:solidFill>
              </a:rPr>
              <a:t>sat</a:t>
            </a:r>
            <a:r>
              <a:rPr lang="de-DE" sz="1200" baseline="-25000" dirty="0">
                <a:solidFill>
                  <a:srgbClr val="000000"/>
                </a:solidFill>
              </a:rPr>
              <a:t>/</a:t>
            </a:r>
            <a:r>
              <a:rPr lang="de-DE" sz="1200" baseline="-25000" dirty="0" err="1">
                <a:solidFill>
                  <a:srgbClr val="000000"/>
                </a:solidFill>
              </a:rPr>
              <a:t>cor</a:t>
            </a:r>
            <a:r>
              <a:rPr lang="de-DE" sz="1200" dirty="0">
                <a:solidFill>
                  <a:srgbClr val="000000"/>
                </a:solidFill>
              </a:rPr>
              <a:t> – </a:t>
            </a:r>
            <a:r>
              <a:rPr lang="de-DE" sz="1200" dirty="0" err="1">
                <a:solidFill>
                  <a:srgbClr val="000000"/>
                </a:solidFill>
              </a:rPr>
              <a:t>SDU</a:t>
            </a:r>
            <a:r>
              <a:rPr lang="de-DE" sz="1200" baseline="-25000" dirty="0" err="1">
                <a:solidFill>
                  <a:srgbClr val="000000"/>
                </a:solidFill>
              </a:rPr>
              <a:t>pyr</a:t>
            </a:r>
            <a:endParaRPr lang="de-DE" sz="1200" baseline="-25000" dirty="0">
              <a:solidFill>
                <a:srgbClr val="000000"/>
              </a:solidFill>
            </a:endParaRPr>
          </a:p>
          <a:p>
            <a:r>
              <a:rPr lang="de-DE" sz="1200" dirty="0">
                <a:solidFill>
                  <a:srgbClr val="000000"/>
                </a:solidFill>
              </a:rPr>
              <a:t>→ ‚</a:t>
            </a:r>
            <a:r>
              <a:rPr lang="de-DE" sz="1200" dirty="0" err="1">
                <a:solidFill>
                  <a:srgbClr val="000000"/>
                </a:solidFill>
              </a:rPr>
              <a:t>local</a:t>
            </a:r>
            <a:r>
              <a:rPr lang="de-DE" sz="1200" dirty="0">
                <a:solidFill>
                  <a:srgbClr val="000000"/>
                </a:solidFill>
              </a:rPr>
              <a:t>‘ </a:t>
            </a:r>
            <a:r>
              <a:rPr lang="de-DE" sz="1200" dirty="0" err="1">
                <a:solidFill>
                  <a:srgbClr val="000000"/>
                </a:solidFill>
              </a:rPr>
              <a:t>bias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DNI</a:t>
            </a:r>
            <a:r>
              <a:rPr lang="de-DE" sz="1200" baseline="-25000" dirty="0" err="1">
                <a:solidFill>
                  <a:srgbClr val="000000"/>
                </a:solidFill>
              </a:rPr>
              <a:t>sat</a:t>
            </a:r>
            <a:endParaRPr lang="de-DE" sz="1200" baseline="-25000" dirty="0">
              <a:solidFill>
                <a:srgbClr val="000000"/>
              </a:solidFill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F1FCC59C-E2C9-42D6-88BD-DC01D1E22A8E}"/>
              </a:ext>
            </a:extLst>
          </p:cNvPr>
          <p:cNvSpPr txBox="1"/>
          <p:nvPr/>
        </p:nvSpPr>
        <p:spPr>
          <a:xfrm>
            <a:off x="2545094" y="2785335"/>
            <a:ext cx="1329210" cy="461665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1200" dirty="0" err="1">
                <a:solidFill>
                  <a:srgbClr val="000000"/>
                </a:solidFill>
              </a:rPr>
              <a:t>resid</a:t>
            </a:r>
            <a:r>
              <a:rPr lang="de-DE" sz="1200" dirty="0">
                <a:solidFill>
                  <a:srgbClr val="000000"/>
                </a:solidFill>
              </a:rPr>
              <a:t>. </a:t>
            </a:r>
            <a:r>
              <a:rPr lang="de-DE" sz="1200" dirty="0" err="1">
                <a:solidFill>
                  <a:srgbClr val="000000"/>
                </a:solidFill>
              </a:rPr>
              <a:t>bias</a:t>
            </a:r>
            <a:r>
              <a:rPr lang="de-DE" sz="1200" dirty="0">
                <a:solidFill>
                  <a:srgbClr val="000000"/>
                </a:solidFill>
              </a:rPr>
              <a:t> </a:t>
            </a:r>
            <a:r>
              <a:rPr lang="de-DE" sz="1200" dirty="0" err="1">
                <a:solidFill>
                  <a:srgbClr val="000000"/>
                </a:solidFill>
              </a:rPr>
              <a:t>DNI</a:t>
            </a:r>
            <a:r>
              <a:rPr lang="de-DE" sz="1200" baseline="-25000" dirty="0" err="1">
                <a:solidFill>
                  <a:srgbClr val="000000"/>
                </a:solidFill>
              </a:rPr>
              <a:t>sat</a:t>
            </a:r>
            <a:endParaRPr lang="de-DE" sz="1200" baseline="-25000" dirty="0">
              <a:solidFill>
                <a:srgbClr val="000000"/>
              </a:solidFill>
            </a:endParaRPr>
          </a:p>
          <a:p>
            <a:r>
              <a:rPr lang="de-DE" sz="1200" dirty="0" err="1">
                <a:solidFill>
                  <a:srgbClr val="000000"/>
                </a:solidFill>
              </a:rPr>
              <a:t>interpolated</a:t>
            </a:r>
            <a:endParaRPr lang="de-DE" sz="1200" dirty="0">
              <a:solidFill>
                <a:srgbClr val="000000"/>
              </a:solidFill>
            </a:endParaRPr>
          </a:p>
        </p:txBody>
      </p:sp>
      <p:sp>
        <p:nvSpPr>
          <p:cNvPr id="27" name="Pfeil: nach rechts 26">
            <a:extLst>
              <a:ext uri="{FF2B5EF4-FFF2-40B4-BE49-F238E27FC236}">
                <a16:creationId xmlns:a16="http://schemas.microsoft.com/office/drawing/2014/main" id="{59C45321-793D-4427-93E4-BE7847EF5FB1}"/>
              </a:ext>
            </a:extLst>
          </p:cNvPr>
          <p:cNvSpPr/>
          <p:nvPr/>
        </p:nvSpPr>
        <p:spPr bwMode="auto">
          <a:xfrm>
            <a:off x="1327786" y="1780279"/>
            <a:ext cx="1880878" cy="844672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lang="de-DE" sz="1400" dirty="0">
                <a:latin typeface="Arial" charset="0"/>
              </a:rPr>
              <a:t>Optical Flow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28" name="Pfeil: nach rechts 27">
            <a:extLst>
              <a:ext uri="{FF2B5EF4-FFF2-40B4-BE49-F238E27FC236}">
                <a16:creationId xmlns:a16="http://schemas.microsoft.com/office/drawing/2014/main" id="{1FE4724C-C88B-41D7-9B9E-90B3FD271BD0}"/>
              </a:ext>
            </a:extLst>
          </p:cNvPr>
          <p:cNvSpPr/>
          <p:nvPr/>
        </p:nvSpPr>
        <p:spPr bwMode="auto">
          <a:xfrm>
            <a:off x="5527635" y="1811441"/>
            <a:ext cx="1880878" cy="844672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8BDB4525-A7D0-47C8-B2D1-8C2F8002226F}"/>
              </a:ext>
            </a:extLst>
          </p:cNvPr>
          <p:cNvSpPr txBox="1"/>
          <p:nvPr/>
        </p:nvSpPr>
        <p:spPr>
          <a:xfrm>
            <a:off x="5724567" y="1984953"/>
            <a:ext cx="120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Correction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endParaRPr lang="de-DE" sz="1400" dirty="0"/>
          </a:p>
          <a:p>
            <a:r>
              <a:rPr lang="de-DE" sz="1400" dirty="0"/>
              <a:t>‚global‘ </a:t>
            </a:r>
            <a:r>
              <a:rPr lang="de-DE" sz="1400" dirty="0" err="1"/>
              <a:t>bias</a:t>
            </a:r>
            <a:endParaRPr lang="de-DE" sz="1400" dirty="0"/>
          </a:p>
        </p:txBody>
      </p:sp>
      <p:sp>
        <p:nvSpPr>
          <p:cNvPr id="36" name="Pfeil: nach rechts 35">
            <a:extLst>
              <a:ext uri="{FF2B5EF4-FFF2-40B4-BE49-F238E27FC236}">
                <a16:creationId xmlns:a16="http://schemas.microsoft.com/office/drawing/2014/main" id="{26A471AE-FDA3-47E1-B678-FF184B337345}"/>
              </a:ext>
            </a:extLst>
          </p:cNvPr>
          <p:cNvSpPr/>
          <p:nvPr/>
        </p:nvSpPr>
        <p:spPr bwMode="auto">
          <a:xfrm>
            <a:off x="1332705" y="3717234"/>
            <a:ext cx="1880878" cy="844672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Pfeil: nach rechts 36">
            <a:extLst>
              <a:ext uri="{FF2B5EF4-FFF2-40B4-BE49-F238E27FC236}">
                <a16:creationId xmlns:a16="http://schemas.microsoft.com/office/drawing/2014/main" id="{358B8ACB-87C7-440C-B474-5B90C67CB627}"/>
              </a:ext>
            </a:extLst>
          </p:cNvPr>
          <p:cNvSpPr/>
          <p:nvPr/>
        </p:nvSpPr>
        <p:spPr bwMode="auto">
          <a:xfrm>
            <a:off x="3461394" y="3714780"/>
            <a:ext cx="1880878" cy="844672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8" name="Pfeil: nach rechts 37">
            <a:extLst>
              <a:ext uri="{FF2B5EF4-FFF2-40B4-BE49-F238E27FC236}">
                <a16:creationId xmlns:a16="http://schemas.microsoft.com/office/drawing/2014/main" id="{B623418F-CF08-4822-92FD-20AE8C7D5D43}"/>
              </a:ext>
            </a:extLst>
          </p:cNvPr>
          <p:cNvSpPr/>
          <p:nvPr/>
        </p:nvSpPr>
        <p:spPr bwMode="auto">
          <a:xfrm>
            <a:off x="5612203" y="3727070"/>
            <a:ext cx="1880878" cy="844672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559D20CC-DAB7-496D-A069-C7F03182C93B}"/>
              </a:ext>
            </a:extLst>
          </p:cNvPr>
          <p:cNvSpPr txBox="1"/>
          <p:nvPr/>
        </p:nvSpPr>
        <p:spPr>
          <a:xfrm>
            <a:off x="5795852" y="3885040"/>
            <a:ext cx="15071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Calculation</a:t>
            </a:r>
            <a:r>
              <a:rPr lang="de-DE" sz="1400" dirty="0"/>
              <a:t> SDU</a:t>
            </a:r>
          </a:p>
          <a:p>
            <a:r>
              <a:rPr lang="de-DE" sz="1400" dirty="0"/>
              <a:t>DNI ≥ 120 W/m</a:t>
            </a:r>
            <a:r>
              <a:rPr lang="de-DE" sz="1400" baseline="30000" dirty="0"/>
              <a:t>2</a:t>
            </a:r>
          </a:p>
        </p:txBody>
      </p:sp>
      <p:sp>
        <p:nvSpPr>
          <p:cNvPr id="34" name="Pfeil: nach rechts 33">
            <a:extLst>
              <a:ext uri="{FF2B5EF4-FFF2-40B4-BE49-F238E27FC236}">
                <a16:creationId xmlns:a16="http://schemas.microsoft.com/office/drawing/2014/main" id="{D483ABE1-0740-4C86-80DD-170FFD3CA482}"/>
              </a:ext>
            </a:extLst>
          </p:cNvPr>
          <p:cNvSpPr/>
          <p:nvPr/>
        </p:nvSpPr>
        <p:spPr bwMode="auto">
          <a:xfrm>
            <a:off x="3478599" y="1799947"/>
            <a:ext cx="1880878" cy="844672"/>
          </a:xfrm>
          <a:prstGeom prst="rightArrow">
            <a:avLst/>
          </a:prstGeom>
          <a:solidFill>
            <a:schemeClr val="bg1">
              <a:alpha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</a:t>
            </a:r>
            <a:endParaRPr kumimoji="0" lang="de-DE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D10F463D-64FE-443F-8BE4-E53D27D8C2F2}"/>
              </a:ext>
            </a:extLst>
          </p:cNvPr>
          <p:cNvSpPr txBox="1"/>
          <p:nvPr/>
        </p:nvSpPr>
        <p:spPr>
          <a:xfrm>
            <a:off x="3787981" y="1975122"/>
            <a:ext cx="1220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 err="1"/>
              <a:t>Estimation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endParaRPr lang="de-DE" sz="1400" dirty="0"/>
          </a:p>
          <a:p>
            <a:pPr algn="ctr"/>
            <a:r>
              <a:rPr lang="de-DE" sz="1400" dirty="0"/>
              <a:t>‚global‘ </a:t>
            </a:r>
            <a:r>
              <a:rPr lang="de-DE" sz="1400" dirty="0" err="1"/>
              <a:t>bias</a:t>
            </a:r>
            <a:endParaRPr lang="de-DE" sz="1400" dirty="0"/>
          </a:p>
        </p:txBody>
      </p:sp>
      <p:sp>
        <p:nvSpPr>
          <p:cNvPr id="44" name="Textfeld 43">
            <a:extLst>
              <a:ext uri="{FF2B5EF4-FFF2-40B4-BE49-F238E27FC236}">
                <a16:creationId xmlns:a16="http://schemas.microsoft.com/office/drawing/2014/main" id="{E2CFDB52-617B-4311-8D0C-E53390F73E23}"/>
              </a:ext>
            </a:extLst>
          </p:cNvPr>
          <p:cNvSpPr txBox="1"/>
          <p:nvPr/>
        </p:nvSpPr>
        <p:spPr>
          <a:xfrm>
            <a:off x="3635210" y="3885036"/>
            <a:ext cx="1208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 err="1"/>
              <a:t>Correction</a:t>
            </a:r>
            <a:r>
              <a:rPr lang="de-DE" sz="1400" dirty="0"/>
              <a:t> </a:t>
            </a:r>
            <a:r>
              <a:rPr lang="de-DE" sz="1400" dirty="0" err="1"/>
              <a:t>of</a:t>
            </a:r>
            <a:endParaRPr lang="de-DE" sz="1400" dirty="0"/>
          </a:p>
          <a:p>
            <a:r>
              <a:rPr lang="de-DE" sz="1400" dirty="0"/>
              <a:t>residual </a:t>
            </a:r>
            <a:r>
              <a:rPr lang="de-DE" sz="1400" dirty="0" err="1"/>
              <a:t>bias</a:t>
            </a:r>
            <a:endParaRPr lang="de-DE" sz="1400" dirty="0"/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AB7A3715-2F09-4B97-A46A-FF7D8BE6BED5}"/>
              </a:ext>
            </a:extLst>
          </p:cNvPr>
          <p:cNvSpPr txBox="1"/>
          <p:nvPr/>
        </p:nvSpPr>
        <p:spPr>
          <a:xfrm>
            <a:off x="1382563" y="3877661"/>
            <a:ext cx="13676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/>
              <a:t>Interpolation </a:t>
            </a:r>
            <a:r>
              <a:rPr lang="de-DE" sz="1400" dirty="0" err="1"/>
              <a:t>of</a:t>
            </a:r>
            <a:endParaRPr lang="de-DE" sz="1400" dirty="0"/>
          </a:p>
          <a:p>
            <a:pPr algn="ctr"/>
            <a:r>
              <a:rPr lang="de-DE" sz="1400" dirty="0"/>
              <a:t>residual </a:t>
            </a:r>
            <a:r>
              <a:rPr lang="de-DE" sz="1400" dirty="0" err="1"/>
              <a:t>bias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356467534"/>
      </p:ext>
    </p:extLst>
  </p:cSld>
  <p:clrMapOvr>
    <a:masterClrMapping/>
  </p:clrMapOvr>
</p:sld>
</file>

<file path=ppt/theme/theme1.xml><?xml version="1.0" encoding="utf-8"?>
<a:theme xmlns:a="http://schemas.openxmlformats.org/drawingml/2006/main" name="DWD-PowerPoint">
  <a:themeElements>
    <a:clrScheme name="DWD-Farben PowerPoint">
      <a:dk1>
        <a:srgbClr val="2D4B9B"/>
      </a:dk1>
      <a:lt1>
        <a:sysClr val="window" lastClr="FFFFFF"/>
      </a:lt1>
      <a:dk2>
        <a:srgbClr val="96B9DC"/>
      </a:dk2>
      <a:lt2>
        <a:srgbClr val="D2E1F5"/>
      </a:lt2>
      <a:accent1>
        <a:srgbClr val="2D4B9B"/>
      </a:accent1>
      <a:accent2>
        <a:srgbClr val="9E3D00"/>
      </a:accent2>
      <a:accent3>
        <a:srgbClr val="945100"/>
      </a:accent3>
      <a:accent4>
        <a:srgbClr val="DE8004"/>
      </a:accent4>
      <a:accent5>
        <a:srgbClr val="608E00"/>
      </a:accent5>
      <a:accent6>
        <a:srgbClr val="2F6100"/>
      </a:accent6>
      <a:hlink>
        <a:srgbClr val="2D4B9B"/>
      </a:hlink>
      <a:folHlink>
        <a:srgbClr val="2D4B9B"/>
      </a:folHlink>
    </a:clrScheme>
    <a:fontScheme name="DWD-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1159</Words>
  <Application>Microsoft Office PowerPoint</Application>
  <PresentationFormat>Bildschirmpräsentation (16:9)</PresentationFormat>
  <Paragraphs>195</Paragraphs>
  <Slides>18</Slides>
  <Notes>18</Notes>
  <HiddenSlides>6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2" baseType="lpstr">
      <vt:lpstr>Arial</vt:lpstr>
      <vt:lpstr>Calibri</vt:lpstr>
      <vt:lpstr>Wingdings</vt:lpstr>
      <vt:lpstr>DWD-PowerPoint</vt:lpstr>
      <vt:lpstr>Combination of satellite and ground measurements of hourly surface solar radiation data in Germany (DUETT)  Sven Brinckmann and Jörg Trentmann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Deutscher Wetterdienst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DWD</dc:creator>
  <cp:lastModifiedBy>Brinckmann Sven</cp:lastModifiedBy>
  <cp:revision>254</cp:revision>
  <dcterms:created xsi:type="dcterms:W3CDTF">2020-05-28T07:34:32Z</dcterms:created>
  <dcterms:modified xsi:type="dcterms:W3CDTF">2026-05-26T07:55:29Z</dcterms:modified>
</cp:coreProperties>
</file>