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532" r:id="rId2"/>
    <p:sldId id="534" r:id="rId3"/>
    <p:sldId id="533" r:id="rId4"/>
    <p:sldId id="536" r:id="rId5"/>
    <p:sldId id="535" r:id="rId6"/>
    <p:sldId id="537" r:id="rId7"/>
    <p:sldId id="538" r:id="rId8"/>
  </p:sldIdLst>
  <p:sldSz cx="9144000" cy="6858000" type="screen4x3"/>
  <p:notesSz cx="6883400" cy="9906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66FF33"/>
    <a:srgbClr val="F1F8F9"/>
    <a:srgbClr val="DDDDDD"/>
    <a:srgbClr val="EAEAEA"/>
    <a:srgbClr val="000066"/>
    <a:srgbClr val="CFE7E9"/>
    <a:srgbClr val="5F5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290" autoAdjust="0"/>
    <p:restoredTop sz="95931" autoAdjust="0"/>
  </p:normalViewPr>
  <p:slideViewPr>
    <p:cSldViewPr>
      <p:cViewPr varScale="1">
        <p:scale>
          <a:sx n="71" d="100"/>
          <a:sy n="71" d="100"/>
        </p:scale>
        <p:origin x="-128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9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939" tIns="47969" rIns="95939" bIns="47969" numCol="1" anchor="t" anchorCtr="0" compatLnSpc="1">
            <a:prstTxWarp prst="textNoShape">
              <a:avLst/>
            </a:prstTxWarp>
          </a:bodyPr>
          <a:lstStyle>
            <a:lvl1pPr defTabSz="958850">
              <a:defRPr sz="1300"/>
            </a:lvl1pPr>
          </a:lstStyle>
          <a:p>
            <a:endParaRPr lang="de-DE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8900" y="0"/>
            <a:ext cx="29829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939" tIns="47969" rIns="95939" bIns="47969" numCol="1" anchor="t" anchorCtr="0" compatLnSpc="1">
            <a:prstTxWarp prst="textNoShape">
              <a:avLst/>
            </a:prstTxWarp>
          </a:bodyPr>
          <a:lstStyle>
            <a:lvl1pPr algn="r" defTabSz="958850">
              <a:defRPr sz="1300"/>
            </a:lvl1pPr>
          </a:lstStyle>
          <a:p>
            <a:endParaRPr lang="de-DE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6520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8975" y="4705350"/>
            <a:ext cx="5505450" cy="445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939" tIns="47969" rIns="95939" bIns="4796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09113"/>
            <a:ext cx="29829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939" tIns="47969" rIns="95939" bIns="47969" numCol="1" anchor="b" anchorCtr="0" compatLnSpc="1">
            <a:prstTxWarp prst="textNoShape">
              <a:avLst/>
            </a:prstTxWarp>
          </a:bodyPr>
          <a:lstStyle>
            <a:lvl1pPr defTabSz="958850">
              <a:defRPr sz="1300"/>
            </a:lvl1pPr>
          </a:lstStyle>
          <a:p>
            <a:endParaRPr lang="de-DE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8900" y="9409113"/>
            <a:ext cx="29829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939" tIns="47969" rIns="95939" bIns="47969" numCol="1" anchor="b" anchorCtr="0" compatLnSpc="1">
            <a:prstTxWarp prst="textNoShape">
              <a:avLst/>
            </a:prstTxWarp>
          </a:bodyPr>
          <a:lstStyle>
            <a:lvl1pPr algn="r" defTabSz="958850">
              <a:defRPr sz="1300"/>
            </a:lvl1pPr>
          </a:lstStyle>
          <a:p>
            <a:fld id="{17A7BDE5-51A4-42A2-9EE8-E5884B6F07D7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4727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gi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1C9F7A0-5741-4B8A-9B51-1376573B0357}" type="slidenum">
              <a:rPr lang="de-DE"/>
              <a:pPr/>
              <a:t>‹Nr.›</a:t>
            </a:fld>
            <a:endParaRPr lang="de-DE"/>
          </a:p>
        </p:txBody>
      </p:sp>
      <p:pic>
        <p:nvPicPr>
          <p:cNvPr id="5" name="Grafik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4178" y="6597352"/>
            <a:ext cx="514286" cy="180000"/>
          </a:xfrm>
          <a:prstGeom prst="rect">
            <a:avLst/>
          </a:prstGeom>
        </p:spPr>
      </p:pic>
      <p:pic>
        <p:nvPicPr>
          <p:cNvPr id="6" name="Picture 54" descr="NeuLogo_WortbildmarkeClaim_tif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950" y="174625"/>
            <a:ext cx="1673225" cy="446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Grafik 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152713"/>
            <a:ext cx="351000" cy="4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21209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83FCE9F-6E8C-4E98-94D2-60100F8C6234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05184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E730787-8840-4230-8A93-C7EBD074B826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5965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686A506-B1F5-4ACF-BFE8-3726874391F1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8863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6759DC3-F1DE-4114-86C8-5846ADC12737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5129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17F6BF2-3D0A-4FC7-AC52-440D28A37D2F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66718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EE149F1-B30D-4F8D-86F8-BF3BF8639D56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79703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3B6E304-F683-457D-B596-889B8B3E6514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6262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0687159-27AC-4803-9EA4-8A7DC6A7AB28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7212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032C6A4-80EA-42A5-B704-D44D287E9141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110008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1E527CE-74EE-4780-8CAD-1092241E2068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2593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18" Type="http://schemas.openxmlformats.org/officeDocument/2006/relationships/image" Target="../media/image6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gi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gi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8429625" y="6648450"/>
            <a:ext cx="533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0" hangingPunct="0">
              <a:spcBef>
                <a:spcPct val="50000"/>
              </a:spcBef>
            </a:pPr>
            <a:endParaRPr lang="en-GB" sz="900" b="1"/>
          </a:p>
        </p:txBody>
      </p:sp>
      <p:sp>
        <p:nvSpPr>
          <p:cNvPr id="1035" name="Rectangle 11"/>
          <p:cNvSpPr>
            <a:spLocks noChangeArrowheads="1"/>
          </p:cNvSpPr>
          <p:nvPr userDrawn="1"/>
        </p:nvSpPr>
        <p:spPr bwMode="auto">
          <a:xfrm>
            <a:off x="179388" y="6597650"/>
            <a:ext cx="1439862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>
              <a:spcBef>
                <a:spcPct val="50000"/>
              </a:spcBef>
            </a:pPr>
            <a:r>
              <a:rPr lang="en-US" sz="900" b="1" dirty="0" smtClean="0">
                <a:latin typeface="Trebuchet MS" pitchFamily="34" charset="0"/>
              </a:rPr>
              <a:t>June 2019</a:t>
            </a:r>
            <a:endParaRPr lang="en-US" sz="900" b="1" dirty="0">
              <a:latin typeface="Trebuchet MS" pitchFamily="34" charset="0"/>
            </a:endParaRPr>
          </a:p>
        </p:txBody>
      </p:sp>
      <p:sp>
        <p:nvSpPr>
          <p:cNvPr id="1036" name="Rectangle 12"/>
          <p:cNvSpPr>
            <a:spLocks noChangeArrowheads="1"/>
          </p:cNvSpPr>
          <p:nvPr userDrawn="1"/>
        </p:nvSpPr>
        <p:spPr bwMode="auto">
          <a:xfrm>
            <a:off x="8316913" y="6637338"/>
            <a:ext cx="533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0" hangingPunct="0">
              <a:spcBef>
                <a:spcPct val="50000"/>
              </a:spcBef>
            </a:pPr>
            <a:endParaRPr lang="en-GB" sz="900" b="1"/>
          </a:p>
        </p:txBody>
      </p:sp>
      <p:sp>
        <p:nvSpPr>
          <p:cNvPr id="1045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140200" y="6584950"/>
            <a:ext cx="863600" cy="215900"/>
          </a:xfrm>
          <a:prstGeom prst="rect">
            <a:avLst/>
          </a:prstGeom>
          <a:solidFill>
            <a:srgbClr val="F1F8F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900" b="1">
                <a:latin typeface="Trebuchet MS" pitchFamily="34" charset="0"/>
              </a:defRPr>
            </a:lvl1pPr>
          </a:lstStyle>
          <a:p>
            <a:fld id="{DEA9E7E6-E031-489D-BE9E-DE35DF30239D}" type="slidenum">
              <a:rPr lang="de-DE"/>
              <a:pPr/>
              <a:t>‹Nr.›</a:t>
            </a:fld>
            <a:endParaRPr lang="de-DE"/>
          </a:p>
        </p:txBody>
      </p:sp>
      <p:grpSp>
        <p:nvGrpSpPr>
          <p:cNvPr id="1069" name="Group 45"/>
          <p:cNvGrpSpPr>
            <a:grpSpLocks/>
          </p:cNvGrpSpPr>
          <p:nvPr userDrawn="1"/>
        </p:nvGrpSpPr>
        <p:grpSpPr bwMode="auto">
          <a:xfrm>
            <a:off x="323850" y="746125"/>
            <a:ext cx="8496300" cy="19050"/>
            <a:chOff x="204" y="470"/>
            <a:chExt cx="5352" cy="12"/>
          </a:xfrm>
        </p:grpSpPr>
        <p:sp>
          <p:nvSpPr>
            <p:cNvPr id="1061" name="Freeform 37"/>
            <p:cNvSpPr>
              <a:spLocks/>
            </p:cNvSpPr>
            <p:nvPr userDrawn="1"/>
          </p:nvSpPr>
          <p:spPr bwMode="ltGray">
            <a:xfrm>
              <a:off x="204" y="470"/>
              <a:ext cx="4688" cy="12"/>
            </a:xfrm>
            <a:custGeom>
              <a:avLst/>
              <a:gdLst>
                <a:gd name="T0" fmla="*/ 0 w 251"/>
                <a:gd name="T1" fmla="*/ 0 h 12"/>
                <a:gd name="T2" fmla="*/ 0 w 251"/>
                <a:gd name="T3" fmla="*/ 12 h 12"/>
                <a:gd name="T4" fmla="*/ 251 w 251"/>
                <a:gd name="T5" fmla="*/ 12 h 12"/>
                <a:gd name="T6" fmla="*/ 251 w 251"/>
                <a:gd name="T7" fmla="*/ 0 h 12"/>
                <a:gd name="T8" fmla="*/ 0 w 251"/>
                <a:gd name="T9" fmla="*/ 0 h 12"/>
                <a:gd name="T10" fmla="*/ 0 w 251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1" h="12">
                  <a:moveTo>
                    <a:pt x="0" y="0"/>
                  </a:move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062" name="Freeform 38"/>
            <p:cNvSpPr>
              <a:spLocks/>
            </p:cNvSpPr>
            <p:nvPr userDrawn="1"/>
          </p:nvSpPr>
          <p:spPr bwMode="ltGray">
            <a:xfrm>
              <a:off x="4891" y="470"/>
              <a:ext cx="419" cy="12"/>
            </a:xfrm>
            <a:custGeom>
              <a:avLst/>
              <a:gdLst>
                <a:gd name="T0" fmla="*/ 0 w 418"/>
                <a:gd name="T1" fmla="*/ 0 h 12"/>
                <a:gd name="T2" fmla="*/ 0 w 418"/>
                <a:gd name="T3" fmla="*/ 12 h 12"/>
                <a:gd name="T4" fmla="*/ 418 w 418"/>
                <a:gd name="T5" fmla="*/ 12 h 12"/>
                <a:gd name="T6" fmla="*/ 418 w 418"/>
                <a:gd name="T7" fmla="*/ 0 h 12"/>
                <a:gd name="T8" fmla="*/ 0 w 418"/>
                <a:gd name="T9" fmla="*/ 0 h 12"/>
                <a:gd name="T10" fmla="*/ 0 w 418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8" h="12">
                  <a:moveTo>
                    <a:pt x="0" y="0"/>
                  </a:moveTo>
                  <a:lnTo>
                    <a:pt x="0" y="12"/>
                  </a:lnTo>
                  <a:lnTo>
                    <a:pt x="418" y="12"/>
                  </a:lnTo>
                  <a:lnTo>
                    <a:pt x="418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hlink"/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063" name="Freeform 39"/>
            <p:cNvSpPr>
              <a:spLocks/>
            </p:cNvSpPr>
            <p:nvPr userDrawn="1"/>
          </p:nvSpPr>
          <p:spPr bwMode="ltGray">
            <a:xfrm>
              <a:off x="5304" y="470"/>
              <a:ext cx="252" cy="12"/>
            </a:xfrm>
            <a:custGeom>
              <a:avLst/>
              <a:gdLst>
                <a:gd name="T0" fmla="*/ 251 w 251"/>
                <a:gd name="T1" fmla="*/ 0 h 12"/>
                <a:gd name="T2" fmla="*/ 0 w 251"/>
                <a:gd name="T3" fmla="*/ 0 h 12"/>
                <a:gd name="T4" fmla="*/ 0 w 251"/>
                <a:gd name="T5" fmla="*/ 12 h 12"/>
                <a:gd name="T6" fmla="*/ 251 w 251"/>
                <a:gd name="T7" fmla="*/ 12 h 12"/>
                <a:gd name="T8" fmla="*/ 251 w 251"/>
                <a:gd name="T9" fmla="*/ 0 h 12"/>
                <a:gd name="T10" fmla="*/ 251 w 251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1" h="12">
                  <a:moveTo>
                    <a:pt x="251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25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</p:grpSp>
      <p:grpSp>
        <p:nvGrpSpPr>
          <p:cNvPr id="1070" name="Group 46"/>
          <p:cNvGrpSpPr>
            <a:grpSpLocks/>
          </p:cNvGrpSpPr>
          <p:nvPr userDrawn="1"/>
        </p:nvGrpSpPr>
        <p:grpSpPr bwMode="auto">
          <a:xfrm>
            <a:off x="252413" y="6524625"/>
            <a:ext cx="8496300" cy="19050"/>
            <a:chOff x="204" y="470"/>
            <a:chExt cx="5352" cy="12"/>
          </a:xfrm>
        </p:grpSpPr>
        <p:sp>
          <p:nvSpPr>
            <p:cNvPr id="1071" name="Freeform 47"/>
            <p:cNvSpPr>
              <a:spLocks/>
            </p:cNvSpPr>
            <p:nvPr userDrawn="1"/>
          </p:nvSpPr>
          <p:spPr bwMode="ltGray">
            <a:xfrm>
              <a:off x="204" y="470"/>
              <a:ext cx="4688" cy="12"/>
            </a:xfrm>
            <a:custGeom>
              <a:avLst/>
              <a:gdLst>
                <a:gd name="T0" fmla="*/ 0 w 251"/>
                <a:gd name="T1" fmla="*/ 0 h 12"/>
                <a:gd name="T2" fmla="*/ 0 w 251"/>
                <a:gd name="T3" fmla="*/ 12 h 12"/>
                <a:gd name="T4" fmla="*/ 251 w 251"/>
                <a:gd name="T5" fmla="*/ 12 h 12"/>
                <a:gd name="T6" fmla="*/ 251 w 251"/>
                <a:gd name="T7" fmla="*/ 0 h 12"/>
                <a:gd name="T8" fmla="*/ 0 w 251"/>
                <a:gd name="T9" fmla="*/ 0 h 12"/>
                <a:gd name="T10" fmla="*/ 0 w 251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1" h="12">
                  <a:moveTo>
                    <a:pt x="0" y="0"/>
                  </a:move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072" name="Freeform 48"/>
            <p:cNvSpPr>
              <a:spLocks/>
            </p:cNvSpPr>
            <p:nvPr userDrawn="1"/>
          </p:nvSpPr>
          <p:spPr bwMode="ltGray">
            <a:xfrm>
              <a:off x="4891" y="470"/>
              <a:ext cx="419" cy="12"/>
            </a:xfrm>
            <a:custGeom>
              <a:avLst/>
              <a:gdLst>
                <a:gd name="T0" fmla="*/ 0 w 418"/>
                <a:gd name="T1" fmla="*/ 0 h 12"/>
                <a:gd name="T2" fmla="*/ 0 w 418"/>
                <a:gd name="T3" fmla="*/ 12 h 12"/>
                <a:gd name="T4" fmla="*/ 418 w 418"/>
                <a:gd name="T5" fmla="*/ 12 h 12"/>
                <a:gd name="T6" fmla="*/ 418 w 418"/>
                <a:gd name="T7" fmla="*/ 0 h 12"/>
                <a:gd name="T8" fmla="*/ 0 w 418"/>
                <a:gd name="T9" fmla="*/ 0 h 12"/>
                <a:gd name="T10" fmla="*/ 0 w 418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8" h="12">
                  <a:moveTo>
                    <a:pt x="0" y="0"/>
                  </a:moveTo>
                  <a:lnTo>
                    <a:pt x="0" y="12"/>
                  </a:lnTo>
                  <a:lnTo>
                    <a:pt x="418" y="12"/>
                  </a:lnTo>
                  <a:lnTo>
                    <a:pt x="418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hlink"/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073" name="Freeform 49"/>
            <p:cNvSpPr>
              <a:spLocks/>
            </p:cNvSpPr>
            <p:nvPr userDrawn="1"/>
          </p:nvSpPr>
          <p:spPr bwMode="ltGray">
            <a:xfrm>
              <a:off x="5304" y="470"/>
              <a:ext cx="252" cy="12"/>
            </a:xfrm>
            <a:custGeom>
              <a:avLst/>
              <a:gdLst>
                <a:gd name="T0" fmla="*/ 251 w 251"/>
                <a:gd name="T1" fmla="*/ 0 h 12"/>
                <a:gd name="T2" fmla="*/ 0 w 251"/>
                <a:gd name="T3" fmla="*/ 0 h 12"/>
                <a:gd name="T4" fmla="*/ 0 w 251"/>
                <a:gd name="T5" fmla="*/ 12 h 12"/>
                <a:gd name="T6" fmla="*/ 251 w 251"/>
                <a:gd name="T7" fmla="*/ 12 h 12"/>
                <a:gd name="T8" fmla="*/ 251 w 251"/>
                <a:gd name="T9" fmla="*/ 0 h 12"/>
                <a:gd name="T10" fmla="*/ 251 w 251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1" h="12">
                  <a:moveTo>
                    <a:pt x="251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25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</p:grpSp>
      <p:pic>
        <p:nvPicPr>
          <p:cNvPr id="1074" name="Picture 50" descr="CMSAFLogo_gradient_CMYK"/>
          <p:cNvPicPr>
            <a:picLocks noChangeAspect="1" noChangeArrowheads="1"/>
          </p:cNvPicPr>
          <p:nvPr userDrawn="1"/>
        </p:nvPicPr>
        <p:blipFill>
          <a:blip r:embed="rId1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639" t="24825" r="3378" b="36086"/>
          <a:stretch>
            <a:fillRect/>
          </a:stretch>
        </p:blipFill>
        <p:spPr bwMode="auto">
          <a:xfrm>
            <a:off x="442913" y="188913"/>
            <a:ext cx="1536700" cy="447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Grafik 15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4178" y="6597352"/>
            <a:ext cx="514286" cy="180000"/>
          </a:xfrm>
          <a:prstGeom prst="rect">
            <a:avLst/>
          </a:prstGeom>
        </p:spPr>
      </p:pic>
      <p:pic>
        <p:nvPicPr>
          <p:cNvPr id="17" name="Picture 54" descr="NeuLogo_WortbildmarkeClaim_tif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950" y="174625"/>
            <a:ext cx="1673225" cy="446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Grafik 17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9976" y="178595"/>
            <a:ext cx="468000" cy="468000"/>
          </a:xfrm>
          <a:prstGeom prst="rect">
            <a:avLst/>
          </a:prstGeom>
        </p:spPr>
      </p:pic>
      <p:pic>
        <p:nvPicPr>
          <p:cNvPr id="20" name="Grafik 19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152713"/>
            <a:ext cx="351000" cy="468000"/>
          </a:xfrm>
          <a:prstGeom prst="rect">
            <a:avLst/>
          </a:prstGeom>
        </p:spPr>
      </p:pic>
      <p:pic>
        <p:nvPicPr>
          <p:cNvPr id="2" name="Grafik 1"/>
          <p:cNvPicPr>
            <a:picLocks noChangeAspect="1"/>
          </p:cNvPicPr>
          <p:nvPr userDrawn="1"/>
        </p:nvPicPr>
        <p:blipFill rotWithShape="1"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479"/>
          <a:stretch/>
        </p:blipFill>
        <p:spPr>
          <a:xfrm>
            <a:off x="2555776" y="174626"/>
            <a:ext cx="1562199" cy="48473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687159-27AC-4803-9EA4-8A7DC6A7AB28}" type="slidenum">
              <a:rPr lang="de-DE" smtClean="0"/>
              <a:pPr/>
              <a:t>1</a:t>
            </a:fld>
            <a:endParaRPr lang="de-DE"/>
          </a:p>
        </p:txBody>
      </p:sp>
      <p:pic>
        <p:nvPicPr>
          <p:cNvPr id="1026" name="Picture 2" descr="C:\Users\jtrentma\Desktop\2019_Mainz\User\DiscussionGroup\IMG_357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4187956" y="2259451"/>
            <a:ext cx="4848539" cy="3636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179512" y="2074785"/>
            <a:ext cx="40158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About</a:t>
            </a:r>
            <a:r>
              <a:rPr lang="de-DE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30 </a:t>
            </a:r>
            <a:r>
              <a:rPr lang="de-DE" b="1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participants</a:t>
            </a:r>
            <a:r>
              <a:rPr lang="de-DE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/ </a:t>
            </a:r>
            <a:r>
              <a:rPr lang="de-DE" b="1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users</a:t>
            </a:r>
            <a:endParaRPr lang="de-DE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" name="Picture 2" descr="C:\Users\jtrentma\Desktop\2019_Mainz\User\DiscussionGroup\IMG_355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66137" y="2924944"/>
            <a:ext cx="4176464" cy="3132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899592" y="836712"/>
            <a:ext cx="6840760" cy="10402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sz="2200" b="1" dirty="0">
                <a:latin typeface="Verdana" pitchFamily="34" charset="0"/>
              </a:rPr>
              <a:t>From the Top to the Bottom: Radiation- and Surface-related data </a:t>
            </a:r>
            <a:r>
              <a:rPr lang="en-US" sz="2200" b="1" dirty="0" smtClean="0">
                <a:latin typeface="Verdana" pitchFamily="34" charset="0"/>
              </a:rPr>
              <a:t>records</a:t>
            </a:r>
            <a:endParaRPr lang="en-US" sz="2200" b="1" dirty="0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14030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687159-27AC-4803-9EA4-8A7DC6A7AB28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539552" y="980728"/>
            <a:ext cx="7632848" cy="30223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177800" indent="-177800">
              <a:defRPr>
                <a:solidFill>
                  <a:schemeClr val="tx1"/>
                </a:solidFill>
                <a:latin typeface="Arial" charset="0"/>
              </a:defRPr>
            </a:lvl1pPr>
            <a:lvl2pPr marL="622300" indent="-165100">
              <a:defRPr>
                <a:solidFill>
                  <a:schemeClr val="tx1"/>
                </a:solidFill>
                <a:latin typeface="Arial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algn="ctr">
              <a:lnSpc>
                <a:spcPct val="140000"/>
              </a:lnSpc>
            </a:pPr>
            <a:r>
              <a:rPr lang="en-US" sz="2000" b="1" dirty="0" smtClean="0">
                <a:latin typeface="Verdana" pitchFamily="34" charset="0"/>
              </a:rPr>
              <a:t>Top-to-Bottom Climate Data Sets </a:t>
            </a:r>
          </a:p>
          <a:p>
            <a:pPr marL="0" indent="0">
              <a:lnSpc>
                <a:spcPct val="140000"/>
              </a:lnSpc>
            </a:pPr>
            <a:endParaRPr lang="en-US" sz="2000" b="1" dirty="0" smtClean="0">
              <a:latin typeface="Verdana" pitchFamily="34" charset="0"/>
            </a:endParaRPr>
          </a:p>
          <a:p>
            <a:pPr marL="342900" indent="-34290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Verdana" pitchFamily="34" charset="0"/>
              </a:rPr>
              <a:t>TOA </a:t>
            </a:r>
            <a:r>
              <a:rPr lang="en-US" sz="2400" dirty="0" smtClean="0">
                <a:latin typeface="Verdana" pitchFamily="34" charset="0"/>
              </a:rPr>
              <a:t>Radiation</a:t>
            </a:r>
          </a:p>
          <a:p>
            <a:pPr marL="342900" indent="-34290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Verdana" pitchFamily="34" charset="0"/>
              </a:rPr>
              <a:t>SARAH</a:t>
            </a:r>
          </a:p>
          <a:p>
            <a:pPr marL="342900" indent="-34290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Verdana" pitchFamily="34" charset="0"/>
              </a:rPr>
              <a:t>CLARA</a:t>
            </a:r>
          </a:p>
          <a:p>
            <a:pPr marL="342900" indent="-34290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Verdana" pitchFamily="34" charset="0"/>
              </a:rPr>
              <a:t>SUMET</a:t>
            </a:r>
            <a:endParaRPr lang="en-US" sz="2400" dirty="0">
              <a:latin typeface="Verdana" pitchFamily="34" charset="0"/>
            </a:endParaRP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4009191"/>
            <a:ext cx="3269795" cy="2452348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1124744"/>
            <a:ext cx="1979271" cy="1979271"/>
          </a:xfrm>
          <a:prstGeom prst="rect">
            <a:avLst/>
          </a:prstGeom>
        </p:spPr>
      </p:pic>
      <p:pic>
        <p:nvPicPr>
          <p:cNvPr id="10" name="Picture 4" descr="CMSA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665446"/>
            <a:ext cx="2707491" cy="2503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147588"/>
            <a:ext cx="2239005" cy="29136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9607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687159-27AC-4803-9EA4-8A7DC6A7AB28}" type="slidenum">
              <a:rPr lang="de-DE" smtClean="0"/>
              <a:pPr/>
              <a:t>3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399900" y="931059"/>
            <a:ext cx="2032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TOA Radiation</a:t>
            </a:r>
            <a:endParaRPr lang="de-DE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308593" y="1699425"/>
            <a:ext cx="4248472" cy="2215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352425" indent="-35242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tx2"/>
              </a:buClr>
              <a:buSzPct val="95000"/>
              <a:buFont typeface="Wingdings" charset="2"/>
              <a:buChar char="è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2150" indent="-260350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tx2"/>
              </a:buClr>
              <a:buSzPct val="95000"/>
              <a:buFont typeface="Wingdings" charset="2"/>
              <a:buChar char="è"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tx2"/>
              </a:buClr>
              <a:buSzPct val="95000"/>
              <a:buFont typeface="Wingdings" charset="2"/>
              <a:buChar char="è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tx2"/>
              </a:buClr>
              <a:buSzPct val="95000"/>
              <a:buFont typeface="Wingdings" charset="2"/>
              <a:buChar char="è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tx2"/>
              </a:buClr>
              <a:buSzPct val="95000"/>
              <a:buFont typeface="Wingdings" charset="2"/>
              <a:buChar char="è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è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è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è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è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/>
            <a:r>
              <a:rPr lang="en-US" altLang="de-DE" sz="2000" kern="0" dirty="0" smtClean="0"/>
              <a:t>pre-CERES (&lt; 2000) very relevant</a:t>
            </a:r>
          </a:p>
          <a:p>
            <a:pPr eaLnBrk="1" hangingPunct="1"/>
            <a:r>
              <a:rPr lang="en-US" altLang="de-DE" sz="2000" kern="0" dirty="0" smtClean="0"/>
              <a:t>Applications: Earth Radiation Budget / Model evaluation</a:t>
            </a:r>
          </a:p>
          <a:p>
            <a:pPr eaLnBrk="1" hangingPunct="1"/>
            <a:r>
              <a:rPr lang="en-US" altLang="de-DE" sz="2000" kern="0" dirty="0" smtClean="0"/>
              <a:t>Clear-sky radiation (OLR / RSF) requested</a:t>
            </a:r>
          </a:p>
          <a:p>
            <a:pPr eaLnBrk="1" hangingPunct="1"/>
            <a:r>
              <a:rPr lang="en-US" altLang="de-DE" sz="2000" kern="0" dirty="0" smtClean="0"/>
              <a:t>Provide data on polar grid</a:t>
            </a:r>
            <a:endParaRPr lang="en-US" altLang="de-DE" sz="1600" kern="0" dirty="0" smtClean="0"/>
          </a:p>
        </p:txBody>
      </p:sp>
      <p:pic>
        <p:nvPicPr>
          <p:cNvPr id="2051" name="Picture 3" descr="C:\Users\jtrentma\Desktop\2019_Mainz\User\DiscussionGroup\IMG_356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185089" y="1565044"/>
            <a:ext cx="4823474" cy="3617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04429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687159-27AC-4803-9EA4-8A7DC6A7AB28}" type="slidenum">
              <a:rPr lang="de-DE" smtClean="0"/>
              <a:pPr/>
              <a:t>4</a:t>
            </a:fld>
            <a:endParaRPr lang="de-DE"/>
          </a:p>
        </p:txBody>
      </p:sp>
      <p:pic>
        <p:nvPicPr>
          <p:cNvPr id="4098" name="Picture 2" descr="C:\Users\jtrentma\Desktop\2019_Mainz\User\DiscussionGroup\IMG_355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108061" y="1723680"/>
            <a:ext cx="4863637" cy="3647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jtrentma\Desktop\2019_Mainz\User\DiscussionGroup\IMG_355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492613" y="4572261"/>
            <a:ext cx="2304256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251520" y="836712"/>
            <a:ext cx="2486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Surface Radiation</a:t>
            </a:r>
            <a:endParaRPr lang="de-DE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308593" y="1310408"/>
            <a:ext cx="4248472" cy="3077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352425" indent="-35242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tx2"/>
              </a:buClr>
              <a:buSzPct val="95000"/>
              <a:buFont typeface="Wingdings" charset="2"/>
              <a:buChar char="è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2150" indent="-260350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tx2"/>
              </a:buClr>
              <a:buSzPct val="95000"/>
              <a:buFont typeface="Wingdings" charset="2"/>
              <a:buChar char="è"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tx2"/>
              </a:buClr>
              <a:buSzPct val="95000"/>
              <a:buFont typeface="Wingdings" charset="2"/>
              <a:buChar char="è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tx2"/>
              </a:buClr>
              <a:buSzPct val="95000"/>
              <a:buFont typeface="Wingdings" charset="2"/>
              <a:buChar char="è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tx2"/>
              </a:buClr>
              <a:buSzPct val="95000"/>
              <a:buFont typeface="Wingdings" charset="2"/>
              <a:buChar char="è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è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è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è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è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/>
            <a:r>
              <a:rPr lang="en-US" altLang="de-DE" sz="2000" kern="0" dirty="0" smtClean="0"/>
              <a:t>UV / PV / spectral </a:t>
            </a:r>
            <a:r>
              <a:rPr lang="en-US" altLang="de-DE" sz="2000" kern="0" dirty="0" smtClean="0"/>
              <a:t>bands / snow</a:t>
            </a:r>
            <a:endParaRPr lang="en-US" altLang="de-DE" sz="2000" kern="0" dirty="0" smtClean="0"/>
          </a:p>
          <a:p>
            <a:pPr eaLnBrk="1" hangingPunct="1"/>
            <a:r>
              <a:rPr lang="en-US" altLang="de-DE" sz="2000" kern="0" dirty="0"/>
              <a:t>i</a:t>
            </a:r>
            <a:r>
              <a:rPr lang="en-US" altLang="de-DE" sz="2000" kern="0" dirty="0" smtClean="0"/>
              <a:t>nclude aerosol variability</a:t>
            </a:r>
          </a:p>
          <a:p>
            <a:pPr eaLnBrk="1" hangingPunct="1"/>
            <a:r>
              <a:rPr lang="en-US" altLang="de-DE" sz="2000" kern="0" dirty="0" smtClean="0"/>
              <a:t>SARAH-like </a:t>
            </a:r>
            <a:r>
              <a:rPr lang="en-US" altLang="de-DE" sz="2000" kern="0" dirty="0" err="1" smtClean="0"/>
              <a:t>georing</a:t>
            </a:r>
            <a:endParaRPr lang="en-US" altLang="de-DE" sz="2000" kern="0" dirty="0" smtClean="0"/>
          </a:p>
          <a:p>
            <a:pPr eaLnBrk="1" hangingPunct="1"/>
            <a:r>
              <a:rPr lang="en-US" altLang="de-DE" sz="2000" kern="0" dirty="0" smtClean="0"/>
              <a:t>Higher spatial resolution (global, polar), global direct radiation</a:t>
            </a:r>
          </a:p>
          <a:p>
            <a:pPr eaLnBrk="1" hangingPunct="1"/>
            <a:r>
              <a:rPr lang="en-US" altLang="de-DE" sz="2000" kern="0" dirty="0" smtClean="0"/>
              <a:t>Hourly data, time series extraction, hosted processing</a:t>
            </a:r>
          </a:p>
          <a:p>
            <a:pPr eaLnBrk="1" hangingPunct="1"/>
            <a:r>
              <a:rPr lang="en-US" altLang="de-DE" sz="2000" kern="0" dirty="0" smtClean="0"/>
              <a:t>Sub-daily sunshine duration</a:t>
            </a:r>
          </a:p>
        </p:txBody>
      </p:sp>
    </p:spTree>
    <p:extLst>
      <p:ext uri="{BB962C8B-B14F-4D97-AF65-F5344CB8AC3E}">
        <p14:creationId xmlns:p14="http://schemas.microsoft.com/office/powerpoint/2010/main" val="4381012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687159-27AC-4803-9EA4-8A7DC6A7AB28}" type="slidenum">
              <a:rPr lang="de-DE" smtClean="0"/>
              <a:pPr/>
              <a:t>5</a:t>
            </a:fld>
            <a:endParaRPr lang="de-DE"/>
          </a:p>
        </p:txBody>
      </p:sp>
      <p:pic>
        <p:nvPicPr>
          <p:cNvPr id="3074" name="Picture 2" descr="C:\Users\jtrentma\Desktop\2019_Mainz\User\DiscussionGroup\IMG_355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21"/>
          <a:stretch/>
        </p:blipFill>
        <p:spPr bwMode="auto">
          <a:xfrm rot="5400000">
            <a:off x="4174608" y="1509788"/>
            <a:ext cx="5184577" cy="4017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179512" y="764704"/>
            <a:ext cx="36359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Land Surface </a:t>
            </a:r>
            <a:r>
              <a:rPr lang="de-DE" b="1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Temperature</a:t>
            </a:r>
            <a:endParaRPr lang="de-DE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308593" y="1527750"/>
            <a:ext cx="4248472" cy="449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352425" indent="-35242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tx2"/>
              </a:buClr>
              <a:buSzPct val="95000"/>
              <a:buFont typeface="Wingdings" charset="2"/>
              <a:buChar char="è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2150" indent="-260350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tx2"/>
              </a:buClr>
              <a:buSzPct val="95000"/>
              <a:buFont typeface="Wingdings" charset="2"/>
              <a:buChar char="è"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tx2"/>
              </a:buClr>
              <a:buSzPct val="95000"/>
              <a:buFont typeface="Wingdings" charset="2"/>
              <a:buChar char="è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tx2"/>
              </a:buClr>
              <a:buSzPct val="95000"/>
              <a:buFont typeface="Wingdings" charset="2"/>
              <a:buChar char="è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tx2"/>
              </a:buClr>
              <a:buSzPct val="95000"/>
              <a:buFont typeface="Wingdings" charset="2"/>
              <a:buChar char="è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è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è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è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è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/>
            <a:r>
              <a:rPr lang="en-US" altLang="de-DE" sz="2000" kern="0" dirty="0" smtClean="0"/>
              <a:t>Long-time series</a:t>
            </a:r>
          </a:p>
          <a:p>
            <a:pPr eaLnBrk="1" hangingPunct="1"/>
            <a:r>
              <a:rPr lang="en-US" altLang="de-DE" sz="2000" kern="0" dirty="0" smtClean="0"/>
              <a:t>Hourly data </a:t>
            </a:r>
          </a:p>
          <a:p>
            <a:pPr eaLnBrk="1" hangingPunct="1"/>
            <a:r>
              <a:rPr lang="en-US" altLang="de-DE" sz="2000" kern="0" dirty="0" smtClean="0"/>
              <a:t>Easy data format (</a:t>
            </a:r>
            <a:r>
              <a:rPr lang="en-US" altLang="de-DE" sz="2000" kern="0" dirty="0" err="1" smtClean="0"/>
              <a:t>netcdf</a:t>
            </a:r>
            <a:r>
              <a:rPr lang="en-US" altLang="de-DE" sz="2000" kern="0" dirty="0" smtClean="0"/>
              <a:t>)</a:t>
            </a:r>
          </a:p>
          <a:p>
            <a:pPr eaLnBrk="1" hangingPunct="1"/>
            <a:endParaRPr lang="en-US" altLang="de-DE" sz="2000" kern="0" dirty="0"/>
          </a:p>
          <a:p>
            <a:pPr eaLnBrk="1" hangingPunct="1"/>
            <a:r>
              <a:rPr lang="en-US" altLang="de-DE" sz="2000" kern="0" dirty="0" smtClean="0"/>
              <a:t>Stability most relevant</a:t>
            </a:r>
          </a:p>
          <a:p>
            <a:pPr eaLnBrk="1" hangingPunct="1"/>
            <a:r>
              <a:rPr lang="en-US" altLang="de-DE" sz="2000" kern="0" dirty="0" smtClean="0"/>
              <a:t>Uncertainty nice, but no must</a:t>
            </a:r>
          </a:p>
          <a:p>
            <a:pPr eaLnBrk="1" hangingPunct="1"/>
            <a:r>
              <a:rPr lang="en-US" altLang="de-DE" sz="2000" kern="0" dirty="0" smtClean="0"/>
              <a:t>Provide only one LST product</a:t>
            </a:r>
            <a:endParaRPr lang="en-US" altLang="de-DE" sz="2000" kern="0" dirty="0"/>
          </a:p>
          <a:p>
            <a:pPr eaLnBrk="1" hangingPunct="1"/>
            <a:r>
              <a:rPr lang="en-US" altLang="de-DE" sz="2000" kern="0" dirty="0" smtClean="0"/>
              <a:t>New: all-sky LST, </a:t>
            </a:r>
            <a:br>
              <a:rPr lang="en-US" altLang="de-DE" sz="2000" kern="0" dirty="0" smtClean="0"/>
            </a:br>
            <a:r>
              <a:rPr lang="en-US" altLang="de-DE" sz="2000" kern="0" dirty="0" smtClean="0"/>
              <a:t>ICDR (on monthly basis sufficient)</a:t>
            </a:r>
            <a:endParaRPr lang="en-US" altLang="de-DE" sz="2000" kern="0" dirty="0"/>
          </a:p>
          <a:p>
            <a:pPr eaLnBrk="1" hangingPunct="1"/>
            <a:endParaRPr lang="en-US" altLang="de-DE" sz="2000" kern="0" dirty="0"/>
          </a:p>
          <a:p>
            <a:pPr eaLnBrk="1" hangingPunct="1"/>
            <a:r>
              <a:rPr lang="en-US" altLang="de-DE" sz="2000" kern="0" dirty="0" smtClean="0"/>
              <a:t>2m air temperature? </a:t>
            </a:r>
            <a:endParaRPr lang="en-US" altLang="de-DE" sz="1600" kern="0" dirty="0" smtClean="0"/>
          </a:p>
        </p:txBody>
      </p:sp>
      <p:sp>
        <p:nvSpPr>
          <p:cNvPr id="3" name="Smiley 2"/>
          <p:cNvSpPr>
            <a:spLocks noChangeAspect="1"/>
          </p:cNvSpPr>
          <p:nvPr/>
        </p:nvSpPr>
        <p:spPr>
          <a:xfrm>
            <a:off x="3467595" y="1527750"/>
            <a:ext cx="695698" cy="695698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16245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jtrentma\Desktop\2019_Mainz\User\DiscussionGroup\IMG_357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938"/>
          <a:stretch/>
        </p:blipFill>
        <p:spPr bwMode="auto">
          <a:xfrm rot="10800000">
            <a:off x="1403648" y="1484784"/>
            <a:ext cx="6798116" cy="4693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liennummernplatzhalt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687159-27AC-4803-9EA4-8A7DC6A7AB28}" type="slidenum">
              <a:rPr lang="de-DE" smtClean="0"/>
              <a:pPr/>
              <a:t>6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179512" y="764704"/>
            <a:ext cx="2143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Surface Albedo</a:t>
            </a:r>
            <a:endParaRPr lang="de-DE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899592" y="1484784"/>
            <a:ext cx="3687343" cy="2719582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  <a:effectLst/>
          <a:extLst/>
        </p:spPr>
        <p:txBody>
          <a:bodyPr vert="horz" wrap="square" lIns="36000" tIns="36000" rIns="36000" bIns="36000" numCol="1" anchor="t" anchorCtr="0" compatLnSpc="1">
            <a:prstTxWarp prst="textNoShape">
              <a:avLst/>
            </a:prstTxWarp>
            <a:spAutoFit/>
          </a:bodyPr>
          <a:lstStyle>
            <a:lvl1pPr marL="352425" indent="-35242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tx2"/>
              </a:buClr>
              <a:buSzPct val="95000"/>
              <a:buFont typeface="Wingdings" charset="2"/>
              <a:buChar char="è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2150" indent="-260350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tx2"/>
              </a:buClr>
              <a:buSzPct val="95000"/>
              <a:buFont typeface="Wingdings" charset="2"/>
              <a:buChar char="è"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tx2"/>
              </a:buClr>
              <a:buSzPct val="95000"/>
              <a:buFont typeface="Wingdings" charset="2"/>
              <a:buChar char="è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tx2"/>
              </a:buClr>
              <a:buSzPct val="95000"/>
              <a:buFont typeface="Wingdings" charset="2"/>
              <a:buChar char="è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tx2"/>
              </a:buClr>
              <a:buSzPct val="95000"/>
              <a:buFont typeface="Wingdings" charset="2"/>
              <a:buChar char="è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è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è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è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è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/>
            <a:r>
              <a:rPr lang="en-US" altLang="de-DE" sz="2000" kern="0" dirty="0" smtClean="0"/>
              <a:t>Increase spatial resolution to 0.1° / 10 km</a:t>
            </a:r>
          </a:p>
          <a:p>
            <a:pPr eaLnBrk="1" hangingPunct="1"/>
            <a:r>
              <a:rPr lang="en-US" altLang="de-DE" sz="2000" kern="0" dirty="0" smtClean="0"/>
              <a:t>Provide some uncertainty </a:t>
            </a:r>
            <a:r>
              <a:rPr lang="en-US" altLang="de-DE" sz="2000" kern="0" dirty="0" err="1" smtClean="0"/>
              <a:t>characterisation</a:t>
            </a:r>
            <a:endParaRPr lang="en-US" altLang="de-DE" sz="2000" kern="0" dirty="0" smtClean="0"/>
          </a:p>
          <a:p>
            <a:pPr eaLnBrk="1" hangingPunct="1"/>
            <a:r>
              <a:rPr lang="en-US" altLang="de-DE" sz="2000" kern="0" dirty="0" smtClean="0"/>
              <a:t>New products: </a:t>
            </a:r>
          </a:p>
          <a:p>
            <a:pPr lvl="1" eaLnBrk="1" hangingPunct="1">
              <a:buFont typeface="Wingdings" panose="05000000000000000000" pitchFamily="2" charset="2"/>
              <a:buChar char="Ø"/>
            </a:pPr>
            <a:r>
              <a:rPr lang="en-US" altLang="de-DE" sz="2000" kern="0" dirty="0" smtClean="0"/>
              <a:t>Snow coverage </a:t>
            </a:r>
            <a:endParaRPr lang="en-US" altLang="de-DE" sz="2000" kern="0" dirty="0"/>
          </a:p>
          <a:p>
            <a:pPr lvl="1" eaLnBrk="1" hangingPunct="1">
              <a:buFont typeface="Wingdings" panose="05000000000000000000" pitchFamily="2" charset="2"/>
              <a:buChar char="Ø"/>
            </a:pPr>
            <a:r>
              <a:rPr lang="en-US" altLang="de-DE" sz="2000" kern="0" dirty="0" smtClean="0"/>
              <a:t>NDVI</a:t>
            </a:r>
            <a:endParaRPr lang="en-US" altLang="de-DE" sz="1600" kern="0" dirty="0" smtClean="0"/>
          </a:p>
        </p:txBody>
      </p:sp>
    </p:spTree>
    <p:extLst>
      <p:ext uri="{BB962C8B-B14F-4D97-AF65-F5344CB8AC3E}">
        <p14:creationId xmlns:p14="http://schemas.microsoft.com/office/powerpoint/2010/main" val="20636316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687159-27AC-4803-9EA4-8A7DC6A7AB28}" type="slidenum">
              <a:rPr lang="de-DE" smtClean="0"/>
              <a:pPr/>
              <a:t>7</a:t>
            </a:fld>
            <a:endParaRPr lang="de-DE"/>
          </a:p>
        </p:txBody>
      </p:sp>
      <p:sp>
        <p:nvSpPr>
          <p:cNvPr id="3" name="Text Box 9"/>
          <p:cNvSpPr txBox="1">
            <a:spLocks noChangeArrowheads="1"/>
          </p:cNvSpPr>
          <p:nvPr/>
        </p:nvSpPr>
        <p:spPr bwMode="auto">
          <a:xfrm>
            <a:off x="899592" y="732531"/>
            <a:ext cx="6840760" cy="10402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sz="2200" b="1" dirty="0">
                <a:latin typeface="Verdana" pitchFamily="34" charset="0"/>
              </a:rPr>
              <a:t>From the Top to the Bottom: Radiation- and Surface-related data </a:t>
            </a:r>
            <a:r>
              <a:rPr lang="en-US" sz="2200" b="1" dirty="0" smtClean="0">
                <a:latin typeface="Verdana" pitchFamily="34" charset="0"/>
              </a:rPr>
              <a:t>records</a:t>
            </a:r>
            <a:endParaRPr lang="en-US" sz="2200" b="1" dirty="0">
              <a:latin typeface="Verdana" pitchFamily="34" charset="0"/>
            </a:endParaRPr>
          </a:p>
        </p:txBody>
      </p:sp>
      <p:sp>
        <p:nvSpPr>
          <p:cNvPr id="4" name="Rectangle 4"/>
          <p:cNvSpPr txBox="1">
            <a:spLocks noChangeArrowheads="1"/>
          </p:cNvSpPr>
          <p:nvPr/>
        </p:nvSpPr>
        <p:spPr bwMode="auto">
          <a:xfrm>
            <a:off x="238527" y="1916832"/>
            <a:ext cx="5904656" cy="3631763"/>
          </a:xfrm>
          <a:prstGeom prst="rect">
            <a:avLst/>
          </a:prstGeom>
          <a:solidFill>
            <a:schemeClr val="bg1"/>
          </a:solidFill>
          <a:ln w="38100"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352425" indent="-35242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tx2"/>
              </a:buClr>
              <a:buSzPct val="95000"/>
              <a:buFont typeface="Wingdings" charset="2"/>
              <a:buChar char="è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2150" indent="-260350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tx2"/>
              </a:buClr>
              <a:buSzPct val="95000"/>
              <a:buFont typeface="Wingdings" charset="2"/>
              <a:buChar char="è"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tx2"/>
              </a:buClr>
              <a:buSzPct val="95000"/>
              <a:buFont typeface="Wingdings" charset="2"/>
              <a:buChar char="è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tx2"/>
              </a:buClr>
              <a:buSzPct val="95000"/>
              <a:buFont typeface="Wingdings" charset="2"/>
              <a:buChar char="è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tx2"/>
              </a:buClr>
              <a:buSzPct val="95000"/>
              <a:buFont typeface="Wingdings" charset="2"/>
              <a:buChar char="è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è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è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è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è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/>
            <a:r>
              <a:rPr lang="en-US" altLang="de-DE" sz="2000" kern="0" dirty="0" smtClean="0"/>
              <a:t>Continue to provide </a:t>
            </a:r>
            <a:r>
              <a:rPr lang="en-US" altLang="de-DE" sz="2000" kern="0" dirty="0" smtClean="0"/>
              <a:t>high-quality climate data </a:t>
            </a:r>
            <a:endParaRPr lang="en-US" altLang="de-DE" sz="2000" kern="0" dirty="0" smtClean="0"/>
          </a:p>
          <a:p>
            <a:pPr eaLnBrk="1" hangingPunct="1"/>
            <a:r>
              <a:rPr lang="en-US" altLang="de-DE" sz="2000" kern="0" dirty="0"/>
              <a:t>Data access via API / Hosted </a:t>
            </a:r>
            <a:r>
              <a:rPr lang="en-US" altLang="de-DE" sz="2000" kern="0" dirty="0" smtClean="0"/>
              <a:t>processing ?</a:t>
            </a:r>
            <a:endParaRPr lang="en-US" altLang="de-DE" sz="2000" kern="0" dirty="0"/>
          </a:p>
          <a:p>
            <a:pPr eaLnBrk="1" hangingPunct="1"/>
            <a:r>
              <a:rPr lang="en-US" altLang="de-DE" sz="2000" kern="0" dirty="0" smtClean="0"/>
              <a:t>Provide global data (CLARA) at higher spatial resolution / more data on polar grid</a:t>
            </a:r>
          </a:p>
          <a:p>
            <a:pPr eaLnBrk="1" hangingPunct="1"/>
            <a:r>
              <a:rPr lang="en-US" altLang="de-DE" sz="2000" kern="0" dirty="0" smtClean="0"/>
              <a:t>SARAH-like </a:t>
            </a:r>
            <a:r>
              <a:rPr lang="en-US" altLang="de-DE" sz="2000" kern="0" dirty="0" err="1" smtClean="0"/>
              <a:t>georing</a:t>
            </a:r>
            <a:r>
              <a:rPr lang="en-US" altLang="de-DE" sz="2000" kern="0" dirty="0" smtClean="0"/>
              <a:t> data record</a:t>
            </a:r>
          </a:p>
          <a:p>
            <a:pPr eaLnBrk="1" hangingPunct="1"/>
            <a:r>
              <a:rPr lang="en-US" altLang="de-DE" sz="2000" kern="0" dirty="0" err="1" smtClean="0"/>
              <a:t>Wishlist</a:t>
            </a:r>
            <a:r>
              <a:rPr lang="en-US" altLang="de-DE" sz="2000" kern="0" dirty="0" smtClean="0"/>
              <a:t> for new </a:t>
            </a:r>
            <a:r>
              <a:rPr lang="en-US" altLang="de-DE" sz="2000" kern="0" dirty="0" smtClean="0"/>
              <a:t>data records:</a:t>
            </a:r>
            <a:endParaRPr lang="en-US" altLang="de-DE" sz="2000" kern="0" dirty="0" smtClean="0"/>
          </a:p>
          <a:p>
            <a:pPr lvl="1" eaLnBrk="1" hangingPunct="1">
              <a:buFont typeface="Wingdings" panose="05000000000000000000" pitchFamily="2" charset="2"/>
              <a:buChar char="Ø"/>
            </a:pPr>
            <a:r>
              <a:rPr lang="en-US" altLang="de-DE" sz="2000" kern="0" dirty="0"/>
              <a:t>clear-sky TOA </a:t>
            </a:r>
            <a:r>
              <a:rPr lang="en-US" altLang="de-DE" sz="2000" kern="0" dirty="0" smtClean="0"/>
              <a:t>fluxes, surface UV </a:t>
            </a:r>
          </a:p>
          <a:p>
            <a:pPr lvl="1" eaLnBrk="1" hangingPunct="1">
              <a:buFont typeface="Wingdings" panose="05000000000000000000" pitchFamily="2" charset="2"/>
              <a:buChar char="Ø"/>
            </a:pPr>
            <a:r>
              <a:rPr lang="en-US" altLang="de-DE" sz="2000" kern="0" dirty="0" smtClean="0"/>
              <a:t>Snow </a:t>
            </a:r>
            <a:r>
              <a:rPr lang="en-US" altLang="de-DE" sz="2000" kern="0" dirty="0" smtClean="0"/>
              <a:t>coverage / NDVI</a:t>
            </a:r>
            <a:endParaRPr lang="en-US" altLang="de-DE" sz="2000" kern="0" dirty="0" smtClean="0"/>
          </a:p>
          <a:p>
            <a:pPr lvl="1" eaLnBrk="1" hangingPunct="1">
              <a:buFont typeface="Wingdings" panose="05000000000000000000" pitchFamily="2" charset="2"/>
              <a:buChar char="Ø"/>
            </a:pPr>
            <a:r>
              <a:rPr lang="en-US" altLang="de-DE" sz="2000" kern="0" dirty="0" smtClean="0"/>
              <a:t>all-sky </a:t>
            </a:r>
            <a:r>
              <a:rPr lang="en-US" altLang="de-DE" sz="2000" kern="0" dirty="0" smtClean="0"/>
              <a:t>LST incl. ICDR</a:t>
            </a:r>
            <a:endParaRPr lang="en-US" altLang="de-DE" sz="2000" kern="0" dirty="0" smtClean="0"/>
          </a:p>
        </p:txBody>
      </p:sp>
      <p:pic>
        <p:nvPicPr>
          <p:cNvPr id="5" name="Picture 2" descr="C:\Users\jtrentma\Desktop\2019_Mainz\User\DiscussionGroup\IMG_355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5436095" y="4183815"/>
            <a:ext cx="2880322" cy="2160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jtrentma\Desktop\2019_Mainz\User\DiscussionGroup\IMG_357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8" t="5930" r="10963"/>
          <a:stretch/>
        </p:blipFill>
        <p:spPr bwMode="auto">
          <a:xfrm rot="10800000">
            <a:off x="6236515" y="1844824"/>
            <a:ext cx="2583957" cy="2136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4"/>
          <p:cNvSpPr txBox="1">
            <a:spLocks noChangeArrowheads="1"/>
          </p:cNvSpPr>
          <p:nvPr/>
        </p:nvSpPr>
        <p:spPr bwMode="auto">
          <a:xfrm>
            <a:off x="5460865" y="4001829"/>
            <a:ext cx="3564398" cy="637849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  <a:effectLst/>
          <a:extLst/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  <a:spAutoFit/>
          </a:bodyPr>
          <a:lstStyle>
            <a:lvl1pPr marL="352425" indent="-35242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tx2"/>
              </a:buClr>
              <a:buSzPct val="95000"/>
              <a:buFont typeface="Wingdings" charset="2"/>
              <a:buChar char="è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2150" indent="-260350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tx2"/>
              </a:buClr>
              <a:buSzPct val="95000"/>
              <a:buFont typeface="Wingdings" charset="2"/>
              <a:buChar char="è"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tx2"/>
              </a:buClr>
              <a:buSzPct val="95000"/>
              <a:buFont typeface="Wingdings" charset="2"/>
              <a:buChar char="è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tx2"/>
              </a:buClr>
              <a:buSzPct val="95000"/>
              <a:buFont typeface="Wingdings" charset="2"/>
              <a:buChar char="è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tx2"/>
              </a:buClr>
              <a:buSzPct val="95000"/>
              <a:buFont typeface="Wingdings" charset="2"/>
              <a:buChar char="è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è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è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è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è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buNone/>
            </a:pPr>
            <a:r>
              <a:rPr lang="en-US" altLang="de-DE" sz="1600" b="1" kern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Thank you for the discussions and the valuable feedback!</a:t>
            </a:r>
          </a:p>
        </p:txBody>
      </p:sp>
    </p:spTree>
    <p:extLst>
      <p:ext uri="{BB962C8B-B14F-4D97-AF65-F5344CB8AC3E}">
        <p14:creationId xmlns:p14="http://schemas.microsoft.com/office/powerpoint/2010/main" val="1773381841"/>
      </p:ext>
    </p:extLst>
  </p:cSld>
  <p:clrMapOvr>
    <a:masterClrMapping/>
  </p:clrMapOvr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Clouds</Template>
  <TotalTime>0</TotalTime>
  <Words>230</Words>
  <Application>Microsoft Office PowerPoint</Application>
  <PresentationFormat>Bildschirmpräsentation (4:3)</PresentationFormat>
  <Paragraphs>54</Paragraphs>
  <Slides>7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8" baseType="lpstr">
      <vt:lpstr>Standarddesign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Deutscher Wetterdienst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Evaluation and Applications Surface Solar Radiation Data Set</dc:title>
  <dc:creator>Jörg Trentmann</dc:creator>
  <cp:lastModifiedBy>Trentmann Jörg</cp:lastModifiedBy>
  <cp:revision>2947</cp:revision>
  <dcterms:created xsi:type="dcterms:W3CDTF">2008-05-30T10:21:49Z</dcterms:created>
  <dcterms:modified xsi:type="dcterms:W3CDTF">2019-06-05T06:42:10Z</dcterms:modified>
</cp:coreProperties>
</file>