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482" r:id="rId3"/>
    <p:sldId id="483" r:id="rId4"/>
    <p:sldId id="484" r:id="rId5"/>
    <p:sldId id="514" r:id="rId6"/>
    <p:sldId id="488" r:id="rId7"/>
    <p:sldId id="485" r:id="rId8"/>
    <p:sldId id="490" r:id="rId9"/>
    <p:sldId id="521" r:id="rId10"/>
    <p:sldId id="492" r:id="rId11"/>
    <p:sldId id="494" r:id="rId12"/>
    <p:sldId id="491" r:id="rId13"/>
    <p:sldId id="520" r:id="rId14"/>
    <p:sldId id="517" r:id="rId15"/>
    <p:sldId id="518" r:id="rId16"/>
    <p:sldId id="519" r:id="rId17"/>
    <p:sldId id="522" r:id="rId18"/>
    <p:sldId id="523" r:id="rId19"/>
    <p:sldId id="524" r:id="rId20"/>
    <p:sldId id="504" r:id="rId21"/>
    <p:sldId id="525" r:id="rId22"/>
    <p:sldId id="527" r:id="rId23"/>
    <p:sldId id="531" r:id="rId24"/>
    <p:sldId id="528" r:id="rId25"/>
    <p:sldId id="529" r:id="rId26"/>
    <p:sldId id="530" r:id="rId27"/>
    <p:sldId id="512" r:id="rId28"/>
    <p:sldId id="513" r:id="rId29"/>
  </p:sldIdLst>
  <p:sldSz cx="9144000" cy="6858000" type="screen4x3"/>
  <p:notesSz cx="6883400" cy="9906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66FF33"/>
    <a:srgbClr val="F1F8F9"/>
    <a:srgbClr val="DDDDDD"/>
    <a:srgbClr val="EAEAEA"/>
    <a:srgbClr val="000066"/>
    <a:srgbClr val="CFE7E9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90" autoAdjust="0"/>
    <p:restoredTop sz="95931" autoAdjust="0"/>
  </p:normalViewPr>
  <p:slideViewPr>
    <p:cSldViewPr>
      <p:cViewPr varScale="1">
        <p:scale>
          <a:sx n="65" d="100"/>
          <a:sy n="65" d="100"/>
        </p:scale>
        <p:origin x="-57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29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9" tIns="47969" rIns="95939" bIns="47969" numCol="1" anchor="t" anchorCtr="0" compatLnSpc="1">
            <a:prstTxWarp prst="textNoShape">
              <a:avLst/>
            </a:prstTxWarp>
          </a:bodyPr>
          <a:lstStyle>
            <a:lvl1pPr defTabSz="958850">
              <a:defRPr sz="1300"/>
            </a:lvl1pPr>
          </a:lstStyle>
          <a:p>
            <a:endParaRPr lang="de-DE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8900" y="0"/>
            <a:ext cx="29829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9" tIns="47969" rIns="95939" bIns="47969" numCol="1" anchor="t" anchorCtr="0" compatLnSpc="1">
            <a:prstTxWarp prst="textNoShape">
              <a:avLst/>
            </a:prstTxWarp>
          </a:bodyPr>
          <a:lstStyle>
            <a:lvl1pPr algn="r" defTabSz="958850">
              <a:defRPr sz="1300"/>
            </a:lvl1pPr>
          </a:lstStyle>
          <a:p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6520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975" y="4705350"/>
            <a:ext cx="550545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9" tIns="47969" rIns="95939" bIns="479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829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9" tIns="47969" rIns="95939" bIns="47969" numCol="1" anchor="b" anchorCtr="0" compatLnSpc="1">
            <a:prstTxWarp prst="textNoShape">
              <a:avLst/>
            </a:prstTxWarp>
          </a:bodyPr>
          <a:lstStyle>
            <a:lvl1pPr defTabSz="958850">
              <a:defRPr sz="1300"/>
            </a:lvl1pPr>
          </a:lstStyle>
          <a:p>
            <a:endParaRPr lang="de-DE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8900" y="9409113"/>
            <a:ext cx="29829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9" tIns="47969" rIns="95939" bIns="47969" numCol="1" anchor="b" anchorCtr="0" compatLnSpc="1">
            <a:prstTxWarp prst="textNoShape">
              <a:avLst/>
            </a:prstTxWarp>
          </a:bodyPr>
          <a:lstStyle>
            <a:lvl1pPr algn="r" defTabSz="958850">
              <a:defRPr sz="1300"/>
            </a:lvl1pPr>
          </a:lstStyle>
          <a:p>
            <a:fld id="{17A7BDE5-51A4-42A2-9EE8-E5884B6F07D7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727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957C97-052B-49A3-84E2-4D13EF4C9E3F}" type="slidenum">
              <a:rPr lang="de-DE"/>
              <a:pPr/>
              <a:t>1</a:t>
            </a:fld>
            <a:endParaRPr lang="de-DE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957C97-052B-49A3-84E2-4D13EF4C9E3F}" type="slidenum">
              <a:rPr lang="de-DE"/>
              <a:pPr/>
              <a:t>2</a:t>
            </a:fld>
            <a:endParaRPr lang="de-DE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957C97-052B-49A3-84E2-4D13EF4C9E3F}" type="slidenum">
              <a:rPr lang="de-DE"/>
              <a:pPr/>
              <a:t>3</a:t>
            </a:fld>
            <a:endParaRPr lang="de-DE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957C97-052B-49A3-84E2-4D13EF4C9E3F}" type="slidenum">
              <a:rPr lang="de-DE"/>
              <a:pPr/>
              <a:t>4</a:t>
            </a:fld>
            <a:endParaRPr lang="de-DE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957C97-052B-49A3-84E2-4D13EF4C9E3F}" type="slidenum">
              <a:rPr lang="de-DE"/>
              <a:pPr/>
              <a:t>5</a:t>
            </a:fld>
            <a:endParaRPr lang="de-DE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altLang="de-DE" smtClean="0"/>
              <a:t>Data freely available, without restrictions</a:t>
            </a:r>
          </a:p>
        </p:txBody>
      </p:sp>
      <p:sp>
        <p:nvSpPr>
          <p:cNvPr id="286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8126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3396" indent="-285921" defTabSz="91812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686" indent="-228737" defTabSz="918126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1160" indent="-228737" defTabSz="918126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8634" indent="-228737" defTabSz="918126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6109" indent="-228737" defTabSz="9181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3583" indent="-228737" defTabSz="9181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31057" indent="-228737" defTabSz="9181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8532" indent="-228737" defTabSz="9181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B88EB59-215C-4D26-A0A8-A00F7071DC03}" type="slidenum">
              <a:rPr lang="de-DE" altLang="de-DE" smtClean="0">
                <a:latin typeface="Times New Roman" pitchFamily="16" charset="0"/>
              </a:rPr>
              <a:pPr eaLnBrk="1" hangingPunct="1"/>
              <a:t>17</a:t>
            </a:fld>
            <a:endParaRPr lang="de-DE" altLang="de-DE" smtClean="0"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altLang="de-DE" smtClean="0"/>
              <a:t>Data freely available, without restrictions</a:t>
            </a:r>
          </a:p>
        </p:txBody>
      </p:sp>
      <p:sp>
        <p:nvSpPr>
          <p:cNvPr id="286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8126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3396" indent="-285921" defTabSz="91812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686" indent="-228737" defTabSz="918126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1160" indent="-228737" defTabSz="918126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8634" indent="-228737" defTabSz="918126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6109" indent="-228737" defTabSz="9181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3583" indent="-228737" defTabSz="9181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31057" indent="-228737" defTabSz="9181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8532" indent="-228737" defTabSz="9181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B88EB59-215C-4D26-A0A8-A00F7071DC03}" type="slidenum">
              <a:rPr lang="de-DE" altLang="de-DE" smtClean="0">
                <a:latin typeface="Times New Roman" pitchFamily="16" charset="0"/>
              </a:rPr>
              <a:pPr eaLnBrk="1" hangingPunct="1"/>
              <a:t>21</a:t>
            </a:fld>
            <a:endParaRPr lang="de-DE" altLang="de-DE" smtClean="0"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altLang="de-DE" smtClean="0"/>
              <a:t>Data freely available, without restrictions</a:t>
            </a:r>
          </a:p>
        </p:txBody>
      </p:sp>
      <p:sp>
        <p:nvSpPr>
          <p:cNvPr id="286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8126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3396" indent="-285921" defTabSz="91812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686" indent="-228737" defTabSz="918126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1160" indent="-228737" defTabSz="918126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8634" indent="-228737" defTabSz="918126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6109" indent="-228737" defTabSz="9181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3583" indent="-228737" defTabSz="9181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31057" indent="-228737" defTabSz="9181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8532" indent="-228737" defTabSz="9181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B88EB59-215C-4D26-A0A8-A00F7071DC03}" type="slidenum">
              <a:rPr lang="de-DE" altLang="de-DE" smtClean="0">
                <a:latin typeface="Times New Roman" pitchFamily="16" charset="0"/>
              </a:rPr>
              <a:pPr eaLnBrk="1" hangingPunct="1"/>
              <a:t>24</a:t>
            </a:fld>
            <a:endParaRPr lang="de-DE" altLang="de-DE" smtClean="0"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957C97-052B-49A3-84E2-4D13EF4C9E3F}" type="slidenum">
              <a:rPr lang="de-DE"/>
              <a:pPr/>
              <a:t>28</a:t>
            </a:fld>
            <a:endParaRPr lang="de-DE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1C9F7A0-5741-4B8A-9B51-1376573B0357}" type="slidenum">
              <a:rPr lang="de-DE"/>
              <a:pPr/>
              <a:t>‹Nr.›</a:t>
            </a:fld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4178" y="6597352"/>
            <a:ext cx="514286" cy="180000"/>
          </a:xfrm>
          <a:prstGeom prst="rect">
            <a:avLst/>
          </a:prstGeom>
        </p:spPr>
      </p:pic>
      <p:pic>
        <p:nvPicPr>
          <p:cNvPr id="6" name="Picture 54" descr="NeuLogo_WortbildmarkeClaim_ti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74625"/>
            <a:ext cx="1673225" cy="44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52713"/>
            <a:ext cx="351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120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83FCE9F-6E8C-4E98-94D2-60100F8C6234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5184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E730787-8840-4230-8A93-C7EBD074B826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5965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686A506-B1F5-4ACF-BFE8-3726874391F1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8863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6759DC3-F1DE-4114-86C8-5846ADC12737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5129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17F6BF2-3D0A-4FC7-AC52-440D28A37D2F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6671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EE149F1-B30D-4F8D-86F8-BF3BF8639D56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9703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3B6E304-F683-457D-B596-889B8B3E6514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6262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0687159-27AC-4803-9EA4-8A7DC6A7AB28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7212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032C6A4-80EA-42A5-B704-D44D287E9141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1000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1E527CE-74EE-4780-8CAD-1092241E2068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2593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8429625" y="6648450"/>
            <a:ext cx="5334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endParaRPr lang="en-GB" sz="900" b="1"/>
          </a:p>
        </p:txBody>
      </p:sp>
      <p:sp>
        <p:nvSpPr>
          <p:cNvPr id="1035" name="Rectangle 11"/>
          <p:cNvSpPr>
            <a:spLocks noChangeArrowheads="1"/>
          </p:cNvSpPr>
          <p:nvPr userDrawn="1"/>
        </p:nvSpPr>
        <p:spPr bwMode="auto">
          <a:xfrm>
            <a:off x="179388" y="6597650"/>
            <a:ext cx="143986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lang="en-US" sz="900" b="1" dirty="0" smtClean="0">
                <a:latin typeface="Trebuchet MS" pitchFamily="34" charset="0"/>
              </a:rPr>
              <a:t>June 2019</a:t>
            </a:r>
            <a:endParaRPr lang="en-US" sz="900" b="1" dirty="0">
              <a:latin typeface="Trebuchet MS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 userDrawn="1"/>
        </p:nvSpPr>
        <p:spPr bwMode="auto">
          <a:xfrm>
            <a:off x="8316913" y="6637338"/>
            <a:ext cx="5334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hangingPunct="0">
              <a:spcBef>
                <a:spcPct val="50000"/>
              </a:spcBef>
            </a:pPr>
            <a:endParaRPr lang="en-GB" sz="900" b="1"/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40200" y="6584950"/>
            <a:ext cx="863600" cy="215900"/>
          </a:xfrm>
          <a:prstGeom prst="rect">
            <a:avLst/>
          </a:prstGeom>
          <a:solidFill>
            <a:srgbClr val="F1F8F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900" b="1">
                <a:latin typeface="Trebuchet MS" pitchFamily="34" charset="0"/>
              </a:defRPr>
            </a:lvl1pPr>
          </a:lstStyle>
          <a:p>
            <a:fld id="{DEA9E7E6-E031-489D-BE9E-DE35DF30239D}" type="slidenum">
              <a:rPr lang="de-DE"/>
              <a:pPr/>
              <a:t>‹Nr.›</a:t>
            </a:fld>
            <a:endParaRPr lang="de-DE"/>
          </a:p>
        </p:txBody>
      </p:sp>
      <p:grpSp>
        <p:nvGrpSpPr>
          <p:cNvPr id="1069" name="Group 45"/>
          <p:cNvGrpSpPr>
            <a:grpSpLocks/>
          </p:cNvGrpSpPr>
          <p:nvPr userDrawn="1"/>
        </p:nvGrpSpPr>
        <p:grpSpPr bwMode="auto">
          <a:xfrm>
            <a:off x="323850" y="746125"/>
            <a:ext cx="8496300" cy="19050"/>
            <a:chOff x="204" y="470"/>
            <a:chExt cx="5352" cy="12"/>
          </a:xfrm>
        </p:grpSpPr>
        <p:sp>
          <p:nvSpPr>
            <p:cNvPr id="1061" name="Freeform 37"/>
            <p:cNvSpPr>
              <a:spLocks/>
            </p:cNvSpPr>
            <p:nvPr userDrawn="1"/>
          </p:nvSpPr>
          <p:spPr bwMode="ltGray">
            <a:xfrm>
              <a:off x="204" y="470"/>
              <a:ext cx="4688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251 w 251"/>
                <a:gd name="T5" fmla="*/ 12 h 12"/>
                <a:gd name="T6" fmla="*/ 251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62" name="Freeform 38"/>
            <p:cNvSpPr>
              <a:spLocks/>
            </p:cNvSpPr>
            <p:nvPr userDrawn="1"/>
          </p:nvSpPr>
          <p:spPr bwMode="ltGray">
            <a:xfrm>
              <a:off x="4891" y="470"/>
              <a:ext cx="419" cy="12"/>
            </a:xfrm>
            <a:custGeom>
              <a:avLst/>
              <a:gdLst>
                <a:gd name="T0" fmla="*/ 0 w 418"/>
                <a:gd name="T1" fmla="*/ 0 h 12"/>
                <a:gd name="T2" fmla="*/ 0 w 418"/>
                <a:gd name="T3" fmla="*/ 12 h 12"/>
                <a:gd name="T4" fmla="*/ 418 w 418"/>
                <a:gd name="T5" fmla="*/ 12 h 12"/>
                <a:gd name="T6" fmla="*/ 418 w 418"/>
                <a:gd name="T7" fmla="*/ 0 h 12"/>
                <a:gd name="T8" fmla="*/ 0 w 418"/>
                <a:gd name="T9" fmla="*/ 0 h 12"/>
                <a:gd name="T10" fmla="*/ 0 w 41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12">
                  <a:moveTo>
                    <a:pt x="0" y="0"/>
                  </a:moveTo>
                  <a:lnTo>
                    <a:pt x="0" y="12"/>
                  </a:lnTo>
                  <a:lnTo>
                    <a:pt x="418" y="12"/>
                  </a:lnTo>
                  <a:lnTo>
                    <a:pt x="41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63" name="Freeform 39"/>
            <p:cNvSpPr>
              <a:spLocks/>
            </p:cNvSpPr>
            <p:nvPr userDrawn="1"/>
          </p:nvSpPr>
          <p:spPr bwMode="ltGray">
            <a:xfrm>
              <a:off x="5304" y="470"/>
              <a:ext cx="252" cy="12"/>
            </a:xfrm>
            <a:custGeom>
              <a:avLst/>
              <a:gdLst>
                <a:gd name="T0" fmla="*/ 251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1 w 251"/>
                <a:gd name="T7" fmla="*/ 12 h 12"/>
                <a:gd name="T8" fmla="*/ 251 w 251"/>
                <a:gd name="T9" fmla="*/ 0 h 12"/>
                <a:gd name="T10" fmla="*/ 251 w 2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1070" name="Group 46"/>
          <p:cNvGrpSpPr>
            <a:grpSpLocks/>
          </p:cNvGrpSpPr>
          <p:nvPr userDrawn="1"/>
        </p:nvGrpSpPr>
        <p:grpSpPr bwMode="auto">
          <a:xfrm>
            <a:off x="252413" y="6524625"/>
            <a:ext cx="8496300" cy="19050"/>
            <a:chOff x="204" y="470"/>
            <a:chExt cx="5352" cy="12"/>
          </a:xfrm>
        </p:grpSpPr>
        <p:sp>
          <p:nvSpPr>
            <p:cNvPr id="1071" name="Freeform 47"/>
            <p:cNvSpPr>
              <a:spLocks/>
            </p:cNvSpPr>
            <p:nvPr userDrawn="1"/>
          </p:nvSpPr>
          <p:spPr bwMode="ltGray">
            <a:xfrm>
              <a:off x="204" y="470"/>
              <a:ext cx="4688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251 w 251"/>
                <a:gd name="T5" fmla="*/ 12 h 12"/>
                <a:gd name="T6" fmla="*/ 251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72" name="Freeform 48"/>
            <p:cNvSpPr>
              <a:spLocks/>
            </p:cNvSpPr>
            <p:nvPr userDrawn="1"/>
          </p:nvSpPr>
          <p:spPr bwMode="ltGray">
            <a:xfrm>
              <a:off x="4891" y="470"/>
              <a:ext cx="419" cy="12"/>
            </a:xfrm>
            <a:custGeom>
              <a:avLst/>
              <a:gdLst>
                <a:gd name="T0" fmla="*/ 0 w 418"/>
                <a:gd name="T1" fmla="*/ 0 h 12"/>
                <a:gd name="T2" fmla="*/ 0 w 418"/>
                <a:gd name="T3" fmla="*/ 12 h 12"/>
                <a:gd name="T4" fmla="*/ 418 w 418"/>
                <a:gd name="T5" fmla="*/ 12 h 12"/>
                <a:gd name="T6" fmla="*/ 418 w 418"/>
                <a:gd name="T7" fmla="*/ 0 h 12"/>
                <a:gd name="T8" fmla="*/ 0 w 418"/>
                <a:gd name="T9" fmla="*/ 0 h 12"/>
                <a:gd name="T10" fmla="*/ 0 w 41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12">
                  <a:moveTo>
                    <a:pt x="0" y="0"/>
                  </a:moveTo>
                  <a:lnTo>
                    <a:pt x="0" y="12"/>
                  </a:lnTo>
                  <a:lnTo>
                    <a:pt x="418" y="12"/>
                  </a:lnTo>
                  <a:lnTo>
                    <a:pt x="41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73" name="Freeform 49"/>
            <p:cNvSpPr>
              <a:spLocks/>
            </p:cNvSpPr>
            <p:nvPr userDrawn="1"/>
          </p:nvSpPr>
          <p:spPr bwMode="ltGray">
            <a:xfrm>
              <a:off x="5304" y="470"/>
              <a:ext cx="252" cy="12"/>
            </a:xfrm>
            <a:custGeom>
              <a:avLst/>
              <a:gdLst>
                <a:gd name="T0" fmla="*/ 251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1 w 251"/>
                <a:gd name="T7" fmla="*/ 12 h 12"/>
                <a:gd name="T8" fmla="*/ 251 w 251"/>
                <a:gd name="T9" fmla="*/ 0 h 12"/>
                <a:gd name="T10" fmla="*/ 251 w 2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pic>
        <p:nvPicPr>
          <p:cNvPr id="1074" name="Picture 50" descr="CMSAFLogo_gradient_CMYK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9" t="24825" r="3378" b="36086"/>
          <a:stretch>
            <a:fillRect/>
          </a:stretch>
        </p:blipFill>
        <p:spPr bwMode="auto">
          <a:xfrm>
            <a:off x="442913" y="188913"/>
            <a:ext cx="1536700" cy="44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4178" y="6597352"/>
            <a:ext cx="514286" cy="180000"/>
          </a:xfrm>
          <a:prstGeom prst="rect">
            <a:avLst/>
          </a:prstGeom>
        </p:spPr>
      </p:pic>
      <p:pic>
        <p:nvPicPr>
          <p:cNvPr id="17" name="Picture 54" descr="NeuLogo_WortbildmarkeClaim_tif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74625"/>
            <a:ext cx="1673225" cy="44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Grafik 17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976" y="178595"/>
            <a:ext cx="468000" cy="468000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52713"/>
            <a:ext cx="351000" cy="468000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79"/>
          <a:stretch/>
        </p:blipFill>
        <p:spPr>
          <a:xfrm>
            <a:off x="2555776" y="174626"/>
            <a:ext cx="1562199" cy="48473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msaf.eu/wui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933FB4-F40D-44BF-B84E-86DF5858EBD9}" type="slidenum">
              <a:rPr lang="de-DE" smtClean="0"/>
              <a:pPr/>
              <a:t>1</a:t>
            </a:fld>
            <a:endParaRPr lang="de-DE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899592" y="2996952"/>
            <a:ext cx="7183438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2000" dirty="0">
                <a:latin typeface="Verdana" pitchFamily="34" charset="0"/>
              </a:rPr>
              <a:t>Jörg </a:t>
            </a:r>
            <a:r>
              <a:rPr lang="en-US" sz="2000" dirty="0" smtClean="0">
                <a:latin typeface="Verdana" pitchFamily="34" charset="0"/>
              </a:rPr>
              <a:t>Trentmann, Uwe Pfeifroth</a:t>
            </a:r>
            <a:br>
              <a:rPr lang="en-US" sz="2000" dirty="0" smtClean="0">
                <a:latin typeface="Verdana" pitchFamily="34" charset="0"/>
              </a:rPr>
            </a:br>
            <a:r>
              <a:rPr lang="en-US" sz="2000" dirty="0">
                <a:latin typeface="Verdana" pitchFamily="34" charset="0"/>
              </a:rPr>
              <a:t>Anke </a:t>
            </a:r>
            <a:r>
              <a:rPr lang="en-US" sz="2000" dirty="0" err="1">
                <a:latin typeface="Verdana" pitchFamily="34" charset="0"/>
              </a:rPr>
              <a:t>Duguay-Tetzlaff</a:t>
            </a:r>
            <a:r>
              <a:rPr lang="en-US" sz="2000" dirty="0">
                <a:latin typeface="Verdana" pitchFamily="34" charset="0"/>
              </a:rPr>
              <a:t>, Quentin </a:t>
            </a:r>
            <a:r>
              <a:rPr lang="en-US" sz="2000" dirty="0" smtClean="0">
                <a:latin typeface="Verdana" pitchFamily="34" charset="0"/>
              </a:rPr>
              <a:t>Bourgeois</a:t>
            </a:r>
          </a:p>
          <a:p>
            <a:pPr algn="ctr">
              <a:lnSpc>
                <a:spcPct val="140000"/>
              </a:lnSpc>
            </a:pPr>
            <a:r>
              <a:rPr lang="en-US" sz="2000" dirty="0" err="1" smtClean="0">
                <a:latin typeface="Verdana" pitchFamily="34" charset="0"/>
              </a:rPr>
              <a:t>Aku</a:t>
            </a:r>
            <a:r>
              <a:rPr lang="en-US" sz="2000" dirty="0" smtClean="0">
                <a:latin typeface="Verdana" pitchFamily="34" charset="0"/>
              </a:rPr>
              <a:t> </a:t>
            </a:r>
            <a:r>
              <a:rPr lang="en-US" sz="2000" dirty="0" err="1" smtClean="0">
                <a:latin typeface="Verdana" pitchFamily="34" charset="0"/>
              </a:rPr>
              <a:t>Riihelä</a:t>
            </a:r>
            <a:r>
              <a:rPr lang="en-US" sz="2000" dirty="0" smtClean="0">
                <a:latin typeface="Verdana" pitchFamily="34" charset="0"/>
              </a:rPr>
              <a:t>, </a:t>
            </a:r>
            <a:r>
              <a:rPr lang="en-US" sz="2000" dirty="0" err="1" smtClean="0">
                <a:latin typeface="Verdana" pitchFamily="34" charset="0"/>
              </a:rPr>
              <a:t>Terhikki</a:t>
            </a:r>
            <a:r>
              <a:rPr lang="en-US" sz="2000" dirty="0" smtClean="0">
                <a:latin typeface="Verdana" pitchFamily="34" charset="0"/>
              </a:rPr>
              <a:t> </a:t>
            </a:r>
            <a:r>
              <a:rPr lang="en-US" sz="2000" dirty="0" err="1" smtClean="0">
                <a:latin typeface="Verdana" pitchFamily="34" charset="0"/>
              </a:rPr>
              <a:t>Manninen</a:t>
            </a:r>
            <a:endParaRPr lang="en-US" sz="2000" dirty="0" smtClean="0">
              <a:latin typeface="Verdana" pitchFamily="34" charset="0"/>
            </a:endParaRPr>
          </a:p>
          <a:p>
            <a:pPr algn="ctr">
              <a:lnSpc>
                <a:spcPct val="140000"/>
              </a:lnSpc>
            </a:pPr>
            <a:r>
              <a:rPr lang="en-US" sz="2000" dirty="0" smtClean="0">
                <a:latin typeface="Verdana" pitchFamily="34" charset="0"/>
              </a:rPr>
              <a:t>Nicolas </a:t>
            </a:r>
            <a:r>
              <a:rPr lang="en-US" sz="2000" dirty="0" err="1" smtClean="0">
                <a:latin typeface="Verdana" pitchFamily="34" charset="0"/>
              </a:rPr>
              <a:t>Clerbaux</a:t>
            </a:r>
            <a:r>
              <a:rPr lang="en-US" sz="2000" dirty="0" smtClean="0">
                <a:latin typeface="Verdana" pitchFamily="34" charset="0"/>
              </a:rPr>
              <a:t>, Tom </a:t>
            </a:r>
            <a:r>
              <a:rPr lang="en-US" sz="2000" dirty="0" err="1" smtClean="0">
                <a:latin typeface="Verdana" pitchFamily="34" charset="0"/>
              </a:rPr>
              <a:t>Akkermans</a:t>
            </a:r>
            <a:endParaRPr lang="en-US" sz="2000" dirty="0">
              <a:latin typeface="Verdana" pitchFamily="34" charset="0"/>
            </a:endParaRP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692275" y="1396871"/>
            <a:ext cx="5832475" cy="145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2200" b="1" dirty="0">
                <a:latin typeface="Verdana" pitchFamily="34" charset="0"/>
              </a:rPr>
              <a:t>From the Top to the Bottom: Radiation- and Surface-related data </a:t>
            </a:r>
            <a:r>
              <a:rPr lang="en-US" sz="2200" b="1" dirty="0" smtClean="0">
                <a:latin typeface="Verdana" pitchFamily="34" charset="0"/>
              </a:rPr>
              <a:t>records</a:t>
            </a:r>
            <a:endParaRPr lang="en-US" sz="22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11560" y="1082465"/>
            <a:ext cx="7200800" cy="2634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Overview of the CM SAF radiation data 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2000" dirty="0">
                <a:latin typeface="Verdana" pitchFamily="34" charset="0"/>
              </a:rPr>
              <a:t>Top-of-the-atmosphere Radiation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Verdana" pitchFamily="34" charset="0"/>
              </a:rPr>
              <a:t>Surface Radiation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Verdana" pitchFamily="34" charset="0"/>
              </a:rPr>
              <a:t>Surface Albedo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Verdana" pitchFamily="34" charset="0"/>
              </a:rPr>
              <a:t>Land Surface temperature</a:t>
            </a:r>
            <a:endParaRPr lang="en-US" sz="2000" dirty="0">
              <a:latin typeface="Verdana" pitchFamily="34" charset="0"/>
            </a:endParaRP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atin typeface="Verdana" pitchFamily="34" charset="0"/>
              </a:rPr>
              <a:t>Surface Radiation Budget</a:t>
            </a:r>
            <a:endParaRPr lang="en-US" dirty="0">
              <a:latin typeface="Verdana" pitchFamily="34" charset="0"/>
            </a:endParaRPr>
          </a:p>
        </p:txBody>
      </p:sp>
      <p:pic>
        <p:nvPicPr>
          <p:cNvPr id="5" name="Picture 4" descr="CMSA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484" y="3977752"/>
            <a:ext cx="2367504" cy="2188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214" y="1221391"/>
            <a:ext cx="2339183" cy="233918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005064"/>
            <a:ext cx="2267175" cy="22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10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95536" y="908720"/>
            <a:ext cx="7632848" cy="5219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Operational and ICDR Products</a:t>
            </a:r>
            <a:br>
              <a:rPr lang="en-US" sz="2000" b="1" dirty="0" smtClean="0">
                <a:latin typeface="Verdana" pitchFamily="34" charset="0"/>
              </a:rPr>
            </a:br>
            <a:r>
              <a:rPr lang="en-US" sz="2000" b="1" dirty="0" smtClean="0">
                <a:latin typeface="Verdana" pitchFamily="34" charset="0"/>
              </a:rPr>
              <a:t>Surface Radiation + Albedo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i="1" dirty="0" smtClean="0">
                <a:latin typeface="Verdana" pitchFamily="34" charset="0"/>
              </a:rPr>
              <a:t>SARAH-2-ICDR </a:t>
            </a:r>
          </a:p>
          <a:p>
            <a:pPr marL="787400" lvl="1" indent="-342900">
              <a:lnSpc>
                <a:spcPct val="140000"/>
              </a:lnSpc>
              <a:buFont typeface="Symbol" panose="05050102010706020507" pitchFamily="18" charset="2"/>
              <a:buChar char="-"/>
            </a:pPr>
            <a:r>
              <a:rPr lang="en-US" dirty="0" smtClean="0">
                <a:latin typeface="Verdana" pitchFamily="34" charset="0"/>
              </a:rPr>
              <a:t>SIS, SID, DNI, SDU</a:t>
            </a:r>
          </a:p>
          <a:p>
            <a:pPr marL="787400" lvl="1" indent="-342900">
              <a:lnSpc>
                <a:spcPct val="140000"/>
              </a:lnSpc>
              <a:buFont typeface="Symbol" panose="05050102010706020507" pitchFamily="18" charset="2"/>
              <a:buChar char="-"/>
            </a:pPr>
            <a:r>
              <a:rPr lang="en-US" dirty="0" smtClean="0">
                <a:latin typeface="Verdana" pitchFamily="34" charset="0"/>
              </a:rPr>
              <a:t>Daily, monthly mean; 30-min instantaneous</a:t>
            </a:r>
          </a:p>
          <a:p>
            <a:pPr marL="787400" lvl="1" indent="-342900">
              <a:lnSpc>
                <a:spcPct val="140000"/>
              </a:lnSpc>
              <a:buFont typeface="Symbol" panose="05050102010706020507" pitchFamily="18" charset="2"/>
              <a:buChar char="-"/>
            </a:pPr>
            <a:r>
              <a:rPr lang="en-US" dirty="0" smtClean="0">
                <a:latin typeface="Verdana" pitchFamily="34" charset="0"/>
              </a:rPr>
              <a:t>0.05°, 2018 </a:t>
            </a:r>
            <a:r>
              <a:rPr lang="en-US" dirty="0" err="1" smtClean="0">
                <a:latin typeface="Verdana" pitchFamily="34" charset="0"/>
              </a:rPr>
              <a:t>ff</a:t>
            </a:r>
            <a:endParaRPr lang="en-US" dirty="0">
              <a:latin typeface="Verdana" pitchFamily="34" charset="0"/>
            </a:endParaRPr>
          </a:p>
          <a:p>
            <a:pPr marL="342900" indent="-3429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i="1" dirty="0" smtClean="0">
                <a:latin typeface="Verdana" pitchFamily="34" charset="0"/>
              </a:rPr>
              <a:t>AVHRR-based EDR data</a:t>
            </a:r>
          </a:p>
          <a:p>
            <a:pPr marL="787400" lvl="1" indent="-342900">
              <a:lnSpc>
                <a:spcPct val="140000"/>
              </a:lnSpc>
              <a:buFont typeface="Symbol" panose="05050102010706020507" pitchFamily="18" charset="2"/>
              <a:buChar char="-"/>
            </a:pPr>
            <a:r>
              <a:rPr lang="en-US" dirty="0" smtClean="0">
                <a:latin typeface="Verdana" pitchFamily="34" charset="0"/>
              </a:rPr>
              <a:t>Surface Albedo (SAL),</a:t>
            </a:r>
            <a:br>
              <a:rPr lang="en-US" dirty="0" smtClean="0">
                <a:latin typeface="Verdana" pitchFamily="34" charset="0"/>
              </a:rPr>
            </a:br>
            <a:r>
              <a:rPr lang="en-US" dirty="0" smtClean="0">
                <a:latin typeface="Verdana" pitchFamily="34" charset="0"/>
              </a:rPr>
              <a:t>surface irradiance (SIS)</a:t>
            </a:r>
          </a:p>
          <a:p>
            <a:pPr marL="787400" lvl="1" indent="-342900">
              <a:lnSpc>
                <a:spcPct val="140000"/>
              </a:lnSpc>
              <a:buFont typeface="Symbol" panose="05050102010706020507" pitchFamily="18" charset="2"/>
              <a:buChar char="-"/>
            </a:pPr>
            <a:r>
              <a:rPr lang="en-US" dirty="0" smtClean="0">
                <a:latin typeface="Verdana" pitchFamily="34" charset="0"/>
              </a:rPr>
              <a:t>Baseline + Arctic</a:t>
            </a:r>
          </a:p>
          <a:p>
            <a:pPr marL="787400" lvl="1" indent="-342900">
              <a:lnSpc>
                <a:spcPct val="140000"/>
              </a:lnSpc>
              <a:buFont typeface="Symbol" panose="05050102010706020507" pitchFamily="18" charset="2"/>
              <a:buChar char="-"/>
            </a:pPr>
            <a:r>
              <a:rPr lang="en-US" dirty="0" smtClean="0">
                <a:latin typeface="Verdana" pitchFamily="34" charset="0"/>
              </a:rPr>
              <a:t>Daily, weekly monthly mean</a:t>
            </a:r>
          </a:p>
          <a:p>
            <a:pPr marL="787400" lvl="1" indent="-342900">
              <a:lnSpc>
                <a:spcPct val="140000"/>
              </a:lnSpc>
              <a:buFont typeface="Symbol" panose="05050102010706020507" pitchFamily="18" charset="2"/>
              <a:buChar char="-"/>
            </a:pPr>
            <a:r>
              <a:rPr lang="en-US" dirty="0" smtClean="0">
                <a:latin typeface="Verdana" pitchFamily="34" charset="0"/>
              </a:rPr>
              <a:t>15 x 15 km (2005 – 2018)</a:t>
            </a:r>
          </a:p>
          <a:p>
            <a:pPr marL="787400" lvl="1" indent="-342900">
              <a:lnSpc>
                <a:spcPct val="140000"/>
              </a:lnSpc>
              <a:buFont typeface="Symbol" panose="05050102010706020507" pitchFamily="18" charset="2"/>
              <a:buChar char="-"/>
            </a:pPr>
            <a:r>
              <a:rPr lang="en-US" dirty="0" smtClean="0">
                <a:latin typeface="Verdana" pitchFamily="34" charset="0"/>
              </a:rPr>
              <a:t>Will be replaced by CLARA-A2-ICDR in 2020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764715"/>
            <a:ext cx="1527129" cy="164325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241" y="4608499"/>
            <a:ext cx="1534224" cy="1650887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056" y="1747836"/>
            <a:ext cx="2087080" cy="186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5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11560" y="1046341"/>
            <a:ext cx="7632848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Operational / ICDR Products, Discussion Items</a:t>
            </a:r>
          </a:p>
          <a:p>
            <a:pPr marL="0" indent="0">
              <a:lnSpc>
                <a:spcPct val="140000"/>
              </a:lnSpc>
            </a:pPr>
            <a:endParaRPr lang="en-US" sz="2000" b="1" dirty="0" smtClean="0">
              <a:latin typeface="Verdana" pitchFamily="34" charset="0"/>
            </a:endParaRP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itchFamily="34" charset="0"/>
              </a:rPr>
              <a:t>Are you using any of these operational products? 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itchFamily="34" charset="0"/>
              </a:rPr>
              <a:t>Is the spatial / temporal resolution sufficient?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itchFamily="34" charset="0"/>
              </a:rPr>
              <a:t>Note that AVHRR-based ICDR will have lower spatial resolution than AVHRR-EDR (15 km vs 0.25°)! Causes this any problems, </a:t>
            </a:r>
            <a:r>
              <a:rPr lang="en-US" sz="2000" dirty="0" err="1" smtClean="0">
                <a:latin typeface="Verdana" pitchFamily="34" charset="0"/>
              </a:rPr>
              <a:t>e.g</a:t>
            </a:r>
            <a:r>
              <a:rPr lang="en-US" sz="2000" dirty="0" smtClean="0">
                <a:latin typeface="Verdana" pitchFamily="34" charset="0"/>
              </a:rPr>
              <a:t>, for SAL?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itchFamily="34" charset="0"/>
              </a:rPr>
              <a:t>Is the timeliness sufficient? 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itchFamily="34" charset="0"/>
              </a:rPr>
              <a:t>Would you like to use other operational products (e.g., </a:t>
            </a:r>
            <a:r>
              <a:rPr lang="en-US" sz="2000" dirty="0" err="1" smtClean="0">
                <a:latin typeface="Verdana" pitchFamily="34" charset="0"/>
              </a:rPr>
              <a:t>ToA</a:t>
            </a:r>
            <a:r>
              <a:rPr lang="en-US" sz="2000" dirty="0" smtClean="0">
                <a:latin typeface="Verdana" pitchFamily="34" charset="0"/>
              </a:rPr>
              <a:t> radiation, LST, longwave radiation etc.)?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en-US" sz="2000" dirty="0" smtClean="0">
              <a:latin typeface="Verdana" pitchFamily="34" charset="0"/>
            </a:endParaRPr>
          </a:p>
          <a:p>
            <a:pPr marL="342900" indent="-3429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sz="2000" i="1" dirty="0" smtClean="0">
                <a:latin typeface="Verdana" pitchFamily="34" charset="0"/>
              </a:rPr>
              <a:t>Any more comments??</a:t>
            </a:r>
          </a:p>
        </p:txBody>
      </p:sp>
    </p:spTree>
    <p:extLst>
      <p:ext uri="{BB962C8B-B14F-4D97-AF65-F5344CB8AC3E}">
        <p14:creationId xmlns:p14="http://schemas.microsoft.com/office/powerpoint/2010/main" val="61751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39552" y="980728"/>
            <a:ext cx="7632848" cy="3022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Top-to-Bottom Climate Data Sets </a:t>
            </a:r>
          </a:p>
          <a:p>
            <a:pPr marL="0" indent="0">
              <a:lnSpc>
                <a:spcPct val="140000"/>
              </a:lnSpc>
            </a:pPr>
            <a:endParaRPr lang="en-US" sz="2000" b="1" dirty="0" smtClean="0">
              <a:latin typeface="Verdana" pitchFamily="34" charset="0"/>
            </a:endParaRP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400" i="1" dirty="0" err="1" smtClean="0">
                <a:latin typeface="Verdana" pitchFamily="34" charset="0"/>
              </a:rPr>
              <a:t>ToA</a:t>
            </a:r>
            <a:r>
              <a:rPr lang="en-US" sz="2400" i="1" dirty="0" smtClean="0">
                <a:latin typeface="Verdana" pitchFamily="34" charset="0"/>
              </a:rPr>
              <a:t> Radiation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400" i="1" dirty="0" smtClean="0">
                <a:latin typeface="Verdana" pitchFamily="34" charset="0"/>
              </a:rPr>
              <a:t>SARAH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400" i="1" dirty="0" smtClean="0">
                <a:latin typeface="Verdana" pitchFamily="34" charset="0"/>
              </a:rPr>
              <a:t>CLARA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400" i="1" dirty="0" smtClean="0">
                <a:latin typeface="Verdana" pitchFamily="34" charset="0"/>
              </a:rPr>
              <a:t>SUMET</a:t>
            </a:r>
            <a:endParaRPr lang="en-US" sz="2400" i="1" dirty="0">
              <a:latin typeface="Verdana" pitchFamily="34" charset="0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479867"/>
            <a:ext cx="2592288" cy="1944217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920012"/>
            <a:ext cx="2319826" cy="2062068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575" y="986616"/>
            <a:ext cx="1979271" cy="1979271"/>
          </a:xfrm>
          <a:prstGeom prst="rect">
            <a:avLst/>
          </a:prstGeom>
        </p:spPr>
      </p:pic>
      <p:pic>
        <p:nvPicPr>
          <p:cNvPr id="10" name="Picture 4" descr="CMSA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499" y="1892699"/>
            <a:ext cx="1966064" cy="181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67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91409" y="908720"/>
            <a:ext cx="7632848" cy="46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“Top-of-the-atmosphere” Climate Data Records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45060" y="1556792"/>
            <a:ext cx="4426940" cy="175432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6213" indent="-176213">
              <a:defRPr>
                <a:solidFill>
                  <a:schemeClr val="tx1"/>
                </a:solidFill>
                <a:latin typeface="Arial" charset="0"/>
              </a:defRPr>
            </a:lvl1pPr>
            <a:lvl2pPr marL="444500" indent="127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i="1" u="sng" dirty="0" smtClean="0">
                <a:latin typeface="Verdana" pitchFamily="34" charset="0"/>
              </a:rPr>
              <a:t>GERB / SEVIRI </a:t>
            </a:r>
            <a:r>
              <a:rPr lang="en-US" i="1" u="sng" dirty="0" err="1" smtClean="0">
                <a:latin typeface="Verdana" pitchFamily="34" charset="0"/>
              </a:rPr>
              <a:t>ToA</a:t>
            </a:r>
            <a:r>
              <a:rPr lang="en-US" i="1" u="sng" dirty="0" smtClean="0">
                <a:latin typeface="Verdana" pitchFamily="34" charset="0"/>
              </a:rPr>
              <a:t> Data Record</a:t>
            </a:r>
            <a:endParaRPr lang="en-US" u="sng" dirty="0">
              <a:latin typeface="Verdana" pitchFamily="34" charset="0"/>
            </a:endParaRP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 smtClean="0">
                <a:latin typeface="Verdana" pitchFamily="34" charset="0"/>
              </a:rPr>
              <a:t>TRS (incl. TIS), TET; also clear sky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 smtClean="0">
                <a:latin typeface="Verdana" pitchFamily="34" charset="0"/>
              </a:rPr>
              <a:t>2004 - 2015; Full Disc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 smtClean="0">
                <a:latin typeface="Verdana" pitchFamily="34" charset="0"/>
              </a:rPr>
              <a:t>monthly/daily/monthly mean diurnal cycle; 0.1°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25" y="3933057"/>
            <a:ext cx="3938543" cy="185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860032" y="1559623"/>
            <a:ext cx="4176464" cy="175432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6213" indent="-176213">
              <a:defRPr>
                <a:solidFill>
                  <a:schemeClr val="tx1"/>
                </a:solidFill>
                <a:latin typeface="Arial" charset="0"/>
              </a:defRPr>
            </a:lvl1pPr>
            <a:lvl2pPr marL="444500" indent="127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i="1" u="sng" dirty="0" smtClean="0">
                <a:latin typeface="Verdana" pitchFamily="34" charset="0"/>
              </a:rPr>
              <a:t>MVIRI / SEVIRI </a:t>
            </a:r>
            <a:r>
              <a:rPr lang="en-US" i="1" u="sng" dirty="0" err="1" smtClean="0">
                <a:latin typeface="Verdana" pitchFamily="34" charset="0"/>
              </a:rPr>
              <a:t>ToA</a:t>
            </a:r>
            <a:r>
              <a:rPr lang="en-US" i="1" u="sng" dirty="0" smtClean="0">
                <a:latin typeface="Verdana" pitchFamily="34" charset="0"/>
              </a:rPr>
              <a:t> Data Record</a:t>
            </a:r>
            <a:endParaRPr lang="en-US" u="sng" dirty="0">
              <a:latin typeface="Verdana" pitchFamily="34" charset="0"/>
            </a:endParaRP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 smtClean="0">
                <a:latin typeface="Verdana" pitchFamily="34" charset="0"/>
              </a:rPr>
              <a:t>TRS (incl. TIS), TET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 smtClean="0">
                <a:latin typeface="Verdana" pitchFamily="34" charset="0"/>
              </a:rPr>
              <a:t>1983 - 2015; Full Disc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 smtClean="0">
                <a:latin typeface="Verdana" pitchFamily="34" charset="0"/>
              </a:rPr>
              <a:t>monthly/daily/monthly mean diurnal cycle; 0.05°</a:t>
            </a:r>
          </a:p>
        </p:txBody>
      </p:sp>
      <p:pic>
        <p:nvPicPr>
          <p:cNvPr id="1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840060"/>
            <a:ext cx="2716153" cy="221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707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91409" y="892282"/>
            <a:ext cx="76328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Upcoming “Top-of-the-atmosphere” Data records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91673" y="1846389"/>
            <a:ext cx="4081009" cy="175432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6213" indent="-176213">
              <a:defRPr>
                <a:solidFill>
                  <a:schemeClr val="tx1"/>
                </a:solidFill>
                <a:latin typeface="Arial" charset="0"/>
              </a:defRPr>
            </a:lvl1pPr>
            <a:lvl2pPr marL="444500" indent="127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i="1" u="sng" dirty="0" smtClean="0">
                <a:latin typeface="Verdana" pitchFamily="34" charset="0"/>
              </a:rPr>
              <a:t>CLARA-A3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 smtClean="0">
                <a:latin typeface="Verdana" pitchFamily="34" charset="0"/>
              </a:rPr>
              <a:t>TRS, TET (all sky + clear sky)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 smtClean="0">
                <a:latin typeface="Verdana" pitchFamily="34" charset="0"/>
              </a:rPr>
              <a:t>1979 – 2020, global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 smtClean="0">
                <a:latin typeface="Verdana" pitchFamily="34" charset="0"/>
              </a:rPr>
              <a:t>Daily and monthly means; 0.25°</a:t>
            </a:r>
            <a:endParaRPr lang="en-US" dirty="0">
              <a:latin typeface="Verdan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897186"/>
            <a:ext cx="3672408" cy="2258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81053"/>
            <a:ext cx="3724265" cy="2302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162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39552" y="980728"/>
            <a:ext cx="7992888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Top-of-the-atmosphere radiation, Discussion Items</a:t>
            </a:r>
          </a:p>
          <a:p>
            <a:pPr marL="0" indent="0">
              <a:lnSpc>
                <a:spcPct val="140000"/>
              </a:lnSpc>
            </a:pPr>
            <a:endParaRPr lang="en-US" sz="2000" b="1" dirty="0" smtClean="0">
              <a:latin typeface="Verdana" pitchFamily="34" charset="0"/>
            </a:endParaRP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itchFamily="34" charset="0"/>
              </a:rPr>
              <a:t>Are you using the </a:t>
            </a:r>
            <a:r>
              <a:rPr lang="en-US" sz="2000" dirty="0" err="1" smtClean="0">
                <a:latin typeface="Verdana" pitchFamily="34" charset="0"/>
              </a:rPr>
              <a:t>ToA</a:t>
            </a:r>
            <a:r>
              <a:rPr lang="en-US" sz="2000" dirty="0" smtClean="0">
                <a:latin typeface="Verdana" pitchFamily="34" charset="0"/>
              </a:rPr>
              <a:t> radiation data set? 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itchFamily="34" charset="0"/>
              </a:rPr>
              <a:t>Is the spatial / temporal </a:t>
            </a:r>
            <a:r>
              <a:rPr lang="en-US" sz="2000" dirty="0" smtClean="0">
                <a:latin typeface="Verdana" pitchFamily="34" charset="0"/>
              </a:rPr>
              <a:t>coverage sufficient?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itchFamily="34" charset="0"/>
              </a:rPr>
              <a:t>Is the spatial / temporal resolution sufficient?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itchFamily="34" charset="0"/>
              </a:rPr>
              <a:t>Is the aggregation to the mean diurnal cycle useful?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itchFamily="34" charset="0"/>
              </a:rPr>
              <a:t>Is the accuracy sufficient?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itchFamily="34" charset="0"/>
              </a:rPr>
              <a:t>What about extending the geostationary data sets in time  / providing an operational data set?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en-US" sz="2000" dirty="0" smtClean="0">
              <a:latin typeface="Verdana" pitchFamily="34" charset="0"/>
            </a:endParaRPr>
          </a:p>
          <a:p>
            <a:pPr marL="342900" indent="-3429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sz="2000" i="1" dirty="0" smtClean="0">
                <a:latin typeface="Verdana" pitchFamily="34" charset="0"/>
              </a:rPr>
              <a:t>Any more comments??</a:t>
            </a:r>
          </a:p>
        </p:txBody>
      </p:sp>
    </p:spTree>
    <p:extLst>
      <p:ext uri="{BB962C8B-B14F-4D97-AF65-F5344CB8AC3E}">
        <p14:creationId xmlns:p14="http://schemas.microsoft.com/office/powerpoint/2010/main" val="213008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4"/>
          <p:cNvSpPr>
            <a:spLocks noGrp="1" noChangeArrowheads="1"/>
          </p:cNvSpPr>
          <p:nvPr>
            <p:ph idx="1"/>
          </p:nvPr>
        </p:nvSpPr>
        <p:spPr>
          <a:xfrm>
            <a:off x="107504" y="1334682"/>
            <a:ext cx="8928992" cy="737638"/>
          </a:xfrm>
        </p:spPr>
        <p:txBody>
          <a:bodyPr wrap="square">
            <a:spAutoFit/>
          </a:bodyPr>
          <a:lstStyle/>
          <a:p>
            <a:pPr marL="92075" indent="0" eaLnBrk="1" hangingPunct="1">
              <a:lnSpc>
                <a:spcPts val="2300"/>
              </a:lnSpc>
              <a:buNone/>
            </a:pPr>
            <a:r>
              <a:rPr lang="en-US" altLang="de-DE" sz="1800" dirty="0" smtClean="0"/>
              <a:t>Global radiation (SIS), Direct irradiance (SID, DNI), Sunshine Duration (SDU)</a:t>
            </a:r>
          </a:p>
          <a:p>
            <a:pPr marL="92075" indent="0" eaLnBrk="1" hangingPunct="1">
              <a:lnSpc>
                <a:spcPts val="2300"/>
              </a:lnSpc>
              <a:buNone/>
            </a:pPr>
            <a:r>
              <a:rPr lang="en-US" altLang="de-DE" sz="1800" dirty="0" err="1" smtClean="0"/>
              <a:t>Downwelling</a:t>
            </a:r>
            <a:r>
              <a:rPr lang="en-US" altLang="de-DE" sz="1800" dirty="0" smtClean="0"/>
              <a:t> Longwave (SDL), Upwelling Longwave (SOL) Radiation </a:t>
            </a:r>
          </a:p>
        </p:txBody>
      </p:sp>
      <p:sp>
        <p:nvSpPr>
          <p:cNvPr id="7172" name="Foliennummernplatzhalt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283575" y="6381750"/>
            <a:ext cx="465138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 eaLnBrk="0" hangingPunct="0">
              <a:spcBef>
                <a:spcPct val="40000"/>
              </a:spcBef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40000"/>
              </a:spcBef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40000"/>
              </a:spcBef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40000"/>
              </a:spcBef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40000"/>
              </a:spcBef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522886E-9E46-4119-8CF7-0BFCF6877BDC}" type="slidenum">
              <a:rPr lang="de-DE" altLang="de-DE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de-DE" altLang="de-DE" smtClean="0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4919613" y="3722138"/>
            <a:ext cx="3909076" cy="256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352425" indent="-352425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2603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è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è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è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è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en-US" altLang="de-DE" sz="1600" b="1" kern="0" dirty="0" smtClean="0"/>
              <a:t>Resolution</a:t>
            </a:r>
          </a:p>
          <a:p>
            <a:pPr lvl="1" eaLnBrk="1" hangingPunct="1"/>
            <a:r>
              <a:rPr lang="en-US" altLang="de-DE" sz="1600" kern="0" dirty="0" smtClean="0"/>
              <a:t>Spatial: 0.05° × 0.05°</a:t>
            </a:r>
          </a:p>
          <a:p>
            <a:pPr lvl="1" eaLnBrk="1" hangingPunct="1"/>
            <a:r>
              <a:rPr lang="en-US" altLang="de-DE" sz="1600" kern="0" dirty="0" smtClean="0"/>
              <a:t>Temporal: 30-min, daily, monthly</a:t>
            </a:r>
          </a:p>
          <a:p>
            <a:pPr eaLnBrk="1" hangingPunct="1"/>
            <a:r>
              <a:rPr lang="en-US" altLang="de-DE" sz="1600" b="1" kern="0" dirty="0" smtClean="0"/>
              <a:t>Coverage</a:t>
            </a:r>
          </a:p>
          <a:p>
            <a:pPr lvl="1" eaLnBrk="1" hangingPunct="1"/>
            <a:r>
              <a:rPr lang="en-US" altLang="de-DE" sz="1600" kern="0" dirty="0" smtClean="0"/>
              <a:t>Spatial: </a:t>
            </a:r>
            <a:r>
              <a:rPr lang="en-US" altLang="de-DE" sz="1600" kern="0" dirty="0" err="1" smtClean="0"/>
              <a:t>Meteosat</a:t>
            </a:r>
            <a:r>
              <a:rPr lang="en-US" altLang="de-DE" sz="1600" kern="0" dirty="0" smtClean="0"/>
              <a:t> full disk</a:t>
            </a:r>
          </a:p>
          <a:p>
            <a:pPr lvl="1" eaLnBrk="1" hangingPunct="1"/>
            <a:r>
              <a:rPr lang="en-US" altLang="de-DE" sz="1600" kern="0" dirty="0" smtClean="0"/>
              <a:t>Temporal: 1983 to 2017</a:t>
            </a:r>
          </a:p>
          <a:p>
            <a:pPr eaLnBrk="1" hangingPunct="1"/>
            <a:r>
              <a:rPr lang="en-US" altLang="de-DE" sz="1600" b="1" kern="0" dirty="0" smtClean="0"/>
              <a:t>Solar Radiation, incl. direct and sunshine duration</a:t>
            </a:r>
            <a:endParaRPr lang="en-US" altLang="de-DE" sz="1600" kern="0" dirty="0" smtClean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6104244" y="2200763"/>
            <a:ext cx="293225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de-DE" altLang="de-DE" sz="1400" i="1" kern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Surface Solar Radiation Dataset – </a:t>
            </a:r>
            <a:r>
              <a:rPr lang="de-DE" altLang="de-DE" sz="1400" i="1" kern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Heliosat</a:t>
            </a:r>
            <a:r>
              <a:rPr lang="de-DE" altLang="de-DE" sz="1400" i="1" kern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de-DE" altLang="de-DE" sz="1400" i="1" kern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de-DE" altLang="de-DE" sz="1400" i="1" kern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(SARAH)</a:t>
            </a: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179512" y="3717032"/>
            <a:ext cx="4248472" cy="231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352425" indent="-352425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2603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è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è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è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è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en-US" altLang="de-DE" sz="1600" b="1" kern="0" dirty="0" smtClean="0"/>
              <a:t>Resolution</a:t>
            </a:r>
          </a:p>
          <a:p>
            <a:pPr lvl="1" eaLnBrk="1" hangingPunct="1"/>
            <a:r>
              <a:rPr lang="en-US" altLang="de-DE" sz="1600" kern="0" dirty="0" smtClean="0"/>
              <a:t>Spatial: 0.25° × 0.25°</a:t>
            </a:r>
          </a:p>
          <a:p>
            <a:pPr lvl="1" eaLnBrk="1" hangingPunct="1"/>
            <a:r>
              <a:rPr lang="en-US" altLang="de-DE" sz="1600" kern="0" dirty="0" smtClean="0"/>
              <a:t>Temporal: daily, monthly means</a:t>
            </a:r>
          </a:p>
          <a:p>
            <a:pPr eaLnBrk="1" hangingPunct="1"/>
            <a:r>
              <a:rPr lang="en-US" altLang="de-DE" sz="1600" b="1" kern="0" dirty="0" smtClean="0"/>
              <a:t>Coverage</a:t>
            </a:r>
          </a:p>
          <a:p>
            <a:pPr lvl="1" eaLnBrk="1" hangingPunct="1"/>
            <a:r>
              <a:rPr lang="en-US" altLang="de-DE" sz="1600" kern="0" dirty="0" smtClean="0"/>
              <a:t>Spatial: global</a:t>
            </a:r>
          </a:p>
          <a:p>
            <a:pPr lvl="1" eaLnBrk="1" hangingPunct="1"/>
            <a:r>
              <a:rPr lang="en-US" altLang="de-DE" sz="1600" kern="0" dirty="0" smtClean="0"/>
              <a:t>Temporal: 1982 to 2015 (soon to 2018)</a:t>
            </a:r>
          </a:p>
          <a:p>
            <a:pPr eaLnBrk="1" hangingPunct="1"/>
            <a:r>
              <a:rPr lang="en-US" altLang="de-DE" sz="1600" b="1" kern="0" dirty="0" smtClean="0"/>
              <a:t>Solar and longwave radiation</a:t>
            </a:r>
            <a:endParaRPr lang="en-US" altLang="de-DE" sz="1600" kern="0" dirty="0" smtClean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72535" y="2219091"/>
            <a:ext cx="214125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de-DE" sz="1400" i="1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CLARA (Clouds, Albedo, Radiation based on AVHRR</a:t>
            </a:r>
            <a:r>
              <a:rPr lang="en-US" altLang="de-DE" sz="1400" i="1" kern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de-DE" altLang="de-DE" sz="1400" i="1" kern="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hteck 3"/>
          <p:cNvSpPr>
            <a:spLocks noChangeAspect="1"/>
          </p:cNvSpPr>
          <p:nvPr/>
        </p:nvSpPr>
        <p:spPr bwMode="auto">
          <a:xfrm>
            <a:off x="4860032" y="2200763"/>
            <a:ext cx="1706644" cy="1516269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hteck 4"/>
          <p:cNvSpPr>
            <a:spLocks noChangeAspect="1"/>
          </p:cNvSpPr>
          <p:nvPr/>
        </p:nvSpPr>
        <p:spPr bwMode="auto">
          <a:xfrm>
            <a:off x="2173678" y="2219091"/>
            <a:ext cx="2226398" cy="148558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971600" y="800106"/>
            <a:ext cx="7632848" cy="46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Surface Radiation Climate Data Records</a:t>
            </a:r>
            <a:r>
              <a:rPr lang="en-US" sz="2000" dirty="0" smtClean="0">
                <a:latin typeface="Verdana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26400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18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91408" y="892282"/>
            <a:ext cx="80850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Upcoming CLARA-A3 Surface Radiation Data records</a:t>
            </a:r>
          </a:p>
        </p:txBody>
      </p:sp>
      <p:sp>
        <p:nvSpPr>
          <p:cNvPr id="9" name="Rectangle 34"/>
          <p:cNvSpPr>
            <a:spLocks noChangeArrowheads="1"/>
          </p:cNvSpPr>
          <p:nvPr/>
        </p:nvSpPr>
        <p:spPr bwMode="auto">
          <a:xfrm>
            <a:off x="323528" y="1531575"/>
            <a:ext cx="7416824" cy="35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de-DE"/>
            </a:defPPr>
            <a:lvl1pPr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2087563" indent="-1630363"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4175125" indent="-3260725"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6264275" indent="-4892675"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8351838" indent="-6523038"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Full reprocessing, data available in Fall 2021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Covering 1979  to 2019 / 2020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Surface Irradiance (SIS), Longwave </a:t>
            </a:r>
            <a:r>
              <a:rPr lang="en-GB" altLang="de-DE" sz="2000" dirty="0" err="1" smtClean="0"/>
              <a:t>downwelling</a:t>
            </a:r>
            <a:r>
              <a:rPr lang="en-GB" altLang="de-DE" sz="2000" dirty="0" smtClean="0"/>
              <a:t> (SDL), Surface Radiation Budget (SRB)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Improved / consistent retrieval scheme; </a:t>
            </a:r>
            <a:r>
              <a:rPr lang="en-GB" altLang="de-DE" sz="2000" dirty="0" err="1" smtClean="0"/>
              <a:t>ToA</a:t>
            </a:r>
            <a:r>
              <a:rPr lang="en-GB" altLang="de-DE" sz="2000" dirty="0" smtClean="0"/>
              <a:t> data used in the SIS algorithm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Improved cloud detection</a:t>
            </a:r>
          </a:p>
          <a:p>
            <a:pPr marL="265113" indent="-265113" defTabSz="9144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/>
              <a:t>Improved surface albedo, aerosol 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endParaRPr lang="en-GB" altLang="de-DE" sz="2000" dirty="0" smtClean="0"/>
          </a:p>
        </p:txBody>
      </p:sp>
      <p:sp>
        <p:nvSpPr>
          <p:cNvPr id="15" name="Rechteck 14"/>
          <p:cNvSpPr>
            <a:spLocks noChangeAspect="1"/>
          </p:cNvSpPr>
          <p:nvPr/>
        </p:nvSpPr>
        <p:spPr bwMode="auto">
          <a:xfrm>
            <a:off x="4932040" y="3764563"/>
            <a:ext cx="3240360" cy="216216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66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19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91409" y="892282"/>
            <a:ext cx="7632848" cy="46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Upcoming SARAH-3 Data record</a:t>
            </a:r>
          </a:p>
        </p:txBody>
      </p:sp>
      <p:sp>
        <p:nvSpPr>
          <p:cNvPr id="9" name="Rectangle 34"/>
          <p:cNvSpPr>
            <a:spLocks noChangeArrowheads="1"/>
          </p:cNvSpPr>
          <p:nvPr/>
        </p:nvSpPr>
        <p:spPr bwMode="auto">
          <a:xfrm>
            <a:off x="323528" y="1531575"/>
            <a:ext cx="7416824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de-DE"/>
            </a:defPPr>
            <a:lvl1pPr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2087563" indent="-1630363"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4175125" indent="-3260725"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6264275" indent="-4892675"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8351838" indent="-6523038"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Full reprocessing, data available in summer 2021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Covering 1983 to 2020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New additional spectral parameters: DAL, PAR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Improved treatment of water </a:t>
            </a:r>
            <a:r>
              <a:rPr lang="en-GB" altLang="de-DE" sz="2000" dirty="0" err="1" smtClean="0"/>
              <a:t>vapor</a:t>
            </a:r>
            <a:r>
              <a:rPr lang="en-GB" altLang="de-DE" sz="2000" dirty="0" smtClean="0"/>
              <a:t> / ozone (i.e., daily ERA-5)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Improved surface albedo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Improved consideration of snow-covered surfaces</a:t>
            </a:r>
          </a:p>
        </p:txBody>
      </p:sp>
      <p:grpSp>
        <p:nvGrpSpPr>
          <p:cNvPr id="5" name="Gruppieren 4"/>
          <p:cNvGrpSpPr>
            <a:grpSpLocks noChangeAspect="1"/>
          </p:cNvGrpSpPr>
          <p:nvPr/>
        </p:nvGrpSpPr>
        <p:grpSpPr>
          <a:xfrm>
            <a:off x="4994571" y="4005064"/>
            <a:ext cx="3229686" cy="2141483"/>
            <a:chOff x="2054409" y="4437112"/>
            <a:chExt cx="2757678" cy="1800000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61" r="9556"/>
            <a:stretch/>
          </p:blipFill>
          <p:spPr bwMode="auto">
            <a:xfrm>
              <a:off x="2054409" y="4437112"/>
              <a:ext cx="1456601" cy="18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03" r="23334"/>
            <a:stretch/>
          </p:blipFill>
          <p:spPr bwMode="auto">
            <a:xfrm>
              <a:off x="3491880" y="4437112"/>
              <a:ext cx="1320207" cy="18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074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933FB4-F40D-44BF-B84E-86DF5858EBD9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75555" y="1124744"/>
            <a:ext cx="7416824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Goals of Discussion Group</a:t>
            </a:r>
          </a:p>
          <a:p>
            <a:pPr marL="0" indent="0" algn="ctr">
              <a:lnSpc>
                <a:spcPct val="140000"/>
              </a:lnSpc>
            </a:pPr>
            <a:endParaRPr lang="en-US" sz="2000" b="1" dirty="0" smtClean="0">
              <a:latin typeface="Verdana" pitchFamily="34" charset="0"/>
            </a:endParaRP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 pitchFamily="34" charset="0"/>
              </a:rPr>
              <a:t>Receive feedback from you on your experiences with CM SAF data</a:t>
            </a:r>
          </a:p>
          <a:p>
            <a:pPr marL="914400" lvl="1" indent="-3429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Verdana" pitchFamily="34" charset="0"/>
              </a:rPr>
              <a:t>Learn how can we improve our data / service for your requirements?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1214613" y="4293095"/>
            <a:ext cx="6138708" cy="1015663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en-US" sz="2000" dirty="0">
                <a:latin typeface="Verdana" pitchFamily="34" charset="0"/>
              </a:rPr>
              <a:t>Provide recommendations </a:t>
            </a:r>
            <a:r>
              <a:rPr lang="en-US" sz="2000" dirty="0" smtClean="0">
                <a:latin typeface="Verdana" pitchFamily="34" charset="0"/>
              </a:rPr>
              <a:t>to CM </a:t>
            </a:r>
            <a:r>
              <a:rPr lang="en-US" sz="2000" dirty="0">
                <a:latin typeface="Verdana" pitchFamily="34" charset="0"/>
              </a:rPr>
              <a:t>SAF </a:t>
            </a:r>
            <a:r>
              <a:rPr lang="en-US" sz="2000" dirty="0" smtClean="0">
                <a:latin typeface="Verdana" pitchFamily="34" charset="0"/>
              </a:rPr>
              <a:t>for future developments</a:t>
            </a:r>
            <a:endParaRPr lang="en-US" sz="2000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24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20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68834" y="836712"/>
            <a:ext cx="8251638" cy="5306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Surface Radiation, Discussion Items</a:t>
            </a:r>
            <a:br>
              <a:rPr lang="en-US" sz="2000" b="1" dirty="0" smtClean="0">
                <a:latin typeface="Verdana" pitchFamily="34" charset="0"/>
              </a:rPr>
            </a:br>
            <a:endParaRPr lang="en-US" sz="2000" b="1" dirty="0" smtClean="0">
              <a:latin typeface="Verdana" pitchFamily="34" charset="0"/>
            </a:endParaRP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Verdana" pitchFamily="34" charset="0"/>
              </a:rPr>
              <a:t>Any other spectral data sets wanted? UV, PV, Vitamin D?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Verdana" pitchFamily="34" charset="0"/>
              </a:rPr>
              <a:t>How to communicate the uncertainty / accuracy, e.g., due to limited number of observations? 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Verdana" pitchFamily="34" charset="0"/>
              </a:rPr>
              <a:t>Is ‘complete’ data with mixed accuracy useful? 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Verdana" pitchFamily="34" charset="0"/>
              </a:rPr>
              <a:t>Do you want to use regional (polar) projections? 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Verdana" pitchFamily="34" charset="0"/>
              </a:rPr>
              <a:t>Masking / flagging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Verdana" pitchFamily="34" charset="0"/>
              </a:rPr>
              <a:t>Accuracy vs Stability vs Consistency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Verdana" pitchFamily="34" charset="0"/>
              </a:rPr>
              <a:t>Instantaneous data: interpolate to fixed times? Higher frequency? More high-res data needed? (so-called “</a:t>
            </a:r>
            <a:r>
              <a:rPr lang="en-US" dirty="0" err="1" smtClean="0">
                <a:latin typeface="Verdana" pitchFamily="34" charset="0"/>
              </a:rPr>
              <a:t>Georing</a:t>
            </a:r>
            <a:r>
              <a:rPr lang="en-US" dirty="0" smtClean="0">
                <a:latin typeface="Verdana" pitchFamily="34" charset="0"/>
              </a:rPr>
              <a:t>”)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en-US" sz="2000" dirty="0" smtClean="0">
              <a:latin typeface="Verdana" pitchFamily="34" charset="0"/>
            </a:endParaRPr>
          </a:p>
          <a:p>
            <a:pPr marL="342900" indent="-3429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sz="2000" i="1" dirty="0" smtClean="0">
                <a:latin typeface="Verdana" pitchFamily="34" charset="0"/>
              </a:rPr>
              <a:t>Any more comments??</a:t>
            </a:r>
          </a:p>
        </p:txBody>
      </p:sp>
    </p:spTree>
    <p:extLst>
      <p:ext uri="{BB962C8B-B14F-4D97-AF65-F5344CB8AC3E}">
        <p14:creationId xmlns:p14="http://schemas.microsoft.com/office/powerpoint/2010/main" val="402624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4"/>
          <p:cNvSpPr>
            <a:spLocks noGrp="1" noChangeArrowheads="1"/>
          </p:cNvSpPr>
          <p:nvPr>
            <p:ph idx="1"/>
          </p:nvPr>
        </p:nvSpPr>
        <p:spPr>
          <a:xfrm>
            <a:off x="438454" y="1412776"/>
            <a:ext cx="4032448" cy="366126"/>
          </a:xfrm>
        </p:spPr>
        <p:txBody>
          <a:bodyPr wrap="square">
            <a:spAutoFit/>
          </a:bodyPr>
          <a:lstStyle/>
          <a:p>
            <a:pPr marL="92075" indent="0" eaLnBrk="1" hangingPunct="1">
              <a:lnSpc>
                <a:spcPts val="2300"/>
              </a:lnSpc>
              <a:buNone/>
            </a:pPr>
            <a:r>
              <a:rPr lang="en-US" altLang="de-DE" sz="1800" b="1" dirty="0" smtClean="0"/>
              <a:t>Land Surface Temperature (LST)</a:t>
            </a:r>
          </a:p>
        </p:txBody>
      </p:sp>
      <p:sp>
        <p:nvSpPr>
          <p:cNvPr id="7172" name="Foliennummernplatzhalt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283575" y="6381750"/>
            <a:ext cx="465138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 eaLnBrk="0" hangingPunct="0">
              <a:spcBef>
                <a:spcPct val="40000"/>
              </a:spcBef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40000"/>
              </a:spcBef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40000"/>
              </a:spcBef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40000"/>
              </a:spcBef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40000"/>
              </a:spcBef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522886E-9E46-4119-8CF7-0BFCF6877BDC}" type="slidenum">
              <a:rPr lang="de-DE" altLang="de-DE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de-DE" altLang="de-DE" smtClean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467544" y="1968515"/>
            <a:ext cx="21412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de-DE" sz="2000" kern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SUMET</a:t>
            </a:r>
            <a:endParaRPr lang="de-DE" altLang="de-DE" sz="2000" kern="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971600" y="800106"/>
            <a:ext cx="76328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Surface Radiation Climate Data Records: LST</a:t>
            </a:r>
            <a:endParaRPr lang="en-US" sz="2000" dirty="0" smtClean="0">
              <a:latin typeface="Verdana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28800"/>
            <a:ext cx="3096344" cy="4029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619941" y="2420888"/>
            <a:ext cx="3909076" cy="3822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352425" indent="-352425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2603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è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è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è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è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en-US" altLang="de-DE" b="1" kern="0" dirty="0" smtClean="0"/>
              <a:t>LTP + LTS </a:t>
            </a:r>
            <a:endParaRPr lang="en-US" altLang="de-DE" kern="0" dirty="0" smtClean="0"/>
          </a:p>
          <a:p>
            <a:pPr lvl="1" eaLnBrk="1" hangingPunct="1"/>
            <a:r>
              <a:rPr lang="en-US" altLang="de-DE" kern="0" dirty="0" smtClean="0"/>
              <a:t>Physical + statistical LST (clear-sky conditions)</a:t>
            </a:r>
          </a:p>
          <a:p>
            <a:pPr eaLnBrk="1" hangingPunct="1"/>
            <a:r>
              <a:rPr lang="en-US" altLang="de-DE" b="1" kern="0" dirty="0" smtClean="0"/>
              <a:t>Resolution</a:t>
            </a:r>
          </a:p>
          <a:p>
            <a:pPr lvl="1" eaLnBrk="1" hangingPunct="1"/>
            <a:r>
              <a:rPr lang="en-US" altLang="de-DE" kern="0" dirty="0" smtClean="0"/>
              <a:t>Spatial: 0.05° × 0.05°</a:t>
            </a:r>
          </a:p>
          <a:p>
            <a:pPr lvl="1" eaLnBrk="1" hangingPunct="1"/>
            <a:r>
              <a:rPr lang="en-US" altLang="de-DE" kern="0" dirty="0" smtClean="0"/>
              <a:t>Temporal: 60-min, monthly diurnal cycle</a:t>
            </a:r>
          </a:p>
          <a:p>
            <a:pPr eaLnBrk="1" hangingPunct="1"/>
            <a:r>
              <a:rPr lang="en-US" altLang="de-DE" b="1" kern="0" dirty="0" smtClean="0"/>
              <a:t>Coverage</a:t>
            </a:r>
          </a:p>
          <a:p>
            <a:pPr lvl="1" eaLnBrk="1" hangingPunct="1"/>
            <a:r>
              <a:rPr lang="en-US" altLang="de-DE" kern="0" dirty="0" smtClean="0"/>
              <a:t>Spatial: </a:t>
            </a:r>
            <a:r>
              <a:rPr lang="en-US" altLang="de-DE" kern="0" dirty="0" err="1" smtClean="0"/>
              <a:t>Meteosat</a:t>
            </a:r>
            <a:r>
              <a:rPr lang="en-US" altLang="de-DE" kern="0" dirty="0" smtClean="0"/>
              <a:t> full disk (&lt; 60° scanning angle)</a:t>
            </a:r>
          </a:p>
          <a:p>
            <a:pPr lvl="1" eaLnBrk="1" hangingPunct="1"/>
            <a:r>
              <a:rPr lang="en-US" altLang="de-DE" kern="0" dirty="0" smtClean="0"/>
              <a:t>Temporal: 1991 to 2015</a:t>
            </a:r>
          </a:p>
        </p:txBody>
      </p:sp>
    </p:spTree>
    <p:extLst>
      <p:ext uri="{BB962C8B-B14F-4D97-AF65-F5344CB8AC3E}">
        <p14:creationId xmlns:p14="http://schemas.microsoft.com/office/powerpoint/2010/main" val="313863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22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91409" y="892282"/>
            <a:ext cx="7632848" cy="46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Upcoming SUMET Data record</a:t>
            </a:r>
          </a:p>
        </p:txBody>
      </p:sp>
      <p:sp>
        <p:nvSpPr>
          <p:cNvPr id="9" name="Rectangle 34"/>
          <p:cNvSpPr>
            <a:spLocks noChangeArrowheads="1"/>
          </p:cNvSpPr>
          <p:nvPr/>
        </p:nvSpPr>
        <p:spPr bwMode="auto">
          <a:xfrm>
            <a:off x="323528" y="1531574"/>
            <a:ext cx="4752528" cy="432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de-DE"/>
            </a:defPPr>
            <a:lvl1pPr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2087563" indent="-1630363"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4175125" indent="-3260725"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6264275" indent="-4892675"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8351838" indent="-6523038"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Full reprocessing, data available in summer 2021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Covering 1983 to 2020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endParaRPr lang="en-GB" altLang="de-DE" sz="2000" dirty="0" smtClean="0"/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b="1" dirty="0" smtClean="0"/>
              <a:t>New</a:t>
            </a:r>
            <a:r>
              <a:rPr lang="en-GB" altLang="de-DE" sz="2000" dirty="0" smtClean="0"/>
              <a:t>: Consistent Surface Radiation </a:t>
            </a:r>
            <a:r>
              <a:rPr lang="en-GB" altLang="de-DE" sz="2000" dirty="0"/>
              <a:t>B</a:t>
            </a:r>
            <a:r>
              <a:rPr lang="en-GB" altLang="de-DE" sz="2000" dirty="0" smtClean="0"/>
              <a:t>udget SRB (Cloud Fraction also consistently available as part of COMET)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SRB provided as hourly / daily / monthly mean + monthly mean diurnal cycle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28799"/>
            <a:ext cx="3096344" cy="4029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71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23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68834" y="1124744"/>
            <a:ext cx="7992888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SUMET Discussion Items</a:t>
            </a:r>
          </a:p>
          <a:p>
            <a:pPr marL="0" indent="0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Land Surface Temperature (LST)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itchFamily="34" charset="0"/>
              </a:rPr>
              <a:t>Would </a:t>
            </a:r>
            <a:r>
              <a:rPr lang="en-US" sz="2000" dirty="0">
                <a:latin typeface="Verdana" pitchFamily="34" charset="0"/>
              </a:rPr>
              <a:t>an ICDR be useful? If yes, which parameter?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Verdana" pitchFamily="34" charset="0"/>
              </a:rPr>
              <a:t>Do you require other averaging intervals?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Verdana" pitchFamily="34" charset="0"/>
              </a:rPr>
              <a:t>Is the 60° scanning angle-limitation problematic? 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Verdana" pitchFamily="34" charset="0"/>
              </a:rPr>
              <a:t>Are you also interested in all sky LST?</a:t>
            </a:r>
          </a:p>
          <a:p>
            <a:pPr marL="0" indent="0">
              <a:lnSpc>
                <a:spcPct val="140000"/>
              </a:lnSpc>
            </a:pPr>
            <a:r>
              <a:rPr lang="en-US" b="1" dirty="0" smtClean="0">
                <a:latin typeface="Verdana" pitchFamily="34" charset="0"/>
              </a:rPr>
              <a:t>Upcoming Surface Radiation Budget (SRB)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Verdana" pitchFamily="34" charset="0"/>
              </a:rPr>
              <a:t>What is the benchmark in terms of accuracy and precision?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Verdana" pitchFamily="34" charset="0"/>
              </a:rPr>
              <a:t>Are the individual components of SRB also of interest? </a:t>
            </a:r>
            <a:endParaRPr lang="en-US" dirty="0">
              <a:latin typeface="Verdana" pitchFamily="34" charset="0"/>
            </a:endParaRP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Verdana" pitchFamily="34" charset="0"/>
              </a:rPr>
              <a:t>Surface Outgoing Longwave Radiation: Output from Land Surface Model? Based on clear sky LST? </a:t>
            </a:r>
          </a:p>
        </p:txBody>
      </p:sp>
    </p:spTree>
    <p:extLst>
      <p:ext uri="{BB962C8B-B14F-4D97-AF65-F5344CB8AC3E}">
        <p14:creationId xmlns:p14="http://schemas.microsoft.com/office/powerpoint/2010/main" val="366351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4"/>
          <p:cNvSpPr>
            <a:spLocks noGrp="1" noChangeArrowheads="1"/>
          </p:cNvSpPr>
          <p:nvPr>
            <p:ph idx="1"/>
          </p:nvPr>
        </p:nvSpPr>
        <p:spPr>
          <a:xfrm>
            <a:off x="179512" y="1373729"/>
            <a:ext cx="4032448" cy="682238"/>
          </a:xfrm>
        </p:spPr>
        <p:txBody>
          <a:bodyPr wrap="square">
            <a:spAutoFit/>
          </a:bodyPr>
          <a:lstStyle/>
          <a:p>
            <a:pPr marL="92075" indent="0" eaLnBrk="1" hangingPunct="1">
              <a:lnSpc>
                <a:spcPts val="2300"/>
              </a:lnSpc>
              <a:buNone/>
            </a:pPr>
            <a:r>
              <a:rPr lang="en-US" altLang="de-DE" sz="1800" b="1" dirty="0" smtClean="0"/>
              <a:t>Black-sky albedo (SAL) as part of CLARA-A2</a:t>
            </a:r>
          </a:p>
        </p:txBody>
      </p:sp>
      <p:sp>
        <p:nvSpPr>
          <p:cNvPr id="7172" name="Foliennummernplatzhalt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283575" y="6381750"/>
            <a:ext cx="465138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 eaLnBrk="0" hangingPunct="0">
              <a:spcBef>
                <a:spcPct val="40000"/>
              </a:spcBef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40000"/>
              </a:spcBef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40000"/>
              </a:spcBef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40000"/>
              </a:spcBef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40000"/>
              </a:spcBef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522886E-9E46-4119-8CF7-0BFCF6877BDC}" type="slidenum">
              <a:rPr lang="de-DE" altLang="de-DE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lang="de-DE" altLang="de-DE" smtClean="0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971600" y="800106"/>
            <a:ext cx="7632848" cy="46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Surface Albedo Climate Data Records</a:t>
            </a:r>
            <a:endParaRPr lang="en-US" sz="2000" dirty="0" smtClean="0">
              <a:latin typeface="Verdana" pitchFamily="34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556792"/>
            <a:ext cx="4512500" cy="3384376"/>
          </a:xfrm>
          <a:prstGeom prst="rect">
            <a:avLst/>
          </a:prstGeom>
        </p:spPr>
      </p:pic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323528" y="2276872"/>
            <a:ext cx="367240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352425" indent="-352425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2603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charset="2"/>
              <a:buChar char="è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è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è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è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è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en-US" altLang="de-DE" b="1" kern="0" dirty="0" smtClean="0"/>
              <a:t>Resolution</a:t>
            </a:r>
          </a:p>
          <a:p>
            <a:pPr lvl="1" eaLnBrk="1" hangingPunct="1"/>
            <a:r>
              <a:rPr lang="en-US" altLang="de-DE" kern="0" dirty="0" smtClean="0"/>
              <a:t>Spatial: 0.25° × 0.25°</a:t>
            </a:r>
          </a:p>
          <a:p>
            <a:pPr lvl="1" eaLnBrk="1" hangingPunct="1"/>
            <a:r>
              <a:rPr lang="en-US" altLang="de-DE" kern="0" dirty="0" smtClean="0"/>
              <a:t>Temporal: pentad, monthly means</a:t>
            </a:r>
          </a:p>
          <a:p>
            <a:pPr eaLnBrk="1" hangingPunct="1"/>
            <a:r>
              <a:rPr lang="en-US" altLang="de-DE" b="1" kern="0" dirty="0" smtClean="0"/>
              <a:t>Coverage</a:t>
            </a:r>
          </a:p>
          <a:p>
            <a:pPr lvl="1" eaLnBrk="1" hangingPunct="1"/>
            <a:r>
              <a:rPr lang="en-US" altLang="de-DE" kern="0" dirty="0" smtClean="0"/>
              <a:t>Spatial: global, polar projections</a:t>
            </a:r>
          </a:p>
          <a:p>
            <a:pPr lvl="1" eaLnBrk="1" hangingPunct="1"/>
            <a:r>
              <a:rPr lang="en-US" altLang="de-DE" kern="0" dirty="0" smtClean="0"/>
              <a:t>Temporal: 1982 to 2015 (soon to 2018)</a:t>
            </a:r>
          </a:p>
        </p:txBody>
      </p:sp>
    </p:spTree>
    <p:extLst>
      <p:ext uri="{BB962C8B-B14F-4D97-AF65-F5344CB8AC3E}">
        <p14:creationId xmlns:p14="http://schemas.microsoft.com/office/powerpoint/2010/main" val="83023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25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91409" y="892282"/>
            <a:ext cx="7632848" cy="46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Upcoming CLARA-A3 Surface Albedo Data record</a:t>
            </a:r>
          </a:p>
        </p:txBody>
      </p:sp>
      <p:sp>
        <p:nvSpPr>
          <p:cNvPr id="9" name="Rectangle 34"/>
          <p:cNvSpPr>
            <a:spLocks noChangeArrowheads="1"/>
          </p:cNvSpPr>
          <p:nvPr/>
        </p:nvSpPr>
        <p:spPr bwMode="auto">
          <a:xfrm>
            <a:off x="323528" y="1531575"/>
            <a:ext cx="7416824" cy="432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de-DE"/>
            </a:defPPr>
            <a:lvl1pPr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2087563" indent="-1630363"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4175125" indent="-3260725"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6264275" indent="-4892675"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8351838" indent="-6523038" algn="l" defTabSz="4175125" rtl="0" fontAlgn="base">
              <a:spcBef>
                <a:spcPct val="0"/>
              </a:spcBef>
              <a:spcAft>
                <a:spcPct val="0"/>
              </a:spcAft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82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Full reprocessing, data available in Fall 2021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Covering 1979  to 2019 / 2020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Surface albedo (SAL), white-sky albedo (WAL), blue-sky albedo (BAL)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GB" altLang="de-DE" sz="2000" dirty="0" smtClean="0"/>
              <a:t>Improved cloud detection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Improved </a:t>
            </a:r>
            <a:r>
              <a:rPr lang="en-US" sz="2000" dirty="0"/>
              <a:t>radiometric </a:t>
            </a:r>
            <a:r>
              <a:rPr lang="en-US" sz="2000" dirty="0" smtClean="0"/>
              <a:t>accuracy due </a:t>
            </a:r>
            <a:r>
              <a:rPr lang="en-US" sz="2000" dirty="0"/>
              <a:t>to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improved </a:t>
            </a:r>
            <a:r>
              <a:rPr lang="en-US" sz="2000" dirty="0"/>
              <a:t>AVHRR </a:t>
            </a:r>
            <a:r>
              <a:rPr lang="en-US" sz="2000" dirty="0" smtClean="0"/>
              <a:t>FCDR calibration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Better </a:t>
            </a:r>
            <a:r>
              <a:rPr lang="en-US" sz="2000" dirty="0"/>
              <a:t>atmospheric correction by </a:t>
            </a:r>
            <a:r>
              <a:rPr lang="en-US" sz="2000" dirty="0" smtClean="0"/>
              <a:t>ozone</a:t>
            </a:r>
            <a:br>
              <a:rPr lang="en-US" sz="2000" dirty="0" smtClean="0"/>
            </a:br>
            <a:r>
              <a:rPr lang="en-US" sz="2000" dirty="0" smtClean="0"/>
              <a:t>data</a:t>
            </a:r>
          </a:p>
          <a:p>
            <a:pPr marL="265113" indent="-265113" defTabSz="914400" eaLnBrk="1" hangingPunct="1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Gap </a:t>
            </a:r>
            <a:r>
              <a:rPr lang="en-US" sz="2000" dirty="0"/>
              <a:t>filling of cloudy pentads </a:t>
            </a:r>
            <a:r>
              <a:rPr lang="en-US" sz="2000" dirty="0" smtClean="0"/>
              <a:t>using</a:t>
            </a:r>
            <a:br>
              <a:rPr lang="en-US" sz="2000" dirty="0" smtClean="0"/>
            </a:br>
            <a:r>
              <a:rPr lang="en-US" sz="2000" dirty="0" smtClean="0"/>
              <a:t>microwave data</a:t>
            </a:r>
            <a:endParaRPr lang="de-DE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6" r="4034"/>
          <a:stretch/>
        </p:blipFill>
        <p:spPr bwMode="auto">
          <a:xfrm>
            <a:off x="5160253" y="4314900"/>
            <a:ext cx="3983747" cy="2045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847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26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68834" y="1124744"/>
            <a:ext cx="7992888" cy="297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CLARA-A2 SAL, Discussion Items</a:t>
            </a:r>
          </a:p>
          <a:p>
            <a:pPr marL="0" indent="0">
              <a:lnSpc>
                <a:spcPct val="140000"/>
              </a:lnSpc>
            </a:pPr>
            <a:endParaRPr lang="en-US" sz="2000" b="1" dirty="0" smtClean="0">
              <a:latin typeface="Verdana" pitchFamily="34" charset="0"/>
            </a:endParaRP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Verdana" pitchFamily="34" charset="0"/>
              </a:rPr>
              <a:t>Are you happy with the temporal / spatial resolution? 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Verdana" pitchFamily="34" charset="0"/>
              </a:rPr>
              <a:t>Any other parameters to complement the surface albedo, e.g., </a:t>
            </a:r>
            <a:r>
              <a:rPr lang="en-US" dirty="0" err="1" smtClean="0">
                <a:latin typeface="Verdana" pitchFamily="34" charset="0"/>
              </a:rPr>
              <a:t>fPAR</a:t>
            </a:r>
            <a:r>
              <a:rPr lang="en-US" dirty="0" smtClean="0">
                <a:latin typeface="Verdana" pitchFamily="34" charset="0"/>
              </a:rPr>
              <a:t>, NDVI….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en-US" sz="2000" dirty="0" smtClean="0">
              <a:latin typeface="Verdana" pitchFamily="34" charset="0"/>
            </a:endParaRPr>
          </a:p>
          <a:p>
            <a:pPr marL="342900" indent="-3429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sz="2000" i="1" dirty="0" smtClean="0">
                <a:latin typeface="Verdana" pitchFamily="34" charset="0"/>
              </a:rPr>
              <a:t>Any more comments??</a:t>
            </a:r>
          </a:p>
        </p:txBody>
      </p:sp>
    </p:spTree>
    <p:extLst>
      <p:ext uri="{BB962C8B-B14F-4D97-AF65-F5344CB8AC3E}">
        <p14:creationId xmlns:p14="http://schemas.microsoft.com/office/powerpoint/2010/main" val="33893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27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55576" y="1268760"/>
            <a:ext cx="7632848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OK, so lets start with the Product-specific discussions</a:t>
            </a:r>
            <a:endParaRPr lang="en-US" sz="2000" b="1" dirty="0">
              <a:latin typeface="Verdana" pitchFamily="34" charset="0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en-US" sz="2000" dirty="0" smtClean="0">
              <a:latin typeface="Verdana" pitchFamily="34" charset="0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itchFamily="34" charset="0"/>
              </a:rPr>
              <a:t>Top-of-the-atmosphere </a:t>
            </a:r>
            <a:r>
              <a:rPr lang="en-US" sz="2000" dirty="0" smtClean="0">
                <a:latin typeface="Verdana" pitchFamily="34" charset="0"/>
              </a:rPr>
              <a:t>Radiation</a:t>
            </a:r>
            <a:r>
              <a:rPr lang="en-US" sz="2000" dirty="0">
                <a:latin typeface="Verdana" pitchFamily="34" charset="0"/>
              </a:rPr>
              <a:t> </a:t>
            </a:r>
            <a:r>
              <a:rPr lang="en-US" sz="2000" dirty="0" smtClean="0">
                <a:latin typeface="Verdana" pitchFamily="34" charset="0"/>
              </a:rPr>
              <a:t>(Nicolas</a:t>
            </a:r>
            <a:r>
              <a:rPr lang="en-US" sz="2000" dirty="0">
                <a:latin typeface="Verdana" pitchFamily="34" charset="0"/>
              </a:rPr>
              <a:t>)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itchFamily="34" charset="0"/>
              </a:rPr>
              <a:t>Surface Radiation (Uwe, </a:t>
            </a:r>
            <a:r>
              <a:rPr lang="en-US" sz="2000" dirty="0" err="1" smtClean="0">
                <a:latin typeface="Verdana" pitchFamily="34" charset="0"/>
              </a:rPr>
              <a:t>Jörg</a:t>
            </a:r>
            <a:r>
              <a:rPr lang="en-US" sz="2000" dirty="0" smtClean="0">
                <a:latin typeface="Verdana" pitchFamily="34" charset="0"/>
              </a:rPr>
              <a:t>)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itchFamily="34" charset="0"/>
              </a:rPr>
              <a:t>SUMET (</a:t>
            </a:r>
            <a:r>
              <a:rPr lang="en-US" sz="2000" dirty="0" err="1" smtClean="0">
                <a:latin typeface="Verdana" pitchFamily="34" charset="0"/>
              </a:rPr>
              <a:t>Anke</a:t>
            </a:r>
            <a:r>
              <a:rPr lang="en-US" sz="2000" dirty="0">
                <a:latin typeface="Verdana" pitchFamily="34" charset="0"/>
              </a:rPr>
              <a:t>)</a:t>
            </a:r>
            <a:endParaRPr lang="en-US" sz="2000" dirty="0" smtClean="0">
              <a:latin typeface="Verdana" pitchFamily="34" charset="0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Verdana" pitchFamily="34" charset="0"/>
              </a:rPr>
              <a:t>Surface Albedo (</a:t>
            </a:r>
            <a:r>
              <a:rPr lang="en-US" sz="2000" dirty="0" err="1" smtClean="0">
                <a:latin typeface="Verdana" pitchFamily="34" charset="0"/>
              </a:rPr>
              <a:t>Terhikki</a:t>
            </a:r>
            <a:r>
              <a:rPr lang="en-US" sz="2000" dirty="0" smtClean="0">
                <a:latin typeface="Verdana" pitchFamily="34" charset="0"/>
              </a:rPr>
              <a:t>, </a:t>
            </a:r>
            <a:r>
              <a:rPr lang="en-US" sz="2000" dirty="0" err="1" smtClean="0">
                <a:latin typeface="Verdana" pitchFamily="34" charset="0"/>
              </a:rPr>
              <a:t>Aku</a:t>
            </a:r>
            <a:r>
              <a:rPr lang="en-US" sz="2000" dirty="0" smtClean="0">
                <a:latin typeface="Verdana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0558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933FB4-F40D-44BF-B84E-86DF5858EBD9}" type="slidenum">
              <a:rPr lang="de-DE" smtClean="0"/>
              <a:pPr/>
              <a:t>28</a:t>
            </a:fld>
            <a:endParaRPr lang="de-DE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39552" y="1124744"/>
            <a:ext cx="792088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 Key Questions</a:t>
            </a:r>
          </a:p>
          <a:p>
            <a:pPr marL="0" indent="0" algn="ctr">
              <a:lnSpc>
                <a:spcPct val="140000"/>
              </a:lnSpc>
            </a:pPr>
            <a:endParaRPr lang="en-US" sz="2000" b="1" dirty="0" smtClean="0">
              <a:latin typeface="Verdana" pitchFamily="34" charset="0"/>
            </a:endParaRP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Verdana" pitchFamily="34" charset="0"/>
              </a:rPr>
              <a:t>Which </a:t>
            </a:r>
            <a:r>
              <a:rPr lang="en-US" sz="2000" dirty="0">
                <a:latin typeface="Verdana" pitchFamily="34" charset="0"/>
              </a:rPr>
              <a:t>CM SAF data and services do you use for your </a:t>
            </a:r>
            <a:r>
              <a:rPr lang="en-US" sz="2000" dirty="0" smtClean="0">
                <a:latin typeface="Verdana" pitchFamily="34" charset="0"/>
              </a:rPr>
              <a:t>application?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2000" dirty="0">
                <a:latin typeface="Verdana" pitchFamily="34" charset="0"/>
              </a:rPr>
              <a:t>What do you like/dislike about the current CM SAF data and services?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Verdana" pitchFamily="34" charset="0"/>
              </a:rPr>
              <a:t>Which </a:t>
            </a:r>
            <a:r>
              <a:rPr lang="en-US" sz="2000" dirty="0">
                <a:latin typeface="Verdana" pitchFamily="34" charset="0"/>
              </a:rPr>
              <a:t>data or services are missing for your application?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Verdana" pitchFamily="34" charset="0"/>
              </a:rPr>
              <a:t>How </a:t>
            </a:r>
            <a:r>
              <a:rPr lang="en-US" sz="2000" dirty="0">
                <a:latin typeface="Verdana" pitchFamily="34" charset="0"/>
              </a:rPr>
              <a:t>can CM SAF improve the service for your application (technically and scientifically)?</a:t>
            </a:r>
            <a:endParaRPr lang="en-US" sz="2000" dirty="0" smtClean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0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933FB4-F40D-44BF-B84E-86DF5858EBD9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23528" y="908720"/>
            <a:ext cx="8369969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Organization of Discussion Group</a:t>
            </a:r>
          </a:p>
          <a:p>
            <a:pPr marL="0" indent="0">
              <a:lnSpc>
                <a:spcPct val="140000"/>
              </a:lnSpc>
            </a:pPr>
            <a:endParaRPr lang="en-US" sz="2000" b="1" dirty="0" smtClean="0">
              <a:latin typeface="Verdana" pitchFamily="34" charset="0"/>
            </a:endParaRP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1900" dirty="0" smtClean="0">
                <a:latin typeface="Verdana" pitchFamily="34" charset="0"/>
              </a:rPr>
              <a:t>Brief introduction on current and planned CM SAF radiation + surface data, discussion on general issues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1900" dirty="0" smtClean="0">
                <a:latin typeface="Verdana" pitchFamily="34" charset="0"/>
              </a:rPr>
              <a:t>Product-specific discussions in smaller teams and feedback on discussion posters</a:t>
            </a:r>
          </a:p>
          <a:p>
            <a:pPr marL="1206500" lvl="2" indent="-4572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sz="1700" dirty="0">
                <a:latin typeface="Verdana" pitchFamily="34" charset="0"/>
              </a:rPr>
              <a:t>top-of-the-atmosphere radiation (TRS, TET</a:t>
            </a:r>
            <a:r>
              <a:rPr lang="en-US" sz="1700" dirty="0" smtClean="0">
                <a:latin typeface="Verdana" pitchFamily="34" charset="0"/>
              </a:rPr>
              <a:t>)</a:t>
            </a:r>
            <a:endParaRPr lang="en-US" sz="1700" dirty="0">
              <a:latin typeface="Verdana" pitchFamily="34" charset="0"/>
            </a:endParaRPr>
          </a:p>
          <a:p>
            <a:pPr marL="1206500" lvl="2" indent="-4572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sz="1700" dirty="0" smtClean="0">
                <a:latin typeface="Verdana" pitchFamily="34" charset="0"/>
              </a:rPr>
              <a:t>surface radiation (SIS, SDU etc.)</a:t>
            </a:r>
          </a:p>
          <a:p>
            <a:pPr marL="1206500" lvl="2" indent="-4572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sz="1700" dirty="0" smtClean="0">
                <a:latin typeface="Verdana" pitchFamily="34" charset="0"/>
              </a:rPr>
              <a:t>surface albedo (SAL)</a:t>
            </a:r>
          </a:p>
          <a:p>
            <a:pPr marL="1206500" lvl="2" indent="-4572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sz="1700" dirty="0" smtClean="0">
                <a:latin typeface="Verdana" pitchFamily="34" charset="0"/>
              </a:rPr>
              <a:t>Surface radiation budget (SRB) + Land Surface Temperature (LST)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1900" dirty="0" smtClean="0">
                <a:latin typeface="Verdana" pitchFamily="34" charset="0"/>
              </a:rPr>
              <a:t>Final Words and Wrap-up</a:t>
            </a:r>
            <a:endParaRPr lang="en-US" sz="2000" b="1" dirty="0" smtClean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85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933FB4-F40D-44BF-B84E-86DF5858EBD9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23528" y="1052736"/>
            <a:ext cx="8136904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 Key Questions</a:t>
            </a:r>
          </a:p>
          <a:p>
            <a:pPr marL="0" indent="0" algn="ctr">
              <a:lnSpc>
                <a:spcPct val="140000"/>
              </a:lnSpc>
            </a:pPr>
            <a:endParaRPr lang="en-US" sz="2000" b="1" dirty="0" smtClean="0">
              <a:latin typeface="Verdana" pitchFamily="34" charset="0"/>
            </a:endParaRP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Verdana" pitchFamily="34" charset="0"/>
              </a:rPr>
              <a:t>Which </a:t>
            </a:r>
            <a:r>
              <a:rPr lang="en-US" sz="2000" dirty="0">
                <a:latin typeface="Verdana" pitchFamily="34" charset="0"/>
              </a:rPr>
              <a:t>CM SAF data and services do you use for your </a:t>
            </a:r>
            <a:r>
              <a:rPr lang="en-US" sz="2000" dirty="0" smtClean="0">
                <a:latin typeface="Verdana" pitchFamily="34" charset="0"/>
              </a:rPr>
              <a:t>application?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2000" dirty="0">
                <a:latin typeface="Verdana" pitchFamily="34" charset="0"/>
              </a:rPr>
              <a:t>What do you like/dislike about the current CM SAF data and services?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Verdana" pitchFamily="34" charset="0"/>
              </a:rPr>
              <a:t>Which </a:t>
            </a:r>
            <a:r>
              <a:rPr lang="en-US" sz="2000" dirty="0">
                <a:latin typeface="Verdana" pitchFamily="34" charset="0"/>
              </a:rPr>
              <a:t>data or services are missing for your application?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Verdana" pitchFamily="34" charset="0"/>
              </a:rPr>
              <a:t>How </a:t>
            </a:r>
            <a:r>
              <a:rPr lang="en-US" sz="2000" dirty="0">
                <a:latin typeface="Verdana" pitchFamily="34" charset="0"/>
              </a:rPr>
              <a:t>can CM SAF improve the service for your application (technically and scientifically)?</a:t>
            </a:r>
            <a:endParaRPr lang="en-US" sz="2000" dirty="0" smtClean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25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933FB4-F40D-44BF-B84E-86DF5858EBD9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187624" y="1657929"/>
            <a:ext cx="6696744" cy="2568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40000"/>
              </a:lnSpc>
            </a:pPr>
            <a:r>
              <a:rPr lang="en-US" sz="4000" b="1" dirty="0" smtClean="0">
                <a:latin typeface="Verdana" pitchFamily="34" charset="0"/>
              </a:rPr>
              <a:t>The CM SAF </a:t>
            </a:r>
            <a:br>
              <a:rPr lang="en-US" sz="4000" b="1" dirty="0" smtClean="0">
                <a:latin typeface="Verdana" pitchFamily="34" charset="0"/>
              </a:rPr>
            </a:br>
            <a:r>
              <a:rPr lang="en-US" sz="4000" b="1" dirty="0" smtClean="0">
                <a:latin typeface="Verdana" pitchFamily="34" charset="0"/>
              </a:rPr>
              <a:t>‘Top-to-Bottom’ </a:t>
            </a:r>
          </a:p>
          <a:p>
            <a:pPr marL="0" indent="0" algn="ctr">
              <a:lnSpc>
                <a:spcPct val="140000"/>
              </a:lnSpc>
            </a:pPr>
            <a:r>
              <a:rPr lang="en-US" sz="4000" b="1" dirty="0" smtClean="0">
                <a:latin typeface="Verdana" pitchFamily="34" charset="0"/>
              </a:rPr>
              <a:t>Data </a:t>
            </a:r>
            <a:r>
              <a:rPr lang="en-US" sz="4000" b="1" dirty="0" err="1" smtClean="0">
                <a:latin typeface="Verdana" pitchFamily="34" charset="0"/>
              </a:rPr>
              <a:t>Resords</a:t>
            </a:r>
            <a:r>
              <a:rPr lang="en-US" sz="4000" b="1" dirty="0" smtClean="0">
                <a:latin typeface="Verdana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920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02" y="1162086"/>
            <a:ext cx="7730610" cy="5110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>
          <a:xfrm>
            <a:off x="4140200" y="6597476"/>
            <a:ext cx="863600" cy="215900"/>
          </a:xfrm>
        </p:spPr>
        <p:txBody>
          <a:bodyPr/>
          <a:lstStyle/>
          <a:p>
            <a:fld id="{10687159-27AC-4803-9EA4-8A7DC6A7AB28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7649484" y="6272996"/>
            <a:ext cx="128592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lang="en-US" altLang="de-DE" sz="1200" dirty="0" smtClean="0"/>
              <a:t>Wild </a:t>
            </a:r>
            <a:r>
              <a:rPr lang="en-US" altLang="de-DE" sz="1200" dirty="0"/>
              <a:t>at al., </a:t>
            </a:r>
            <a:r>
              <a:rPr lang="en-US" altLang="de-DE" sz="1200" dirty="0" smtClean="0"/>
              <a:t>2013</a:t>
            </a:r>
            <a:endParaRPr lang="en-US" altLang="de-DE" sz="1200" dirty="0"/>
          </a:p>
        </p:txBody>
      </p:sp>
      <p:grpSp>
        <p:nvGrpSpPr>
          <p:cNvPr id="14" name="Gruppieren 13"/>
          <p:cNvGrpSpPr/>
          <p:nvPr/>
        </p:nvGrpSpPr>
        <p:grpSpPr>
          <a:xfrm>
            <a:off x="1446213" y="1281286"/>
            <a:ext cx="6353052" cy="5058682"/>
            <a:chOff x="1446213" y="1281286"/>
            <a:chExt cx="6353052" cy="5058682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1634880" y="4431109"/>
              <a:ext cx="963857" cy="79491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1446213" y="1294209"/>
              <a:ext cx="1152525" cy="79692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3315857" y="1429072"/>
              <a:ext cx="1328151" cy="57229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6516216" y="1281286"/>
              <a:ext cx="1238250" cy="79692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5292900" y="5646125"/>
              <a:ext cx="969819" cy="681621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3275856" y="4431109"/>
              <a:ext cx="963857" cy="79491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2352208" y="5532834"/>
              <a:ext cx="1139671" cy="79491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6829446" y="5658347"/>
              <a:ext cx="969819" cy="681621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3233708" y="731374"/>
            <a:ext cx="28504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lang="de-DE" altLang="de-DE" sz="2400" b="1" dirty="0">
                <a:solidFill>
                  <a:schemeClr val="accent2"/>
                </a:solidFill>
                <a:latin typeface="Arial" charset="0"/>
              </a:rPr>
              <a:t>CM SAF </a:t>
            </a:r>
            <a:r>
              <a:rPr lang="de-DE" altLang="de-DE" sz="2400" b="1" dirty="0" smtClean="0">
                <a:solidFill>
                  <a:schemeClr val="accent2"/>
                </a:solidFill>
                <a:latin typeface="Arial" charset="0"/>
              </a:rPr>
              <a:t>Radiation</a:t>
            </a:r>
            <a:endParaRPr lang="de-DE" altLang="de-DE" sz="2400" b="1" dirty="0">
              <a:solidFill>
                <a:schemeClr val="accent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54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973495"/>
            <a:ext cx="2088232" cy="1205351"/>
          </a:xfrm>
          <a:prstGeom prst="rect">
            <a:avLst/>
          </a:prstGeom>
        </p:spPr>
      </p:pic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66938" y="1124744"/>
            <a:ext cx="7920880" cy="50845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140000"/>
              </a:lnSpc>
            </a:pPr>
            <a:r>
              <a:rPr lang="en-US" b="1" dirty="0" smtClean="0">
                <a:latin typeface="Verdana" pitchFamily="34" charset="0"/>
              </a:rPr>
              <a:t>Data Provision 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atin typeface="Verdana" pitchFamily="34" charset="0"/>
              </a:rPr>
              <a:t>Web User Interface: </a:t>
            </a:r>
            <a:r>
              <a:rPr lang="en-US" dirty="0" smtClean="0">
                <a:latin typeface="Verdana" pitchFamily="34" charset="0"/>
                <a:hlinkClick r:id="rId3"/>
              </a:rPr>
              <a:t>www.cmsaf.eu/wui</a:t>
            </a:r>
            <a:endParaRPr lang="en-US" dirty="0" smtClean="0">
              <a:latin typeface="Verdana" pitchFamily="34" charset="0"/>
            </a:endParaRP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atin typeface="Verdana" pitchFamily="34" charset="0"/>
              </a:rPr>
              <a:t>Data format: </a:t>
            </a:r>
            <a:r>
              <a:rPr lang="en-US" dirty="0" err="1" smtClean="0">
                <a:latin typeface="Verdana" pitchFamily="34" charset="0"/>
              </a:rPr>
              <a:t>netcdf</a:t>
            </a:r>
            <a:r>
              <a:rPr lang="en-US" dirty="0">
                <a:latin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</a:rPr>
              <a:t>(mainly netcdf4)</a:t>
            </a:r>
            <a:endParaRPr lang="en-US" dirty="0">
              <a:latin typeface="Verdana" pitchFamily="34" charset="0"/>
            </a:endParaRP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atin typeface="Verdana" pitchFamily="34" charset="0"/>
              </a:rPr>
              <a:t>regular </a:t>
            </a:r>
            <a:r>
              <a:rPr lang="en-US" dirty="0" err="1" smtClean="0">
                <a:latin typeface="Verdana" pitchFamily="34" charset="0"/>
              </a:rPr>
              <a:t>lon-lat</a:t>
            </a:r>
            <a:r>
              <a:rPr lang="en-US" dirty="0" smtClean="0">
                <a:latin typeface="Verdana" pitchFamily="34" charset="0"/>
              </a:rPr>
              <a:t> grid (mainly 0.05° / 0.25°) + polar projections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atin typeface="Verdana" pitchFamily="34" charset="0"/>
              </a:rPr>
              <a:t>temporally aggregated (e.g., monthly, daily, mean monthly </a:t>
            </a:r>
            <a:r>
              <a:rPr lang="en-US" dirty="0" err="1" smtClean="0">
                <a:latin typeface="Verdana" pitchFamily="34" charset="0"/>
              </a:rPr>
              <a:t>cylce</a:t>
            </a:r>
            <a:r>
              <a:rPr lang="en-US" dirty="0" smtClean="0">
                <a:latin typeface="Verdana" pitchFamily="34" charset="0"/>
              </a:rPr>
              <a:t>) and w/o aggregation; single file per day / month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endParaRPr lang="en-US" dirty="0">
              <a:latin typeface="Verdana" pitchFamily="34" charset="0"/>
            </a:endParaRP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i="1" dirty="0" smtClean="0">
                <a:latin typeface="Verdana" pitchFamily="34" charset="0"/>
              </a:rPr>
              <a:t>What is your experience? 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i="1" dirty="0" smtClean="0">
                <a:latin typeface="Verdana" pitchFamily="34" charset="0"/>
              </a:rPr>
              <a:t>Are </a:t>
            </a:r>
            <a:r>
              <a:rPr lang="en-US" i="1" dirty="0">
                <a:latin typeface="Verdana" pitchFamily="34" charset="0"/>
              </a:rPr>
              <a:t>you happy with the functionality or do you miss a feature</a:t>
            </a:r>
            <a:r>
              <a:rPr lang="en-US" i="1" dirty="0" smtClean="0">
                <a:latin typeface="Verdana" pitchFamily="34" charset="0"/>
              </a:rPr>
              <a:t>?</a:t>
            </a:r>
            <a:endParaRPr lang="en-US" i="1" dirty="0">
              <a:latin typeface="Verdana" pitchFamily="34" charset="0"/>
            </a:endParaRP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i="1" dirty="0">
                <a:latin typeface="Verdana" pitchFamily="34" charset="0"/>
              </a:rPr>
              <a:t>Do we need to include other data distribution services like </a:t>
            </a:r>
            <a:r>
              <a:rPr lang="en-US" i="1" dirty="0" err="1">
                <a:latin typeface="Verdana" pitchFamily="34" charset="0"/>
              </a:rPr>
              <a:t>OPeNDAP</a:t>
            </a:r>
            <a:r>
              <a:rPr lang="en-US" i="1" dirty="0">
                <a:latin typeface="Verdana" pitchFamily="34" charset="0"/>
              </a:rPr>
              <a:t> or Web Mapping Services</a:t>
            </a:r>
            <a:r>
              <a:rPr lang="en-US" i="1" dirty="0" smtClean="0">
                <a:latin typeface="Verdana" pitchFamily="34" charset="0"/>
              </a:rPr>
              <a:t>?</a:t>
            </a:r>
            <a:endParaRPr lang="en-US" i="1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31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87159-27AC-4803-9EA4-8A7DC6A7AB28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36990" y="983976"/>
            <a:ext cx="720080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 marL="622300" indent="-1651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140000"/>
              </a:lnSpc>
            </a:pPr>
            <a:r>
              <a:rPr lang="en-US" sz="2000" b="1" dirty="0" smtClean="0">
                <a:latin typeface="Verdana" pitchFamily="34" charset="0"/>
              </a:rPr>
              <a:t>Regions of CM SAF radiation / surface </a:t>
            </a:r>
            <a:br>
              <a:rPr lang="en-US" sz="2000" b="1" dirty="0" smtClean="0">
                <a:latin typeface="Verdana" pitchFamily="34" charset="0"/>
              </a:rPr>
            </a:br>
            <a:r>
              <a:rPr lang="en-US" sz="2000" b="1" dirty="0" smtClean="0">
                <a:latin typeface="Verdana" pitchFamily="34" charset="0"/>
              </a:rPr>
              <a:t>data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2000" dirty="0" err="1" smtClean="0">
                <a:latin typeface="Verdana" pitchFamily="34" charset="0"/>
              </a:rPr>
              <a:t>Meteosat</a:t>
            </a:r>
            <a:r>
              <a:rPr lang="en-US" sz="2000" dirty="0" smtClean="0">
                <a:latin typeface="Verdana" pitchFamily="34" charset="0"/>
              </a:rPr>
              <a:t> Full Disc (Europe, Africa)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Verdana" pitchFamily="34" charset="0"/>
              </a:rPr>
              <a:t>Global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Verdana" pitchFamily="34" charset="0"/>
              </a:rPr>
              <a:t>Polar projections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Verdana" pitchFamily="34" charset="0"/>
              </a:rPr>
              <a:t>Baseline (Europe</a:t>
            </a:r>
            <a:r>
              <a:rPr lang="en-US" dirty="0" smtClean="0">
                <a:latin typeface="Verdana" pitchFamily="34" charset="0"/>
              </a:rPr>
              <a:t>)</a:t>
            </a:r>
          </a:p>
          <a:p>
            <a:pPr marL="914400" lvl="1" indent="-457200">
              <a:lnSpc>
                <a:spcPct val="140000"/>
              </a:lnSpc>
              <a:buFont typeface="Wingdings" panose="05000000000000000000" pitchFamily="2" charset="2"/>
              <a:buChar char="§"/>
            </a:pPr>
            <a:r>
              <a:rPr lang="en-US" dirty="0" err="1">
                <a:latin typeface="Verdana" pitchFamily="34" charset="0"/>
              </a:rPr>
              <a:t>Meteosat</a:t>
            </a:r>
            <a:r>
              <a:rPr lang="en-US" dirty="0">
                <a:latin typeface="Verdana" pitchFamily="34" charset="0"/>
              </a:rPr>
              <a:t> + </a:t>
            </a:r>
            <a:r>
              <a:rPr lang="en-US" dirty="0" smtClean="0">
                <a:latin typeface="Verdana" pitchFamily="34" charset="0"/>
              </a:rPr>
              <a:t>Arctic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117707"/>
            <a:ext cx="2160240" cy="144016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798347"/>
            <a:ext cx="1337473" cy="1337473"/>
          </a:xfrm>
          <a:prstGeom prst="rect">
            <a:avLst/>
          </a:prstGeom>
        </p:spPr>
      </p:pic>
      <p:pic>
        <p:nvPicPr>
          <p:cNvPr id="8" name="Picture 9" descr="SI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3" b="9666"/>
          <a:stretch>
            <a:fillRect/>
          </a:stretch>
        </p:blipFill>
        <p:spPr bwMode="auto">
          <a:xfrm>
            <a:off x="4169554" y="2488251"/>
            <a:ext cx="2520280" cy="180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126" y="3861048"/>
            <a:ext cx="2304256" cy="2304256"/>
          </a:xfrm>
          <a:prstGeom prst="rect">
            <a:avLst/>
          </a:prstGeom>
        </p:spPr>
      </p:pic>
      <p:pic>
        <p:nvPicPr>
          <p:cNvPr id="10" name="Picture 4" descr="CMSA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96752"/>
            <a:ext cx="2238063" cy="206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71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4294967295"/>
          </p:nvPr>
        </p:nvSpPr>
        <p:spPr>
          <a:xfrm>
            <a:off x="8283575" y="6381750"/>
            <a:ext cx="465138" cy="2159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3DE2F83-09EA-4F93-9202-018413E12C45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1" y="1052736"/>
            <a:ext cx="9090075" cy="5112568"/>
          </a:xfrm>
          <a:prstGeom prst="rect">
            <a:avLst/>
          </a:prstGeom>
        </p:spPr>
      </p:pic>
      <p:sp>
        <p:nvSpPr>
          <p:cNvPr id="2" name="Ellipse 1"/>
          <p:cNvSpPr/>
          <p:nvPr/>
        </p:nvSpPr>
        <p:spPr bwMode="auto">
          <a:xfrm>
            <a:off x="2627784" y="3717032"/>
            <a:ext cx="3816424" cy="2736304"/>
          </a:xfrm>
          <a:prstGeom prst="ellipse">
            <a:avLst/>
          </a:prstGeom>
          <a:noFill/>
          <a:ln w="1016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932040" y="4963234"/>
            <a:ext cx="1016909" cy="553998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50000"/>
              </a:lnSpc>
            </a:pPr>
            <a:r>
              <a:rPr lang="en-US" sz="2000" b="1" dirty="0">
                <a:latin typeface="Verdana" pitchFamily="34" charset="0"/>
              </a:rPr>
              <a:t>T</a:t>
            </a:r>
            <a:r>
              <a:rPr lang="en-US" sz="2000" b="1" dirty="0" smtClean="0">
                <a:latin typeface="Verdana" pitchFamily="34" charset="0"/>
              </a:rPr>
              <a:t>CDR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059832" y="4963234"/>
            <a:ext cx="1152128" cy="553998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50000"/>
              </a:lnSpc>
            </a:pPr>
            <a:r>
              <a:rPr lang="en-US" sz="2000" b="1" dirty="0" smtClean="0">
                <a:latin typeface="Verdana" pitchFamily="34" charset="0"/>
              </a:rPr>
              <a:t>ICDR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283968" y="4963234"/>
            <a:ext cx="528461" cy="553998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50000"/>
              </a:lnSpc>
            </a:pPr>
            <a:r>
              <a:rPr lang="en-US" sz="2000" b="1" dirty="0" smtClean="0">
                <a:latin typeface="Verdana" pitchFamily="34" charset="0"/>
              </a:rPr>
              <a:t>+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815181" y="6027258"/>
            <a:ext cx="7994496" cy="430887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de-DE" sz="2200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Which</a:t>
            </a:r>
            <a:r>
              <a:rPr lang="de-DE" sz="22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sz="2200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kind</a:t>
            </a:r>
            <a:r>
              <a:rPr lang="de-DE" sz="22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sz="2200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</a:t>
            </a:r>
            <a:r>
              <a:rPr lang="de-DE" sz="22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sz="2200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data</a:t>
            </a:r>
            <a:r>
              <a:rPr lang="de-DE" sz="22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sz="2200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are</a:t>
            </a:r>
            <a:r>
              <a:rPr lang="de-DE" sz="22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sz="2200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</a:t>
            </a:r>
            <a:r>
              <a:rPr lang="de-DE" sz="22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sz="2200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using</a:t>
            </a:r>
            <a:r>
              <a:rPr lang="de-DE" sz="22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  <a:r>
              <a:rPr lang="de-DE" sz="2200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Any</a:t>
            </a:r>
            <a:r>
              <a:rPr lang="de-DE" sz="22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sz="2200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comments</a:t>
            </a:r>
            <a:r>
              <a:rPr lang="de-DE" sz="22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??</a:t>
            </a:r>
            <a:endParaRPr lang="de-DE" sz="2200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51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0</TotalTime>
  <Words>1242</Words>
  <Application>Microsoft Office PowerPoint</Application>
  <PresentationFormat>Bildschirmpräsentation (4:3)</PresentationFormat>
  <Paragraphs>247</Paragraphs>
  <Slides>28</Slides>
  <Notes>9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29" baseType="lpstr">
      <vt:lpstr>Standarddesign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Deutscher Wetterdienst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Evaluation and Applications Surface Solar Radiation Data Set</dc:title>
  <dc:creator>Jörg Trentmann</dc:creator>
  <cp:lastModifiedBy>Trentmann Jörg</cp:lastModifiedBy>
  <cp:revision>2884</cp:revision>
  <dcterms:created xsi:type="dcterms:W3CDTF">2008-05-30T10:21:49Z</dcterms:created>
  <dcterms:modified xsi:type="dcterms:W3CDTF">2019-06-27T13:21:07Z</dcterms:modified>
</cp:coreProperties>
</file>