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2" r:id="rId3"/>
    <p:sldId id="315" r:id="rId4"/>
    <p:sldId id="284" r:id="rId5"/>
    <p:sldId id="333" r:id="rId6"/>
    <p:sldId id="334" r:id="rId7"/>
    <p:sldId id="335" r:id="rId8"/>
    <p:sldId id="336" r:id="rId9"/>
    <p:sldId id="318" r:id="rId10"/>
    <p:sldId id="296" r:id="rId11"/>
    <p:sldId id="338" r:id="rId12"/>
    <p:sldId id="339" r:id="rId13"/>
    <p:sldId id="341" r:id="rId14"/>
    <p:sldId id="305" r:id="rId15"/>
    <p:sldId id="348" r:id="rId16"/>
    <p:sldId id="343" r:id="rId17"/>
    <p:sldId id="345" r:id="rId18"/>
    <p:sldId id="346" r:id="rId19"/>
    <p:sldId id="347" r:id="rId20"/>
    <p:sldId id="330" r:id="rId21"/>
    <p:sldId id="304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051B"/>
    <a:srgbClr val="D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436" autoAdjust="0"/>
    <p:restoredTop sz="96005" autoAdjust="0"/>
  </p:normalViewPr>
  <p:slideViewPr>
    <p:cSldViewPr snapToGrid="0">
      <p:cViewPr varScale="1">
        <p:scale>
          <a:sx n="90" d="100"/>
          <a:sy n="90" d="100"/>
        </p:scale>
        <p:origin x="72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356"/>
    </p:cViewPr>
  </p:sorter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9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23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75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10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84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55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05.02.2025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08D325-72B7-47CE-94BB-C2532CF87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67CC399F-8531-4DD5-8387-03E27072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CC547-D723-444F-BF2B-D2E3C5F84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D97BE5-D3DD-4D4F-A04F-E2FA4EEF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EA8195-0CCD-4E53-8F50-29862AAA2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ADE4668-F533-4A67-AEB2-328FA30FC2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AD2708-7256-4BE9-B867-68D5E580D9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24 June 2025</a:t>
            </a:r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DACH 2025</a:t>
            </a: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data.dwd.de/weather/satellite/radiation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s://opendata.dwd.de/climate_environment/CDC/grids_germany/hourly/duet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dwd.de/climate_environment/CDC/derived_germany/climate/hourly/duett" TargetMode="External"/><Relationship Id="rId2" Type="http://schemas.openxmlformats.org/officeDocument/2006/relationships/hyperlink" Target="https://opendata.dwd.de/weather/weather_reports/derived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63D7F1DC-65CA-4035-966E-8096EFDABF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" r="4" b="-14285"/>
          <a:stretch/>
        </p:blipFill>
        <p:spPr>
          <a:xfrm>
            <a:off x="468313" y="816336"/>
            <a:ext cx="8207375" cy="2880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99DDFAD-4F99-4145-8791-70466EE61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7" y="3328894"/>
            <a:ext cx="8353425" cy="734883"/>
          </a:xfrm>
        </p:spPr>
        <p:txBody>
          <a:bodyPr/>
          <a:lstStyle/>
          <a:p>
            <a:r>
              <a:rPr lang="en-US" altLang="de-DE" sz="1800" dirty="0">
                <a:ea typeface="Times New Roman" panose="02020603050405020304" pitchFamily="18" charset="0"/>
                <a:cs typeface="Calibri" panose="020F0502020204030204" pitchFamily="34" charset="0"/>
              </a:rPr>
              <a:t>Operationally-generated hourly solar irradiance and sunshine duration using satellite observations and ground-based measurements (DUETT)</a:t>
            </a:r>
            <a:endParaRPr lang="de-DE" sz="1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5F9C24-765D-4B9D-B2B3-84746CF1E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6403718F-C00F-4B90-81B7-704A68574F78}"/>
              </a:ext>
            </a:extLst>
          </p:cNvPr>
          <p:cNvSpPr txBox="1">
            <a:spLocks/>
          </p:cNvSpPr>
          <p:nvPr/>
        </p:nvSpPr>
        <p:spPr>
          <a:xfrm>
            <a:off x="395286" y="4010472"/>
            <a:ext cx="8353425" cy="430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72000" tIns="144000" rIns="72000" bIns="90000" rtlCol="0" anchor="b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1400" dirty="0">
                <a:ea typeface="Times New Roman" panose="02020603050405020304" pitchFamily="18" charset="0"/>
                <a:cs typeface="Calibri" panose="020F0502020204030204" pitchFamily="34" charset="0"/>
              </a:rPr>
              <a:t>Jörg Trentmann, Sven Brinckmann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082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65DCC-8C04-473C-991D-C1F79DD6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38" y="805020"/>
            <a:ext cx="8353425" cy="360099"/>
          </a:xfrm>
        </p:spPr>
        <p:txBody>
          <a:bodyPr/>
          <a:lstStyle/>
          <a:p>
            <a:r>
              <a:rPr lang="de-DE" dirty="0"/>
              <a:t>Evaluation: Surface </a:t>
            </a:r>
            <a:r>
              <a:rPr lang="de-DE" dirty="0" err="1"/>
              <a:t>Irradiance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148565-70B6-42EB-88A1-14A7116D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297" y="985069"/>
            <a:ext cx="3047575" cy="1667209"/>
          </a:xfrm>
        </p:spPr>
        <p:txBody>
          <a:bodyPr/>
          <a:lstStyle/>
          <a:p>
            <a:r>
              <a:rPr lang="de-DE" sz="1600" dirty="0" err="1"/>
              <a:t>Hourly</a:t>
            </a:r>
            <a:r>
              <a:rPr lang="de-DE" sz="1600" dirty="0"/>
              <a:t> </a:t>
            </a:r>
            <a:r>
              <a:rPr lang="de-DE" sz="1600" dirty="0" err="1"/>
              <a:t>surface</a:t>
            </a:r>
            <a:r>
              <a:rPr lang="de-DE" sz="1600" dirty="0"/>
              <a:t> </a:t>
            </a:r>
            <a:r>
              <a:rPr lang="de-DE" sz="1600" dirty="0" err="1"/>
              <a:t>radiation</a:t>
            </a:r>
            <a:endParaRPr lang="de-DE" sz="1600" dirty="0"/>
          </a:p>
          <a:p>
            <a:r>
              <a:rPr lang="de-DE" sz="1600" dirty="0"/>
              <a:t>57 </a:t>
            </a:r>
            <a:r>
              <a:rPr lang="de-DE" sz="1600" dirty="0" err="1"/>
              <a:t>stations</a:t>
            </a:r>
            <a:r>
              <a:rPr lang="de-DE" sz="1600" dirty="0"/>
              <a:t>:</a:t>
            </a:r>
          </a:p>
          <a:p>
            <a:pPr lvl="1"/>
            <a:r>
              <a:rPr lang="de-DE" sz="1400" dirty="0" err="1"/>
              <a:t>independent</a:t>
            </a:r>
            <a:endParaRPr lang="de-DE" sz="1400" dirty="0"/>
          </a:p>
          <a:p>
            <a:pPr lvl="1"/>
            <a:r>
              <a:rPr lang="de-DE" sz="1400" dirty="0" err="1"/>
              <a:t>below</a:t>
            </a:r>
            <a:r>
              <a:rPr lang="de-DE" sz="1400" dirty="0"/>
              <a:t> 500 m</a:t>
            </a:r>
          </a:p>
          <a:p>
            <a:r>
              <a:rPr lang="de-DE" sz="1600" dirty="0"/>
              <a:t>01.01.2024 </a:t>
            </a:r>
            <a:r>
              <a:rPr lang="de-DE" sz="1600" dirty="0" err="1"/>
              <a:t>to</a:t>
            </a:r>
            <a:r>
              <a:rPr lang="de-DE" sz="1600" dirty="0"/>
              <a:t> 31.05.2025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005307-162C-43BD-B9E5-87CA2E5C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10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630E683-343B-489A-BFE3-F637E3692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7"/>
          <a:stretch/>
        </p:blipFill>
        <p:spPr>
          <a:xfrm>
            <a:off x="0" y="1165981"/>
            <a:ext cx="6210920" cy="33336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4C39B67-D8A4-45D0-A6A9-AAA6F151E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9925" r="85759" b="52399"/>
          <a:stretch/>
        </p:blipFill>
        <p:spPr>
          <a:xfrm>
            <a:off x="6607277" y="2689501"/>
            <a:ext cx="2296003" cy="16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5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65DCC-8C04-473C-991D-C1F79DD6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38" y="805020"/>
            <a:ext cx="8353425" cy="360099"/>
          </a:xfrm>
        </p:spPr>
        <p:txBody>
          <a:bodyPr/>
          <a:lstStyle/>
          <a:p>
            <a:r>
              <a:rPr lang="de-DE" dirty="0"/>
              <a:t>Evaluation: Sunshine Duration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148565-70B6-42EB-88A1-14A7116D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297" y="985069"/>
            <a:ext cx="3047575" cy="1667209"/>
          </a:xfrm>
        </p:spPr>
        <p:txBody>
          <a:bodyPr/>
          <a:lstStyle/>
          <a:p>
            <a:r>
              <a:rPr lang="de-DE" sz="1600" dirty="0" err="1"/>
              <a:t>Hourly</a:t>
            </a:r>
            <a:r>
              <a:rPr lang="de-DE" sz="1600" dirty="0"/>
              <a:t> </a:t>
            </a:r>
            <a:r>
              <a:rPr lang="de-DE" sz="1600" dirty="0" err="1"/>
              <a:t>sunshine</a:t>
            </a:r>
            <a:r>
              <a:rPr lang="de-DE" sz="1600" dirty="0"/>
              <a:t> </a:t>
            </a:r>
            <a:r>
              <a:rPr lang="de-DE" sz="1600" dirty="0" err="1"/>
              <a:t>duration</a:t>
            </a:r>
            <a:endParaRPr lang="de-DE" sz="1600" dirty="0"/>
          </a:p>
          <a:p>
            <a:r>
              <a:rPr lang="de-DE" sz="1600" dirty="0"/>
              <a:t>128 </a:t>
            </a:r>
            <a:r>
              <a:rPr lang="de-DE" sz="1600" dirty="0" err="1"/>
              <a:t>stations</a:t>
            </a:r>
            <a:r>
              <a:rPr lang="de-DE" sz="1600" dirty="0"/>
              <a:t>:</a:t>
            </a:r>
          </a:p>
          <a:p>
            <a:pPr lvl="1"/>
            <a:r>
              <a:rPr lang="de-DE" sz="1400" dirty="0" err="1"/>
              <a:t>independent</a:t>
            </a:r>
            <a:endParaRPr lang="de-DE" sz="1400" dirty="0"/>
          </a:p>
          <a:p>
            <a:pPr lvl="1"/>
            <a:r>
              <a:rPr lang="de-DE" sz="1400" dirty="0" err="1"/>
              <a:t>below</a:t>
            </a:r>
            <a:r>
              <a:rPr lang="de-DE" sz="1400" dirty="0"/>
              <a:t> 500 m</a:t>
            </a:r>
          </a:p>
          <a:p>
            <a:r>
              <a:rPr lang="de-DE" sz="1600" dirty="0"/>
              <a:t>01.01.2024 </a:t>
            </a:r>
            <a:r>
              <a:rPr lang="de-DE" sz="1600" dirty="0" err="1"/>
              <a:t>to</a:t>
            </a:r>
            <a:r>
              <a:rPr lang="de-DE" sz="1600" dirty="0"/>
              <a:t> 31.05.2025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005307-162C-43BD-B9E5-87CA2E5C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197A1C-A6EF-4D94-9961-FA419B828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6"/>
          <a:stretch/>
        </p:blipFill>
        <p:spPr>
          <a:xfrm>
            <a:off x="0" y="1165119"/>
            <a:ext cx="6262978" cy="33546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B401D7-83E6-45E7-8B6A-B95CAB3AA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468" r="86539" b="52469"/>
          <a:stretch/>
        </p:blipFill>
        <p:spPr>
          <a:xfrm>
            <a:off x="6599122" y="2627847"/>
            <a:ext cx="2247924" cy="16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148565-70B6-42EB-88A1-14A7116D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48882"/>
            <a:ext cx="3775252" cy="3032732"/>
          </a:xfrm>
        </p:spPr>
        <p:txBody>
          <a:bodyPr>
            <a:normAutofit/>
          </a:bodyPr>
          <a:lstStyle/>
          <a:p>
            <a:r>
              <a:rPr lang="de-DE" sz="1600" dirty="0" err="1"/>
              <a:t>Cloudy</a:t>
            </a:r>
            <a:r>
              <a:rPr lang="de-DE" sz="1600" dirty="0"/>
              <a:t> </a:t>
            </a:r>
            <a:r>
              <a:rPr lang="de-DE" sz="1600" dirty="0" err="1"/>
              <a:t>situations</a:t>
            </a:r>
            <a:endParaRPr lang="de-DE" sz="1600" dirty="0"/>
          </a:p>
          <a:p>
            <a:pPr lvl="1"/>
            <a:r>
              <a:rPr lang="de-DE" sz="1400" dirty="0" err="1"/>
              <a:t>zero</a:t>
            </a:r>
            <a:r>
              <a:rPr lang="de-DE" sz="1400" dirty="0"/>
              <a:t> </a:t>
            </a:r>
            <a:r>
              <a:rPr lang="de-DE" sz="1400" dirty="0" err="1"/>
              <a:t>bias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most</a:t>
            </a:r>
            <a:r>
              <a:rPr lang="de-DE" sz="1400" dirty="0"/>
              <a:t> </a:t>
            </a:r>
            <a:r>
              <a:rPr lang="de-DE" sz="1400" dirty="0" err="1"/>
              <a:t>observations</a:t>
            </a:r>
            <a:endParaRPr lang="de-DE" sz="1400" dirty="0"/>
          </a:p>
          <a:p>
            <a:pPr lvl="1"/>
            <a:r>
              <a:rPr lang="de-DE" sz="1400" dirty="0" err="1"/>
              <a:t>small</a:t>
            </a:r>
            <a:r>
              <a:rPr lang="de-DE" sz="1400" dirty="0"/>
              <a:t> </a:t>
            </a:r>
            <a:r>
              <a:rPr lang="de-DE" sz="1400" dirty="0" err="1"/>
              <a:t>overestimation</a:t>
            </a:r>
            <a:r>
              <a:rPr lang="de-DE" sz="1400" dirty="0"/>
              <a:t> (on </a:t>
            </a:r>
            <a:r>
              <a:rPr lang="de-DE" sz="1400" dirty="0" err="1"/>
              <a:t>average</a:t>
            </a:r>
            <a:r>
              <a:rPr lang="de-DE" sz="1400" dirty="0"/>
              <a:t>)</a:t>
            </a:r>
          </a:p>
          <a:p>
            <a:r>
              <a:rPr lang="de-DE" sz="1600" dirty="0"/>
              <a:t>Sunny </a:t>
            </a:r>
            <a:r>
              <a:rPr lang="de-DE" sz="1600" dirty="0" err="1"/>
              <a:t>situations</a:t>
            </a:r>
            <a:endParaRPr lang="de-DE" sz="1600" dirty="0"/>
          </a:p>
          <a:p>
            <a:pPr lvl="1"/>
            <a:r>
              <a:rPr lang="de-DE" sz="1400" dirty="0" err="1"/>
              <a:t>zero</a:t>
            </a:r>
            <a:r>
              <a:rPr lang="de-DE" sz="1400" dirty="0"/>
              <a:t> </a:t>
            </a:r>
            <a:r>
              <a:rPr lang="de-DE" sz="1400" dirty="0" err="1"/>
              <a:t>bias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most</a:t>
            </a:r>
            <a:r>
              <a:rPr lang="de-DE" sz="1400" dirty="0"/>
              <a:t> </a:t>
            </a:r>
            <a:r>
              <a:rPr lang="de-DE" sz="1400" dirty="0" err="1"/>
              <a:t>observations</a:t>
            </a:r>
            <a:endParaRPr lang="de-DE" sz="1400" dirty="0"/>
          </a:p>
          <a:p>
            <a:pPr lvl="1"/>
            <a:r>
              <a:rPr lang="de-DE" sz="1400" dirty="0" err="1"/>
              <a:t>small</a:t>
            </a:r>
            <a:r>
              <a:rPr lang="de-DE" sz="1400" dirty="0"/>
              <a:t> </a:t>
            </a:r>
            <a:r>
              <a:rPr lang="de-DE" sz="1400" dirty="0" err="1"/>
              <a:t>underestimation</a:t>
            </a:r>
            <a:r>
              <a:rPr lang="de-DE" sz="1400" dirty="0"/>
              <a:t> (on </a:t>
            </a:r>
            <a:r>
              <a:rPr lang="de-DE" sz="1400" dirty="0" err="1"/>
              <a:t>average</a:t>
            </a:r>
            <a:r>
              <a:rPr lang="de-DE" sz="1400" dirty="0"/>
              <a:t>)</a:t>
            </a:r>
            <a:endParaRPr lang="de-DE" sz="1600" dirty="0"/>
          </a:p>
          <a:p>
            <a:r>
              <a:rPr lang="de-DE" sz="1600" dirty="0" err="1"/>
              <a:t>Partly</a:t>
            </a:r>
            <a:r>
              <a:rPr lang="de-DE" sz="1600" dirty="0"/>
              <a:t> </a:t>
            </a:r>
            <a:r>
              <a:rPr lang="de-DE" sz="1600" dirty="0" err="1"/>
              <a:t>cloudy</a:t>
            </a:r>
            <a:endParaRPr lang="de-DE" sz="1600" dirty="0"/>
          </a:p>
          <a:p>
            <a:pPr lvl="1"/>
            <a:r>
              <a:rPr lang="de-DE" sz="1400" dirty="0"/>
              <a:t>larger </a:t>
            </a:r>
            <a:r>
              <a:rPr lang="de-DE" sz="1400" dirty="0" err="1"/>
              <a:t>spread</a:t>
            </a:r>
            <a:r>
              <a:rPr lang="de-DE" sz="1400" dirty="0"/>
              <a:t> in </a:t>
            </a:r>
            <a:r>
              <a:rPr lang="de-DE" sz="1400" dirty="0" err="1"/>
              <a:t>bias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005307-162C-43BD-B9E5-87CA2E5C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12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6206ADE-E894-49BB-8916-0AF29392DB23}"/>
              </a:ext>
            </a:extLst>
          </p:cNvPr>
          <p:cNvSpPr txBox="1">
            <a:spLocks/>
          </p:cNvSpPr>
          <p:nvPr/>
        </p:nvSpPr>
        <p:spPr>
          <a:xfrm>
            <a:off x="130175" y="805043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Evaluation: Sunshine Duration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D5E2096-0198-4624-826C-464AAD570CE4}"/>
              </a:ext>
            </a:extLst>
          </p:cNvPr>
          <p:cNvGrpSpPr/>
          <p:nvPr/>
        </p:nvGrpSpPr>
        <p:grpSpPr>
          <a:xfrm>
            <a:off x="584306" y="1267776"/>
            <a:ext cx="3294195" cy="3287223"/>
            <a:chOff x="789026" y="1295072"/>
            <a:chExt cx="3294195" cy="328722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C2E1A95-5C6B-473F-A431-54E764F37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81" t="37077" b="33115"/>
            <a:stretch/>
          </p:blipFill>
          <p:spPr>
            <a:xfrm>
              <a:off x="789026" y="1295072"/>
              <a:ext cx="3294195" cy="3217454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8DF668-0C41-4773-A0D3-E939A05798E5}"/>
                </a:ext>
              </a:extLst>
            </p:cNvPr>
            <p:cNvSpPr txBox="1"/>
            <p:nvPr/>
          </p:nvSpPr>
          <p:spPr>
            <a:xfrm>
              <a:off x="1380299" y="4270411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>
                  <a:solidFill>
                    <a:srgbClr val="000000"/>
                  </a:solidFill>
                </a:rPr>
                <a:t>cloudy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5A923B7-AD7E-4DC6-83AF-56B2755C0880}"/>
                </a:ext>
              </a:extLst>
            </p:cNvPr>
            <p:cNvSpPr txBox="1"/>
            <p:nvPr/>
          </p:nvSpPr>
          <p:spPr>
            <a:xfrm>
              <a:off x="3225763" y="4305296"/>
              <a:ext cx="7986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>
                  <a:solidFill>
                    <a:srgbClr val="000000"/>
                  </a:solidFill>
                </a:rPr>
                <a:t>clear-sky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61383B0E-E024-43D3-BF97-2E4760F80CF0}"/>
                </a:ext>
              </a:extLst>
            </p:cNvPr>
            <p:cNvCxnSpPr/>
            <p:nvPr/>
          </p:nvCxnSpPr>
          <p:spPr>
            <a:xfrm>
              <a:off x="1978922" y="4464758"/>
              <a:ext cx="1188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28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005307-162C-43BD-B9E5-87CA2E5C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13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6206ADE-E894-49BB-8916-0AF29392DB23}"/>
              </a:ext>
            </a:extLst>
          </p:cNvPr>
          <p:cNvSpPr txBox="1">
            <a:spLocks/>
          </p:cNvSpPr>
          <p:nvPr/>
        </p:nvSpPr>
        <p:spPr>
          <a:xfrm>
            <a:off x="130175" y="805043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Evaluation: Sunshine Duration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24520E-B1DE-496B-84DC-34843F41AA95}"/>
              </a:ext>
            </a:extLst>
          </p:cNvPr>
          <p:cNvGrpSpPr/>
          <p:nvPr/>
        </p:nvGrpSpPr>
        <p:grpSpPr>
          <a:xfrm>
            <a:off x="525465" y="1192575"/>
            <a:ext cx="3294195" cy="3362424"/>
            <a:chOff x="525465" y="1192575"/>
            <a:chExt cx="3294195" cy="336242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C2E1A95-5C6B-473F-A431-54E764F37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95" t="4287" r="286" b="65905"/>
            <a:stretch/>
          </p:blipFill>
          <p:spPr>
            <a:xfrm>
              <a:off x="525465" y="1192575"/>
              <a:ext cx="3294195" cy="3217454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8DF668-0C41-4773-A0D3-E939A05798E5}"/>
                </a:ext>
              </a:extLst>
            </p:cNvPr>
            <p:cNvSpPr txBox="1"/>
            <p:nvPr/>
          </p:nvSpPr>
          <p:spPr>
            <a:xfrm>
              <a:off x="1175579" y="4243115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>
                  <a:solidFill>
                    <a:srgbClr val="000000"/>
                  </a:solidFill>
                </a:rPr>
                <a:t>cloudy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5A923B7-AD7E-4DC6-83AF-56B2755C0880}"/>
                </a:ext>
              </a:extLst>
            </p:cNvPr>
            <p:cNvSpPr txBox="1"/>
            <p:nvPr/>
          </p:nvSpPr>
          <p:spPr>
            <a:xfrm>
              <a:off x="3021043" y="4278000"/>
              <a:ext cx="7986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>
                  <a:solidFill>
                    <a:srgbClr val="000000"/>
                  </a:solidFill>
                </a:rPr>
                <a:t>clear-sky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61383B0E-E024-43D3-BF97-2E4760F80CF0}"/>
                </a:ext>
              </a:extLst>
            </p:cNvPr>
            <p:cNvCxnSpPr/>
            <p:nvPr/>
          </p:nvCxnSpPr>
          <p:spPr>
            <a:xfrm>
              <a:off x="1774202" y="4437462"/>
              <a:ext cx="1188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30CC931C-F3A5-47AC-BF4C-C4669D48C1D4}"/>
              </a:ext>
            </a:extLst>
          </p:cNvPr>
          <p:cNvSpPr txBox="1">
            <a:spLocks/>
          </p:cNvSpPr>
          <p:nvPr/>
        </p:nvSpPr>
        <p:spPr>
          <a:xfrm>
            <a:off x="4572000" y="1431806"/>
            <a:ext cx="3744410" cy="24865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err="1">
                <a:solidFill>
                  <a:srgbClr val="000000"/>
                </a:solidFill>
              </a:rPr>
              <a:t>Frequency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>
                <a:solidFill>
                  <a:srgbClr val="000000"/>
                </a:solidFill>
              </a:rPr>
              <a:t>distribution</a:t>
            </a:r>
            <a:endParaRPr lang="de-DE" b="1" dirty="0">
              <a:solidFill>
                <a:srgbClr val="000000"/>
              </a:solidFill>
            </a:endParaRPr>
          </a:p>
          <a:p>
            <a:pPr lvl="1">
              <a:lnSpc>
                <a:spcPts val="2200"/>
              </a:lnSpc>
            </a:pPr>
            <a:r>
              <a:rPr lang="de-DE" dirty="0">
                <a:solidFill>
                  <a:srgbClr val="000000"/>
                </a:solidFill>
              </a:rPr>
              <a:t>DUETT </a:t>
            </a:r>
            <a:r>
              <a:rPr lang="de-DE" dirty="0" err="1">
                <a:solidFill>
                  <a:srgbClr val="000000"/>
                </a:solidFill>
              </a:rPr>
              <a:t>data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include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too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many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minimum</a:t>
            </a:r>
            <a:r>
              <a:rPr lang="de-DE" dirty="0">
                <a:solidFill>
                  <a:srgbClr val="000000"/>
                </a:solidFill>
              </a:rPr>
              <a:t> (0 min) and maximum (60 min) </a:t>
            </a:r>
            <a:r>
              <a:rPr lang="de-DE" dirty="0" err="1">
                <a:solidFill>
                  <a:srgbClr val="000000"/>
                </a:solidFill>
              </a:rPr>
              <a:t>values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sunshine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duration</a:t>
            </a:r>
            <a:endParaRPr lang="de-DE" dirty="0">
              <a:solidFill>
                <a:srgbClr val="000000"/>
              </a:solidFill>
            </a:endParaRPr>
          </a:p>
          <a:p>
            <a:pPr lvl="1">
              <a:lnSpc>
                <a:spcPts val="2200"/>
              </a:lnSpc>
            </a:pPr>
            <a:r>
              <a:rPr lang="de-DE" dirty="0" err="1">
                <a:solidFill>
                  <a:srgbClr val="000000"/>
                </a:solidFill>
              </a:rPr>
              <a:t>Too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few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sunshine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duration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values</a:t>
            </a:r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de-DE" dirty="0" err="1">
                <a:solidFill>
                  <a:srgbClr val="000000"/>
                </a:solidFill>
              </a:rPr>
              <a:t>between</a:t>
            </a:r>
            <a:r>
              <a:rPr lang="de-DE" dirty="0">
                <a:solidFill>
                  <a:srgbClr val="000000"/>
                </a:solidFill>
              </a:rPr>
              <a:t> 5 and 55 min in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DUETT </a:t>
            </a:r>
            <a:r>
              <a:rPr lang="de-DE" dirty="0" err="1">
                <a:solidFill>
                  <a:srgbClr val="000000"/>
                </a:solidFill>
              </a:rPr>
              <a:t>data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5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2D2F2-27F1-4EFB-B603-CC482884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/>
              <a:t>Daily Sunshine Duration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736A42-AEA3-4465-8F5A-947DA0E0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A08587A-8079-4640-8784-08831799F081}"/>
              </a:ext>
            </a:extLst>
          </p:cNvPr>
          <p:cNvSpPr txBox="1"/>
          <p:nvPr/>
        </p:nvSpPr>
        <p:spPr>
          <a:xfrm>
            <a:off x="348269" y="1327010"/>
            <a:ext cx="30572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Evaluierung DUETT Daten, 1.1.2024 – 31.05.25</a:t>
            </a:r>
          </a:p>
          <a:p>
            <a:r>
              <a:rPr lang="de-DE" sz="1050" dirty="0"/>
              <a:t>128 </a:t>
            </a:r>
            <a:r>
              <a:rPr lang="de-DE" sz="1050" dirty="0" err="1"/>
              <a:t>independent</a:t>
            </a:r>
            <a:r>
              <a:rPr lang="de-DE" sz="1050" dirty="0"/>
              <a:t> </a:t>
            </a:r>
            <a:r>
              <a:rPr lang="de-DE" sz="1050" dirty="0" err="1"/>
              <a:t>stations</a:t>
            </a:r>
            <a:r>
              <a:rPr lang="de-DE" sz="1050" dirty="0"/>
              <a:t>, </a:t>
            </a:r>
            <a:r>
              <a:rPr lang="de-DE" sz="1050" dirty="0" err="1"/>
              <a:t>below</a:t>
            </a:r>
            <a:r>
              <a:rPr lang="de-DE" sz="1050" dirty="0"/>
              <a:t> 500 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1CB6F75-283C-48B7-86FD-8C2EED0898AA}"/>
              </a:ext>
            </a:extLst>
          </p:cNvPr>
          <p:cNvSpPr txBox="1"/>
          <p:nvPr/>
        </p:nvSpPr>
        <p:spPr>
          <a:xfrm>
            <a:off x="542166" y="2159284"/>
            <a:ext cx="17011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50000"/>
                  </a:schemeClr>
                </a:solidFill>
              </a:rPr>
              <a:t>Mean absolute </a:t>
            </a:r>
            <a:r>
              <a:rPr lang="de-DE" sz="1050" dirty="0" err="1">
                <a:solidFill>
                  <a:schemeClr val="tx1">
                    <a:lumMod val="50000"/>
                  </a:schemeClr>
                </a:solidFill>
              </a:rPr>
              <a:t>difference</a:t>
            </a:r>
            <a:endParaRPr lang="de-DE" sz="10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ACE92D-35FC-4848-9759-B9436FDAC787}"/>
              </a:ext>
            </a:extLst>
          </p:cNvPr>
          <p:cNvSpPr txBox="1"/>
          <p:nvPr/>
        </p:nvSpPr>
        <p:spPr>
          <a:xfrm>
            <a:off x="3109672" y="2159284"/>
            <a:ext cx="8467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>
                <a:solidFill>
                  <a:schemeClr val="tx1">
                    <a:lumMod val="50000"/>
                  </a:schemeClr>
                </a:solidFill>
              </a:rPr>
              <a:t>Correlation</a:t>
            </a:r>
            <a:endParaRPr lang="de-DE" sz="10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AAD593A-8B25-45CD-BFF9-DC46E6AE0AA4}"/>
              </a:ext>
            </a:extLst>
          </p:cNvPr>
          <p:cNvSpPr txBox="1"/>
          <p:nvPr/>
        </p:nvSpPr>
        <p:spPr>
          <a:xfrm>
            <a:off x="4822778" y="2162307"/>
            <a:ext cx="18710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>
                <a:solidFill>
                  <a:schemeClr val="tx1">
                    <a:lumMod val="50000"/>
                  </a:schemeClr>
                </a:solidFill>
              </a:rPr>
              <a:t>Histogram</a:t>
            </a:r>
            <a:r>
              <a:rPr lang="de-DE" sz="105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de-DE" sz="105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de-DE" sz="105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tx1">
                    <a:lumMod val="50000"/>
                  </a:schemeClr>
                </a:solidFill>
              </a:rPr>
              <a:t>differences</a:t>
            </a:r>
            <a:endParaRPr lang="de-DE" sz="105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C823204-9BD4-410C-A53B-991B0FAE79A4}"/>
              </a:ext>
            </a:extLst>
          </p:cNvPr>
          <p:cNvGrpSpPr/>
          <p:nvPr/>
        </p:nvGrpSpPr>
        <p:grpSpPr>
          <a:xfrm>
            <a:off x="6467937" y="1598474"/>
            <a:ext cx="2614818" cy="3003953"/>
            <a:chOff x="6467937" y="1598474"/>
            <a:chExt cx="2614818" cy="300395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5DC4202-47F0-4768-A12B-ED60EAE8C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1404" y="1825869"/>
              <a:ext cx="2205688" cy="2577172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3DDCF5B-FA32-4D4D-9BEE-FAB06DCDD181}"/>
                </a:ext>
              </a:extLst>
            </p:cNvPr>
            <p:cNvSpPr txBox="1"/>
            <p:nvPr/>
          </p:nvSpPr>
          <p:spPr>
            <a:xfrm>
              <a:off x="6467937" y="1598474"/>
              <a:ext cx="26148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err="1"/>
                <a:t>Automatic</a:t>
              </a:r>
              <a:r>
                <a:rPr lang="de-DE" sz="1050" dirty="0"/>
                <a:t> </a:t>
              </a:r>
              <a:r>
                <a:rPr lang="de-DE" sz="1050" dirty="0" err="1"/>
                <a:t>sensor</a:t>
              </a:r>
              <a:r>
                <a:rPr lang="de-DE" sz="1050" dirty="0"/>
                <a:t> minus Campell-Stokes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BCAADF5-8447-4976-B311-EBB4683A1832}"/>
                </a:ext>
              </a:extLst>
            </p:cNvPr>
            <p:cNvSpPr txBox="1"/>
            <p:nvPr/>
          </p:nvSpPr>
          <p:spPr>
            <a:xfrm>
              <a:off x="7722392" y="4356206"/>
              <a:ext cx="12875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>
                  <a:solidFill>
                    <a:schemeClr val="tx1">
                      <a:lumMod val="50000"/>
                    </a:schemeClr>
                  </a:solidFill>
                </a:rPr>
                <a:t>Hannak</a:t>
              </a:r>
              <a:r>
                <a:rPr lang="de-DE" sz="1000" dirty="0">
                  <a:solidFill>
                    <a:schemeClr val="tx1">
                      <a:lumMod val="50000"/>
                    </a:schemeClr>
                  </a:solidFill>
                </a:rPr>
                <a:t> et al., 2019</a:t>
              </a: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6442398A-D285-4440-B50C-33504152CF67}"/>
                </a:ext>
              </a:extLst>
            </p:cNvPr>
            <p:cNvCxnSpPr/>
            <p:nvPr/>
          </p:nvCxnSpPr>
          <p:spPr>
            <a:xfrm>
              <a:off x="6695407" y="1936376"/>
              <a:ext cx="0" cy="2528048"/>
            </a:xfrm>
            <a:prstGeom prst="line">
              <a:avLst/>
            </a:prstGeom>
            <a:ln w="222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4C552F20-90C3-4BDE-9B13-1DF0BF51BE81}"/>
              </a:ext>
            </a:extLst>
          </p:cNvPr>
          <p:cNvSpPr txBox="1">
            <a:spLocks/>
          </p:cNvSpPr>
          <p:nvPr/>
        </p:nvSpPr>
        <p:spPr>
          <a:xfrm>
            <a:off x="294148" y="1812640"/>
            <a:ext cx="1319960" cy="288147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sz="1400" dirty="0"/>
              <a:t>Daily Sums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C25657-9DA6-4965-861D-768FAF542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67683"/>
          <a:stretch/>
        </p:blipFill>
        <p:spPr>
          <a:xfrm>
            <a:off x="97241" y="2359880"/>
            <a:ext cx="6561331" cy="229420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C92167B-E38C-45B9-8F89-007BB1DF3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8" t="72755" r="10990" b="19951"/>
          <a:stretch/>
        </p:blipFill>
        <p:spPr>
          <a:xfrm>
            <a:off x="4518609" y="863813"/>
            <a:ext cx="1805608" cy="128167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2BCB789D-3601-4187-A234-57BDC7250B3E}"/>
              </a:ext>
            </a:extLst>
          </p:cNvPr>
          <p:cNvSpPr/>
          <p:nvPr/>
        </p:nvSpPr>
        <p:spPr>
          <a:xfrm>
            <a:off x="8013700" y="2012950"/>
            <a:ext cx="668216" cy="213815"/>
          </a:xfrm>
          <a:prstGeom prst="rect">
            <a:avLst/>
          </a:prstGeom>
          <a:noFill/>
          <a:ln w="38100">
            <a:solidFill>
              <a:srgbClr val="D10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6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005307-162C-43BD-B9E5-87CA2E5C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15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6206ADE-E894-49BB-8916-0AF29392DB23}"/>
              </a:ext>
            </a:extLst>
          </p:cNvPr>
          <p:cNvSpPr txBox="1">
            <a:spLocks/>
          </p:cNvSpPr>
          <p:nvPr/>
        </p:nvSpPr>
        <p:spPr>
          <a:xfrm>
            <a:off x="130175" y="805043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Evaluation: Sunshine Duration (</a:t>
            </a:r>
            <a:r>
              <a:rPr lang="de-DE" dirty="0" err="1"/>
              <a:t>SONIe</a:t>
            </a:r>
            <a:r>
              <a:rPr lang="de-DE" dirty="0"/>
              <a:t> v SCAPP)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30CC931C-F3A5-47AC-BF4C-C4669D48C1D4}"/>
              </a:ext>
            </a:extLst>
          </p:cNvPr>
          <p:cNvSpPr txBox="1">
            <a:spLocks/>
          </p:cNvSpPr>
          <p:nvPr/>
        </p:nvSpPr>
        <p:spPr>
          <a:xfrm>
            <a:off x="4808679" y="1333684"/>
            <a:ext cx="4176713" cy="31547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err="1">
                <a:solidFill>
                  <a:srgbClr val="000000"/>
                </a:solidFill>
              </a:rPr>
              <a:t>SONIe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>
                <a:solidFill>
                  <a:srgbClr val="000000"/>
                </a:solidFill>
              </a:rPr>
              <a:t>vs</a:t>
            </a:r>
            <a:r>
              <a:rPr lang="de-DE" b="1" dirty="0">
                <a:solidFill>
                  <a:srgbClr val="000000"/>
                </a:solidFill>
              </a:rPr>
              <a:t> SCAPP</a:t>
            </a:r>
          </a:p>
          <a:p>
            <a:pPr lvl="1"/>
            <a:r>
              <a:rPr lang="de-DE" sz="1500" dirty="0" err="1">
                <a:solidFill>
                  <a:srgbClr val="000000"/>
                </a:solidFill>
              </a:rPr>
              <a:t>Two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instruments</a:t>
            </a:r>
            <a:r>
              <a:rPr lang="de-DE" sz="1500" dirty="0">
                <a:solidFill>
                  <a:srgbClr val="000000"/>
                </a:solidFill>
              </a:rPr>
              <a:t> (</a:t>
            </a:r>
            <a:r>
              <a:rPr lang="de-DE" sz="1500" dirty="0" err="1">
                <a:solidFill>
                  <a:srgbClr val="000000"/>
                </a:solidFill>
              </a:rPr>
              <a:t>similar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technique</a:t>
            </a:r>
            <a:r>
              <a:rPr lang="de-DE" sz="1500" dirty="0">
                <a:solidFill>
                  <a:srgbClr val="000000"/>
                </a:solidFill>
              </a:rPr>
              <a:t>) </a:t>
            </a:r>
            <a:r>
              <a:rPr lang="de-DE" sz="1500" dirty="0" err="1">
                <a:solidFill>
                  <a:srgbClr val="000000"/>
                </a:solidFill>
              </a:rPr>
              <a:t>are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currently</a:t>
            </a:r>
            <a:r>
              <a:rPr lang="de-DE" sz="1500" dirty="0">
                <a:solidFill>
                  <a:srgbClr val="000000"/>
                </a:solidFill>
              </a:rPr>
              <a:t> (still) in </a:t>
            </a:r>
            <a:r>
              <a:rPr lang="de-DE" sz="1500" dirty="0" err="1">
                <a:solidFill>
                  <a:srgbClr val="000000"/>
                </a:solidFill>
              </a:rPr>
              <a:t>place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to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measure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sunshine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duration</a:t>
            </a:r>
            <a:r>
              <a:rPr lang="de-DE" sz="1500" dirty="0">
                <a:solidFill>
                  <a:srgbClr val="000000"/>
                </a:solidFill>
              </a:rPr>
              <a:t>: </a:t>
            </a:r>
            <a:br>
              <a:rPr lang="de-DE" sz="1500" dirty="0">
                <a:solidFill>
                  <a:srgbClr val="000000"/>
                </a:solidFill>
              </a:rPr>
            </a:br>
            <a:r>
              <a:rPr lang="de-DE" sz="1500" dirty="0" err="1">
                <a:solidFill>
                  <a:srgbClr val="000000"/>
                </a:solidFill>
              </a:rPr>
              <a:t>SONIe</a:t>
            </a:r>
            <a:r>
              <a:rPr lang="de-DE" sz="1500" dirty="0">
                <a:solidFill>
                  <a:srgbClr val="000000"/>
                </a:solidFill>
              </a:rPr>
              <a:t> + </a:t>
            </a:r>
            <a:r>
              <a:rPr lang="de-DE" sz="1500" dirty="0" err="1">
                <a:solidFill>
                  <a:srgbClr val="000000"/>
                </a:solidFill>
              </a:rPr>
              <a:t>Scapp</a:t>
            </a:r>
            <a:endParaRPr lang="de-DE" sz="1500" dirty="0">
              <a:solidFill>
                <a:srgbClr val="000000"/>
              </a:solidFill>
            </a:endParaRPr>
          </a:p>
          <a:p>
            <a:pPr lvl="1"/>
            <a:r>
              <a:rPr lang="de-DE" sz="1500" dirty="0" err="1">
                <a:solidFill>
                  <a:srgbClr val="000000"/>
                </a:solidFill>
              </a:rPr>
              <a:t>Excellent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correspondence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of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the</a:t>
            </a:r>
            <a:r>
              <a:rPr lang="de-DE" sz="1500" dirty="0">
                <a:solidFill>
                  <a:srgbClr val="000000"/>
                </a:solidFill>
              </a:rPr>
              <a:t> DUETT </a:t>
            </a:r>
            <a:r>
              <a:rPr lang="de-DE" sz="1500" dirty="0" err="1">
                <a:solidFill>
                  <a:srgbClr val="000000"/>
                </a:solidFill>
              </a:rPr>
              <a:t>data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with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SONIe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measurements</a:t>
            </a:r>
            <a:r>
              <a:rPr lang="de-DE" sz="1500" dirty="0">
                <a:solidFill>
                  <a:srgbClr val="000000"/>
                </a:solidFill>
              </a:rPr>
              <a:t>, </a:t>
            </a:r>
            <a:r>
              <a:rPr lang="de-DE" sz="1500" dirty="0" err="1">
                <a:solidFill>
                  <a:srgbClr val="000000"/>
                </a:solidFill>
              </a:rPr>
              <a:t>overestimation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of</a:t>
            </a:r>
            <a:r>
              <a:rPr lang="de-DE" sz="1500" dirty="0">
                <a:solidFill>
                  <a:srgbClr val="000000"/>
                </a:solidFill>
              </a:rPr>
              <a:t> DUETT </a:t>
            </a:r>
            <a:r>
              <a:rPr lang="de-DE" sz="1500" dirty="0" err="1">
                <a:solidFill>
                  <a:srgbClr val="000000"/>
                </a:solidFill>
              </a:rPr>
              <a:t>data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for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stations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with</a:t>
            </a:r>
            <a:r>
              <a:rPr lang="de-DE" sz="1500" dirty="0">
                <a:solidFill>
                  <a:srgbClr val="000000"/>
                </a:solidFill>
              </a:rPr>
              <a:t> SCAPP</a:t>
            </a:r>
          </a:p>
          <a:p>
            <a:pPr lvl="1"/>
            <a:r>
              <a:rPr lang="de-DE" sz="1500" dirty="0" err="1">
                <a:solidFill>
                  <a:srgbClr val="000000"/>
                </a:solidFill>
              </a:rPr>
              <a:t>Systematic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difference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between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SONIe</a:t>
            </a:r>
            <a:r>
              <a:rPr lang="de-DE" sz="1500" dirty="0">
                <a:solidFill>
                  <a:srgbClr val="000000"/>
                </a:solidFill>
              </a:rPr>
              <a:t> and SCAPP </a:t>
            </a:r>
            <a:r>
              <a:rPr lang="de-DE" sz="1500" dirty="0" err="1">
                <a:solidFill>
                  <a:srgbClr val="000000"/>
                </a:solidFill>
              </a:rPr>
              <a:t>currently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under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investigation</a:t>
            </a:r>
            <a:endParaRPr lang="de-DE" sz="1500" dirty="0">
              <a:solidFill>
                <a:srgbClr val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864FCC-F07D-4D36-AE97-1C556E9C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0" t="68890"/>
          <a:stretch/>
        </p:blipFill>
        <p:spPr>
          <a:xfrm>
            <a:off x="2533650" y="1891968"/>
            <a:ext cx="2337081" cy="23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830E058-4212-4CE9-A098-01A1D481C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2" t="68399"/>
          <a:stretch/>
        </p:blipFill>
        <p:spPr>
          <a:xfrm>
            <a:off x="130175" y="1891968"/>
            <a:ext cx="2308885" cy="234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38560D9-A2CE-4E95-AADA-D6725356EA0D}"/>
              </a:ext>
            </a:extLst>
          </p:cNvPr>
          <p:cNvSpPr txBox="1"/>
          <p:nvPr/>
        </p:nvSpPr>
        <p:spPr>
          <a:xfrm>
            <a:off x="3451731" y="148559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SCAPP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1FA76E9-FA11-4BF2-9EFB-9B0DB9ED7C19}"/>
              </a:ext>
            </a:extLst>
          </p:cNvPr>
          <p:cNvSpPr txBox="1"/>
          <p:nvPr/>
        </p:nvSpPr>
        <p:spPr>
          <a:xfrm>
            <a:off x="1095092" y="14855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</a:rPr>
              <a:t>SONIe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210A9E-58B8-408C-99AC-2C6EDE6088A8}"/>
              </a:ext>
            </a:extLst>
          </p:cNvPr>
          <p:cNvSpPr txBox="1"/>
          <p:nvPr/>
        </p:nvSpPr>
        <p:spPr>
          <a:xfrm>
            <a:off x="417365" y="4099728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</a:rPr>
              <a:t>bias</a:t>
            </a:r>
            <a:r>
              <a:rPr lang="de-DE" sz="1600" dirty="0">
                <a:solidFill>
                  <a:srgbClr val="000000"/>
                </a:solidFill>
              </a:rPr>
              <a:t>: 0.02 </a:t>
            </a:r>
            <a:r>
              <a:rPr lang="de-DE" sz="1600" dirty="0" err="1">
                <a:solidFill>
                  <a:srgbClr val="000000"/>
                </a:solidFill>
              </a:rPr>
              <a:t>hrs</a:t>
            </a:r>
            <a:r>
              <a:rPr lang="de-DE" sz="1600" dirty="0">
                <a:solidFill>
                  <a:srgbClr val="000000"/>
                </a:solidFill>
              </a:rPr>
              <a:t> / 0.5 %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72872B-3038-41E6-B4FE-9F0A44D8402C}"/>
              </a:ext>
            </a:extLst>
          </p:cNvPr>
          <p:cNvSpPr txBox="1"/>
          <p:nvPr/>
        </p:nvSpPr>
        <p:spPr>
          <a:xfrm>
            <a:off x="2829077" y="4103018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000000"/>
                </a:solidFill>
              </a:rPr>
              <a:t>bias</a:t>
            </a:r>
            <a:r>
              <a:rPr lang="de-DE" sz="1600" dirty="0">
                <a:solidFill>
                  <a:srgbClr val="000000"/>
                </a:solidFill>
              </a:rPr>
              <a:t>: 0.31 </a:t>
            </a:r>
            <a:r>
              <a:rPr lang="de-DE" sz="1600" dirty="0" err="1">
                <a:solidFill>
                  <a:srgbClr val="000000"/>
                </a:solidFill>
              </a:rPr>
              <a:t>hrs</a:t>
            </a:r>
            <a:r>
              <a:rPr lang="de-DE" sz="1600" dirty="0">
                <a:solidFill>
                  <a:srgbClr val="000000"/>
                </a:solidFill>
              </a:rPr>
              <a:t> / 6.6 %</a:t>
            </a:r>
          </a:p>
        </p:txBody>
      </p:sp>
    </p:spTree>
    <p:extLst>
      <p:ext uri="{BB962C8B-B14F-4D97-AF65-F5344CB8AC3E}">
        <p14:creationId xmlns:p14="http://schemas.microsoft.com/office/powerpoint/2010/main" val="357993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46BA-30C8-480B-B7FE-FC410657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Problematic</a:t>
            </a:r>
            <a:r>
              <a:rPr lang="de-DE" dirty="0"/>
              <a:t> </a:t>
            </a:r>
            <a:r>
              <a:rPr lang="de-DE" dirty="0" err="1"/>
              <a:t>situations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75DAA1-DABC-455D-BCD0-090AD9E9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108" y="1734584"/>
            <a:ext cx="4176713" cy="1674331"/>
          </a:xfrm>
        </p:spPr>
        <p:txBody>
          <a:bodyPr/>
          <a:lstStyle/>
          <a:p>
            <a:r>
              <a:rPr lang="de-DE" dirty="0"/>
              <a:t>Cloud </a:t>
            </a:r>
            <a:r>
              <a:rPr lang="de-DE" dirty="0" err="1"/>
              <a:t>shadowing</a:t>
            </a:r>
            <a:endParaRPr lang="de-DE" dirty="0"/>
          </a:p>
          <a:p>
            <a:r>
              <a:rPr lang="de-DE" dirty="0"/>
              <a:t>Small-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cloudiness</a:t>
            </a:r>
            <a:endParaRPr lang="de-DE" dirty="0"/>
          </a:p>
          <a:p>
            <a:r>
              <a:rPr lang="de-DE" dirty="0"/>
              <a:t>???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BFCE31-816E-4CBF-95E5-593ABDFB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nhaltsplatzhalter 8">
            <a:extLst>
              <a:ext uri="{FF2B5EF4-FFF2-40B4-BE49-F238E27FC236}">
                <a16:creationId xmlns:a16="http://schemas.microsoft.com/office/drawing/2014/main" id="{E477840F-1814-46D9-8A3A-5957A7D33A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3" r="73805" b="52377"/>
          <a:stretch/>
        </p:blipFill>
        <p:spPr>
          <a:xfrm>
            <a:off x="4372655" y="3613640"/>
            <a:ext cx="1232620" cy="9503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C50A28-5A33-4E9D-A738-7E70DC24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Cloud Shadows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51960DA-7E78-48A8-9D6F-C2AD62272D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1" t="-4329" r="27048" b="95032"/>
          <a:stretch/>
        </p:blipFill>
        <p:spPr>
          <a:xfrm>
            <a:off x="4490143" y="3417448"/>
            <a:ext cx="1232620" cy="204128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212330-E74A-4EDB-A6F3-5ABE491B22C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19.09.2024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6EFBBA-D65C-4D60-9043-C82A8D34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17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BBDB534-90FF-4F3B-8C7E-3FDE2BBD6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8" y="1378763"/>
            <a:ext cx="2407983" cy="31564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C80DDA6-EC70-4CDF-852D-7DB11F1A26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3" r="7923" b="53784"/>
          <a:stretch/>
        </p:blipFill>
        <p:spPr>
          <a:xfrm>
            <a:off x="6764136" y="1309346"/>
            <a:ext cx="1897348" cy="209553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FE85F05-F10A-41DD-8A36-02586EC0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r="56463" b="53784"/>
          <a:stretch/>
        </p:blipFill>
        <p:spPr>
          <a:xfrm>
            <a:off x="4269845" y="1242178"/>
            <a:ext cx="2147511" cy="2303287"/>
          </a:xfrm>
          <a:prstGeom prst="rect">
            <a:avLst/>
          </a:prstGeom>
        </p:spPr>
      </p:pic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ECD6769E-9586-46A0-B959-E5E80811A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8677" y="893627"/>
            <a:ext cx="4242807" cy="318924"/>
          </a:xfrm>
        </p:spPr>
        <p:txBody>
          <a:bodyPr>
            <a:spAutoFit/>
          </a:bodyPr>
          <a:lstStyle/>
          <a:p>
            <a:pPr marL="0" indent="0" algn="r">
              <a:buNone/>
            </a:pPr>
            <a:r>
              <a:rPr lang="de-DE" sz="1600" b="1" dirty="0"/>
              <a:t>2 March 2024, 14:50 UTC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1511713-C126-4ABE-ADF0-196977A22383}"/>
              </a:ext>
            </a:extLst>
          </p:cNvPr>
          <p:cNvSpPr/>
          <p:nvPr/>
        </p:nvSpPr>
        <p:spPr>
          <a:xfrm>
            <a:off x="7415317" y="1640519"/>
            <a:ext cx="320374" cy="3684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3D5F1305-03EF-45C6-8379-C683AB94CB36}"/>
              </a:ext>
            </a:extLst>
          </p:cNvPr>
          <p:cNvSpPr txBox="1">
            <a:spLocks/>
          </p:cNvSpPr>
          <p:nvPr/>
        </p:nvSpPr>
        <p:spPr>
          <a:xfrm>
            <a:off x="2283447" y="4251185"/>
            <a:ext cx="1612298" cy="22659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de-DE" sz="1000" dirty="0"/>
              <a:t>2 March 2024, 14:45 UTC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ECA0AFC-5846-4598-8BBB-43FE42518C57}"/>
              </a:ext>
            </a:extLst>
          </p:cNvPr>
          <p:cNvGrpSpPr/>
          <p:nvPr/>
        </p:nvGrpSpPr>
        <p:grpSpPr>
          <a:xfrm>
            <a:off x="2082160" y="1224099"/>
            <a:ext cx="1612298" cy="2492368"/>
            <a:chOff x="2082160" y="1224099"/>
            <a:chExt cx="1612298" cy="2492368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F806863-6F73-45E4-A731-4879C3FE4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55" r="30601" b="63389"/>
            <a:stretch/>
          </p:blipFill>
          <p:spPr>
            <a:xfrm>
              <a:off x="2082160" y="1224099"/>
              <a:ext cx="1612298" cy="2492368"/>
            </a:xfrm>
            <a:prstGeom prst="rect">
              <a:avLst/>
            </a:prstGeom>
          </p:spPr>
        </p:pic>
        <p:sp>
          <p:nvSpPr>
            <p:cNvPr id="18" name="Stern: 5 Zacken 17">
              <a:extLst>
                <a:ext uri="{FF2B5EF4-FFF2-40B4-BE49-F238E27FC236}">
                  <a16:creationId xmlns:a16="http://schemas.microsoft.com/office/drawing/2014/main" id="{EDDC8281-4F84-428E-B1F7-626BB32D4B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8304" y="2220800"/>
              <a:ext cx="144000" cy="144000"/>
            </a:xfrm>
            <a:prstGeom prst="star5">
              <a:avLst>
                <a:gd name="adj" fmla="val 1562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2DEE3912-04A0-4FEC-9E2B-A66B414E86E7}"/>
              </a:ext>
            </a:extLst>
          </p:cNvPr>
          <p:cNvSpPr txBox="1">
            <a:spLocks/>
          </p:cNvSpPr>
          <p:nvPr/>
        </p:nvSpPr>
        <p:spPr>
          <a:xfrm>
            <a:off x="6283472" y="3316646"/>
            <a:ext cx="2700217" cy="130207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lIns="36000" rIns="36000">
            <a:normAutofit lnSpcReduction="10000"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0000"/>
                </a:solidFill>
              </a:rPr>
              <a:t>3D-cloud </a:t>
            </a:r>
            <a:r>
              <a:rPr lang="de-DE" sz="1200" dirty="0" err="1">
                <a:solidFill>
                  <a:srgbClr val="000000"/>
                </a:solidFill>
              </a:rPr>
              <a:t>effects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by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clouds</a:t>
            </a:r>
            <a:r>
              <a:rPr lang="de-DE" sz="1200" dirty="0">
                <a:solidFill>
                  <a:srgbClr val="000000"/>
                </a:solidFill>
              </a:rPr>
              <a:t> not </a:t>
            </a:r>
            <a:r>
              <a:rPr lang="de-DE" sz="1200" dirty="0" err="1">
                <a:solidFill>
                  <a:srgbClr val="000000"/>
                </a:solidFill>
              </a:rPr>
              <a:t>considered</a:t>
            </a:r>
            <a:endParaRPr lang="de-DE" sz="1200" dirty="0">
              <a:solidFill>
                <a:srgbClr val="000000"/>
              </a:solidFill>
            </a:endParaRPr>
          </a:p>
          <a:p>
            <a:r>
              <a:rPr lang="de-DE" sz="1200" dirty="0" err="1">
                <a:solidFill>
                  <a:srgbClr val="000000"/>
                </a:solidFill>
              </a:rPr>
              <a:t>Particular</a:t>
            </a:r>
            <a:r>
              <a:rPr lang="de-DE" sz="1200" dirty="0">
                <a:solidFill>
                  <a:srgbClr val="000000"/>
                </a:solidFill>
              </a:rPr>
              <a:t> relevant at </a:t>
            </a:r>
            <a:r>
              <a:rPr lang="de-DE" sz="1200" dirty="0" err="1">
                <a:solidFill>
                  <a:srgbClr val="000000"/>
                </a:solidFill>
              </a:rPr>
              <a:t>low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sun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</a:p>
          <a:p>
            <a:r>
              <a:rPr lang="de-DE" sz="1200" dirty="0" err="1">
                <a:solidFill>
                  <a:srgbClr val="000000"/>
                </a:solidFill>
              </a:rPr>
              <a:t>Improvements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might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be</a:t>
            </a:r>
            <a:r>
              <a:rPr lang="de-DE" sz="1200" dirty="0">
                <a:solidFill>
                  <a:srgbClr val="000000"/>
                </a:solidFill>
              </a:rPr>
              <a:t> possible </a:t>
            </a:r>
            <a:r>
              <a:rPr lang="de-DE" sz="1200" dirty="0" err="1">
                <a:solidFill>
                  <a:srgbClr val="000000"/>
                </a:solidFill>
              </a:rPr>
              <a:t>by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using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information</a:t>
            </a:r>
            <a:r>
              <a:rPr lang="de-DE" sz="1200" dirty="0">
                <a:solidFill>
                  <a:srgbClr val="000000"/>
                </a:solidFill>
              </a:rPr>
              <a:t> on </a:t>
            </a:r>
            <a:r>
              <a:rPr lang="de-DE" sz="1200" dirty="0" err="1">
                <a:solidFill>
                  <a:srgbClr val="000000"/>
                </a:solidFill>
              </a:rPr>
              <a:t>cloud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height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71C3D4D-0900-4B5D-91AD-680327D717F9}"/>
              </a:ext>
            </a:extLst>
          </p:cNvPr>
          <p:cNvSpPr/>
          <p:nvPr/>
        </p:nvSpPr>
        <p:spPr>
          <a:xfrm>
            <a:off x="4988965" y="1576481"/>
            <a:ext cx="320374" cy="3684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8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17135EC8-BC05-44BF-98A4-7C0D4D2DA3F5}"/>
              </a:ext>
            </a:extLst>
          </p:cNvPr>
          <p:cNvSpPr txBox="1">
            <a:spLocks/>
          </p:cNvSpPr>
          <p:nvPr/>
        </p:nvSpPr>
        <p:spPr>
          <a:xfrm>
            <a:off x="3258629" y="3480045"/>
            <a:ext cx="4779242" cy="82484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 dirty="0" err="1">
                <a:solidFill>
                  <a:srgbClr val="000000"/>
                </a:solidFill>
              </a:rPr>
              <a:t>Difficult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situation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for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satellite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data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de-DE" sz="1400" dirty="0" err="1">
                <a:solidFill>
                  <a:srgbClr val="000000"/>
                </a:solidFill>
              </a:rPr>
              <a:t>Improvement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by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using</a:t>
            </a:r>
            <a:r>
              <a:rPr lang="de-DE" sz="1400" dirty="0">
                <a:solidFill>
                  <a:srgbClr val="000000"/>
                </a:solidFill>
              </a:rPr>
              <a:t> MTG-FCI </a:t>
            </a:r>
            <a:r>
              <a:rPr lang="de-DE" sz="1400" dirty="0" err="1">
                <a:solidFill>
                  <a:srgbClr val="000000"/>
                </a:solidFill>
              </a:rPr>
              <a:t>seems</a:t>
            </a:r>
            <a:r>
              <a:rPr lang="de-DE" sz="1400" dirty="0">
                <a:solidFill>
                  <a:srgbClr val="000000"/>
                </a:solidFill>
              </a:rPr>
              <a:t> possible (operational </a:t>
            </a:r>
            <a:r>
              <a:rPr lang="de-DE" sz="1400" dirty="0" err="1">
                <a:solidFill>
                  <a:srgbClr val="000000"/>
                </a:solidFill>
              </a:rPr>
              <a:t>implementation</a:t>
            </a:r>
            <a:r>
              <a:rPr lang="de-DE" sz="1400" dirty="0">
                <a:solidFill>
                  <a:srgbClr val="000000"/>
                </a:solidFill>
              </a:rPr>
              <a:t> in Fall 2025)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965DCC-8C04-473C-991D-C1F79DD6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Small-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cloudiness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148565-70B6-42EB-88A1-14A7116D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8677" y="893627"/>
            <a:ext cx="4242807" cy="318924"/>
          </a:xfrm>
        </p:spPr>
        <p:txBody>
          <a:bodyPr>
            <a:spAutoFit/>
          </a:bodyPr>
          <a:lstStyle/>
          <a:p>
            <a:pPr marL="0" indent="0" algn="r">
              <a:buNone/>
            </a:pPr>
            <a:r>
              <a:rPr lang="de-DE" sz="1600" b="1" dirty="0"/>
              <a:t>23 May 2025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48BFBC-E33C-4758-B114-11ECB627FEF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/>
              <a:t>19.09.2024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005307-162C-43BD-B9E5-87CA2E5C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18</a:t>
            </a:fld>
            <a:endParaRPr lang="de-DE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C8B58835-9F0B-4020-8532-8CDFC7545FC5}"/>
              </a:ext>
            </a:extLst>
          </p:cNvPr>
          <p:cNvSpPr txBox="1">
            <a:spLocks/>
          </p:cNvSpPr>
          <p:nvPr/>
        </p:nvSpPr>
        <p:spPr>
          <a:xfrm>
            <a:off x="299980" y="4273405"/>
            <a:ext cx="1612298" cy="22659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de-DE" sz="1000" dirty="0"/>
              <a:t>23. May 2025, 13:50 UTC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8BB34A-44C2-4C27-AD65-1C2A08838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" y="1312371"/>
            <a:ext cx="2441128" cy="287276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D23DA70-2546-46FB-8450-2C03612D4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3" r="5774" b="53231"/>
          <a:stretch/>
        </p:blipFill>
        <p:spPr>
          <a:xfrm>
            <a:off x="4849178" y="1255096"/>
            <a:ext cx="1920528" cy="197634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EC579CA-5C2C-4356-BB16-29A3614D2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56363" b="53231"/>
          <a:stretch/>
        </p:blipFill>
        <p:spPr>
          <a:xfrm>
            <a:off x="2928649" y="1242178"/>
            <a:ext cx="1920529" cy="197634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C98470F-1AF4-44AF-8825-75F5F76A1E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50617" r="54831"/>
          <a:stretch/>
        </p:blipFill>
        <p:spPr>
          <a:xfrm>
            <a:off x="6874740" y="1312371"/>
            <a:ext cx="2055408" cy="20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148565-70B6-42EB-88A1-14A7116D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8677" y="893627"/>
            <a:ext cx="4242807" cy="318924"/>
          </a:xfrm>
        </p:spPr>
        <p:txBody>
          <a:bodyPr>
            <a:spAutoFit/>
          </a:bodyPr>
          <a:lstStyle/>
          <a:p>
            <a:pPr marL="0" indent="0" algn="r">
              <a:buNone/>
            </a:pPr>
            <a:r>
              <a:rPr lang="de-DE" sz="1600" b="1" dirty="0"/>
              <a:t>23 May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005307-162C-43BD-B9E5-87CA2E5C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19</a:t>
            </a:fld>
            <a:endParaRPr lang="de-DE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C8B58835-9F0B-4020-8532-8CDFC7545FC5}"/>
              </a:ext>
            </a:extLst>
          </p:cNvPr>
          <p:cNvSpPr txBox="1">
            <a:spLocks/>
          </p:cNvSpPr>
          <p:nvPr/>
        </p:nvSpPr>
        <p:spPr>
          <a:xfrm>
            <a:off x="241964" y="4282986"/>
            <a:ext cx="1612298" cy="22659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de-DE" sz="1000" dirty="0"/>
              <a:t>23 May 2025, 13:50 UTC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8BB34A-44C2-4C27-AD65-1C2A08838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" y="1312371"/>
            <a:ext cx="2441128" cy="287276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D23DA70-2546-46FB-8450-2C03612D4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3" r="5774" b="53231"/>
          <a:stretch/>
        </p:blipFill>
        <p:spPr>
          <a:xfrm>
            <a:off x="4843065" y="1203900"/>
            <a:ext cx="1485435" cy="152860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EC579CA-5C2C-4356-BB16-29A3614D2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56363" b="53231"/>
          <a:stretch/>
        </p:blipFill>
        <p:spPr>
          <a:xfrm>
            <a:off x="2869398" y="1203900"/>
            <a:ext cx="1485435" cy="15286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C98470F-1AF4-44AF-8825-75F5F76A1E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50617" r="54831"/>
          <a:stretch/>
        </p:blipFill>
        <p:spPr>
          <a:xfrm>
            <a:off x="7153023" y="1247618"/>
            <a:ext cx="1595689" cy="15928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827CDD2-367C-4345-B531-FD66965D0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50000" r="55895" b="1178"/>
          <a:stretch/>
        </p:blipFill>
        <p:spPr>
          <a:xfrm>
            <a:off x="7000676" y="2886982"/>
            <a:ext cx="1660808" cy="171901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A7789FF-F618-4096-B149-789625E18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0" r="4661" b="53370"/>
          <a:stretch/>
        </p:blipFill>
        <p:spPr>
          <a:xfrm>
            <a:off x="4931264" y="2748752"/>
            <a:ext cx="1878715" cy="18572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E40D59D-5B87-4815-A382-B567D757C7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r="55733" b="54688"/>
          <a:stretch/>
        </p:blipFill>
        <p:spPr>
          <a:xfrm>
            <a:off x="2869398" y="2760151"/>
            <a:ext cx="1871170" cy="1786448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C077971E-1406-44A3-AEB6-08628A4267A7}"/>
              </a:ext>
            </a:extLst>
          </p:cNvPr>
          <p:cNvSpPr txBox="1">
            <a:spLocks/>
          </p:cNvSpPr>
          <p:nvPr/>
        </p:nvSpPr>
        <p:spPr>
          <a:xfrm>
            <a:off x="241964" y="824804"/>
            <a:ext cx="6758712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Small-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cloudiness</a:t>
            </a:r>
            <a:r>
              <a:rPr lang="de-DE" dirty="0"/>
              <a:t> (MTG-FCI)</a:t>
            </a:r>
          </a:p>
        </p:txBody>
      </p:sp>
    </p:spTree>
    <p:extLst>
      <p:ext uri="{BB962C8B-B14F-4D97-AF65-F5344CB8AC3E}">
        <p14:creationId xmlns:p14="http://schemas.microsoft.com/office/powerpoint/2010/main" val="26008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5941E-0D44-447C-BB11-E78DC5F1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altLang="de-DE" sz="2800" dirty="0">
                <a:ea typeface="Times New Roman" panose="02020603050405020304" pitchFamily="18" charset="0"/>
                <a:cs typeface="Calibri" panose="020F0502020204030204" pitchFamily="34" charset="0"/>
              </a:rPr>
              <a:t>Motivation </a:t>
            </a:r>
            <a:r>
              <a:rPr lang="de-DE" altLang="de-DE" sz="2800" dirty="0" err="1"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de-DE" altLang="de-DE" sz="2800" dirty="0">
                <a:ea typeface="Times New Roman" panose="02020603050405020304" pitchFamily="18" charset="0"/>
                <a:cs typeface="Calibri" panose="020F0502020204030204" pitchFamily="34" charset="0"/>
              </a:rPr>
              <a:t> DUETT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988BB5-3520-4590-91D3-6F63FB7E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57" y="1276266"/>
            <a:ext cx="6308090" cy="1088366"/>
          </a:xfrm>
        </p:spPr>
        <p:txBody>
          <a:bodyPr wrap="square">
            <a:spAutoFit/>
          </a:bodyPr>
          <a:lstStyle/>
          <a:p>
            <a:r>
              <a:rPr lang="de-DE" sz="1500" dirty="0"/>
              <a:t>DWD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updating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acquisition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surface</a:t>
            </a:r>
            <a:r>
              <a:rPr lang="de-DE" sz="1500" dirty="0"/>
              <a:t> </a:t>
            </a:r>
            <a:r>
              <a:rPr lang="de-DE" sz="1500" dirty="0" err="1"/>
              <a:t>irradiance</a:t>
            </a:r>
            <a:r>
              <a:rPr lang="de-DE" sz="1500" dirty="0"/>
              <a:t> and </a:t>
            </a:r>
            <a:r>
              <a:rPr lang="de-DE" sz="1500" dirty="0" err="1"/>
              <a:t>sunshine</a:t>
            </a:r>
            <a:r>
              <a:rPr lang="de-DE" sz="1500" dirty="0"/>
              <a:t> </a:t>
            </a:r>
            <a:r>
              <a:rPr lang="de-DE" sz="1500" dirty="0" err="1"/>
              <a:t>duration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(</a:t>
            </a:r>
            <a:r>
              <a:rPr lang="de-DE" sz="1500" dirty="0" err="1"/>
              <a:t>current</a:t>
            </a:r>
            <a:r>
              <a:rPr lang="de-DE" sz="1500" dirty="0"/>
              <a:t> </a:t>
            </a:r>
            <a:r>
              <a:rPr lang="de-DE" sz="1500" dirty="0" err="1"/>
              <a:t>instrumentation</a:t>
            </a:r>
            <a:r>
              <a:rPr lang="de-DE" sz="1500" dirty="0"/>
              <a:t> </a:t>
            </a:r>
            <a:r>
              <a:rPr lang="de-DE" sz="1500" dirty="0" err="1"/>
              <a:t>no</a:t>
            </a:r>
            <a:r>
              <a:rPr lang="de-DE" sz="1500" dirty="0"/>
              <a:t> </a:t>
            </a:r>
            <a:r>
              <a:rPr lang="de-DE" sz="1500" dirty="0" err="1"/>
              <a:t>longer</a:t>
            </a:r>
            <a:r>
              <a:rPr lang="de-DE" sz="1500" dirty="0"/>
              <a:t> </a:t>
            </a:r>
            <a:r>
              <a:rPr lang="de-DE" sz="1500" dirty="0" err="1"/>
              <a:t>available</a:t>
            </a:r>
            <a:r>
              <a:rPr lang="de-DE" sz="1500" dirty="0"/>
              <a:t>)</a:t>
            </a:r>
          </a:p>
          <a:p>
            <a:r>
              <a:rPr lang="de-DE" sz="1500" dirty="0"/>
              <a:t>Quality and </a:t>
            </a:r>
            <a:r>
              <a:rPr lang="de-DE" sz="1500" dirty="0" err="1"/>
              <a:t>reliability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satellite-based</a:t>
            </a:r>
            <a:r>
              <a:rPr lang="de-DE" sz="1500" dirty="0"/>
              <a:t> </a:t>
            </a:r>
            <a:r>
              <a:rPr lang="de-DE" sz="1500" dirty="0" err="1"/>
              <a:t>sunshine</a:t>
            </a:r>
            <a:r>
              <a:rPr lang="de-DE" sz="1500" dirty="0"/>
              <a:t> </a:t>
            </a:r>
            <a:r>
              <a:rPr lang="de-DE" sz="1500" dirty="0" err="1"/>
              <a:t>duration</a:t>
            </a:r>
            <a:r>
              <a:rPr lang="de-DE" sz="1500" dirty="0"/>
              <a:t> / </a:t>
            </a:r>
            <a:r>
              <a:rPr lang="de-DE" sz="1500" dirty="0" err="1"/>
              <a:t>surface</a:t>
            </a:r>
            <a:r>
              <a:rPr lang="de-DE" sz="1500" dirty="0"/>
              <a:t> </a:t>
            </a:r>
            <a:r>
              <a:rPr lang="de-DE" sz="1500" dirty="0" err="1"/>
              <a:t>irradiance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continously</a:t>
            </a:r>
            <a:r>
              <a:rPr lang="de-DE" sz="1500" dirty="0"/>
              <a:t> </a:t>
            </a:r>
            <a:r>
              <a:rPr lang="de-DE" sz="1500" dirty="0" err="1"/>
              <a:t>improved</a:t>
            </a:r>
            <a:r>
              <a:rPr lang="de-DE" sz="1500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D9133E-840B-4578-AA0F-A39B1C75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310AD2-EF24-47AD-A008-84B927DAE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57" y="865879"/>
            <a:ext cx="1784909" cy="19000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F9B3C9B-6DB6-49BB-9304-B2915D22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6" y="2455571"/>
            <a:ext cx="1485900" cy="1976438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EB26C07-1E6E-4389-B2EE-47D04A7DEA6E}"/>
              </a:ext>
            </a:extLst>
          </p:cNvPr>
          <p:cNvSpPr txBox="1">
            <a:spLocks/>
          </p:cNvSpPr>
          <p:nvPr/>
        </p:nvSpPr>
        <p:spPr>
          <a:xfrm>
            <a:off x="2253250" y="2528946"/>
            <a:ext cx="6370529" cy="2057862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/>
              <a:t>Surface-</a:t>
            </a:r>
            <a:r>
              <a:rPr lang="de-DE" sz="1500" dirty="0" err="1"/>
              <a:t>based</a:t>
            </a:r>
            <a:r>
              <a:rPr lang="de-DE" sz="1500" dirty="0"/>
              <a:t> </a:t>
            </a:r>
            <a:r>
              <a:rPr lang="de-DE" sz="1500" dirty="0" err="1"/>
              <a:t>measurements</a:t>
            </a:r>
            <a:r>
              <a:rPr lang="de-DE" sz="1500" dirty="0"/>
              <a:t> at 42 </a:t>
            </a:r>
            <a:r>
              <a:rPr lang="de-DE" sz="1500" dirty="0" err="1"/>
              <a:t>locations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br>
              <a:rPr lang="de-DE" sz="1500" dirty="0"/>
            </a:br>
            <a:r>
              <a:rPr lang="de-DE" sz="1500" dirty="0"/>
              <a:t>high-quality </a:t>
            </a:r>
            <a:r>
              <a:rPr lang="de-DE" sz="1500" dirty="0" err="1"/>
              <a:t>instruments</a:t>
            </a:r>
            <a:r>
              <a:rPr lang="de-DE" sz="1500" dirty="0"/>
              <a:t> (2 </a:t>
            </a:r>
            <a:r>
              <a:rPr lang="de-DE" sz="1500" dirty="0" err="1"/>
              <a:t>pyranometer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global and diffuse </a:t>
            </a:r>
            <a:r>
              <a:rPr lang="de-DE" sz="1500" dirty="0" err="1"/>
              <a:t>radiation</a:t>
            </a:r>
            <a:r>
              <a:rPr lang="de-DE" sz="1500" dirty="0"/>
              <a:t> / </a:t>
            </a:r>
            <a:r>
              <a:rPr lang="de-DE" sz="1500" dirty="0" err="1"/>
              <a:t>sunshine</a:t>
            </a:r>
            <a:r>
              <a:rPr lang="de-DE" sz="1500" dirty="0"/>
              <a:t> </a:t>
            </a:r>
            <a:r>
              <a:rPr lang="de-DE" sz="1500" dirty="0" err="1"/>
              <a:t>duration</a:t>
            </a:r>
            <a:r>
              <a:rPr lang="de-DE" sz="1500" dirty="0"/>
              <a:t>)</a:t>
            </a:r>
          </a:p>
          <a:p>
            <a:r>
              <a:rPr lang="de-DE" sz="1500" dirty="0"/>
              <a:t>Use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satellite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in </a:t>
            </a:r>
            <a:r>
              <a:rPr lang="de-DE" sz="1500" dirty="0" err="1"/>
              <a:t>addition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ground</a:t>
            </a:r>
            <a:r>
              <a:rPr lang="de-DE" sz="1500" dirty="0"/>
              <a:t> </a:t>
            </a:r>
            <a:r>
              <a:rPr lang="de-DE" sz="1500" dirty="0" err="1"/>
              <a:t>measurements</a:t>
            </a:r>
            <a:endParaRPr lang="de-DE" sz="1500" dirty="0"/>
          </a:p>
          <a:p>
            <a:r>
              <a:rPr lang="de-DE" sz="1500" dirty="0"/>
              <a:t>Combine </a:t>
            </a:r>
            <a:r>
              <a:rPr lang="de-DE" sz="1500" dirty="0" err="1"/>
              <a:t>both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soures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provide</a:t>
            </a:r>
            <a:endParaRPr lang="de-DE" sz="1500" dirty="0"/>
          </a:p>
          <a:p>
            <a:pPr lvl="1"/>
            <a:r>
              <a:rPr lang="de-DE" sz="1500" dirty="0"/>
              <a:t>high-quality </a:t>
            </a:r>
            <a:r>
              <a:rPr lang="de-DE" sz="1500" dirty="0" err="1"/>
              <a:t>gridded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and </a:t>
            </a:r>
          </a:p>
          <a:p>
            <a:pPr lvl="1"/>
            <a:r>
              <a:rPr lang="de-DE" sz="1500" dirty="0"/>
              <a:t>time </a:t>
            </a:r>
            <a:r>
              <a:rPr lang="de-DE" sz="1500" dirty="0" err="1"/>
              <a:t>series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at pseudo-station </a:t>
            </a:r>
            <a:r>
              <a:rPr lang="de-DE" sz="1500" dirty="0" err="1"/>
              <a:t>locations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38559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7D835-99B9-4979-B96C-25A95106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7411BC-C71D-4181-9B94-5CB6D21C2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79572"/>
            <a:ext cx="8353426" cy="3147219"/>
          </a:xfrm>
        </p:spPr>
        <p:txBody>
          <a:bodyPr>
            <a:normAutofit/>
          </a:bodyPr>
          <a:lstStyle/>
          <a:p>
            <a:r>
              <a:rPr lang="de-DE" dirty="0"/>
              <a:t>Integration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Meteosat </a:t>
            </a:r>
            <a:r>
              <a:rPr lang="de-DE" dirty="0" err="1"/>
              <a:t>satellite</a:t>
            </a:r>
            <a:r>
              <a:rPr lang="de-DE" dirty="0"/>
              <a:t>, MTG, </a:t>
            </a:r>
            <a:r>
              <a:rPr lang="de-DE" dirty="0" err="1"/>
              <a:t>instrument</a:t>
            </a:r>
            <a:r>
              <a:rPr lang="de-DE" dirty="0"/>
              <a:t> FCI:</a:t>
            </a:r>
          </a:p>
          <a:p>
            <a:pPr lvl="1"/>
            <a:r>
              <a:rPr lang="de-DE" dirty="0"/>
              <a:t>Higher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: </a:t>
            </a:r>
            <a:r>
              <a:rPr lang="de-DE" dirty="0" err="1"/>
              <a:t>approx</a:t>
            </a:r>
            <a:r>
              <a:rPr lang="de-DE" dirty="0"/>
              <a:t>. 0.015°</a:t>
            </a:r>
          </a:p>
          <a:p>
            <a:pPr lvl="1"/>
            <a:r>
              <a:rPr lang="de-DE" dirty="0"/>
              <a:t>Higher temporal </a:t>
            </a:r>
            <a:r>
              <a:rPr lang="de-DE" dirty="0" err="1"/>
              <a:t>resolution</a:t>
            </a:r>
            <a:r>
              <a:rPr lang="de-DE" dirty="0"/>
              <a:t>: 10 min</a:t>
            </a:r>
          </a:p>
          <a:p>
            <a:pPr lvl="1"/>
            <a:r>
              <a:rPr lang="de-DE" dirty="0"/>
              <a:t>DUETT </a:t>
            </a:r>
            <a:r>
              <a:rPr lang="de-DE" dirty="0" err="1"/>
              <a:t>data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at 1 km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 (EPSG 3035)</a:t>
            </a:r>
          </a:p>
          <a:p>
            <a:r>
              <a:rPr lang="de-DE" dirty="0" err="1"/>
              <a:t>Extent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DUETT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Additional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/ </a:t>
            </a:r>
            <a:r>
              <a:rPr lang="de-DE" dirty="0" err="1"/>
              <a:t>sunshine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neighboring</a:t>
            </a:r>
            <a:r>
              <a:rPr lang="de-DE" dirty="0"/>
              <a:t> countries </a:t>
            </a:r>
            <a:r>
              <a:rPr lang="de-DE" dirty="0" err="1"/>
              <a:t>needed</a:t>
            </a:r>
            <a:endParaRPr lang="de-DE" dirty="0"/>
          </a:p>
          <a:p>
            <a:r>
              <a:rPr lang="de-DE" dirty="0" err="1"/>
              <a:t>Include</a:t>
            </a:r>
            <a:r>
              <a:rPr lang="de-DE" dirty="0"/>
              <a:t> diffuse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  <a:p>
            <a:r>
              <a:rPr lang="de-DE" dirty="0"/>
              <a:t>….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5B8688-EBA9-4FD0-8751-9B9A399F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40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74B2B-0C00-4C2B-BD8D-AA89F1FB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65" y="856115"/>
            <a:ext cx="8353425" cy="360099"/>
          </a:xfrm>
        </p:spPr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FD6E73-8F01-4BFD-939E-3610064BD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549" y="1302999"/>
            <a:ext cx="6112302" cy="3205501"/>
          </a:xfrm>
        </p:spPr>
        <p:txBody>
          <a:bodyPr>
            <a:noAutofit/>
          </a:bodyPr>
          <a:lstStyle/>
          <a:p>
            <a:r>
              <a:rPr lang="de-DE" sz="1500" dirty="0"/>
              <a:t>DUETT </a:t>
            </a:r>
            <a:r>
              <a:rPr lang="de-DE" sz="1500" dirty="0" err="1"/>
              <a:t>provides</a:t>
            </a:r>
            <a:r>
              <a:rPr lang="de-DE" sz="1500" dirty="0"/>
              <a:t> </a:t>
            </a:r>
            <a:r>
              <a:rPr lang="de-DE" sz="1500" dirty="0" err="1"/>
              <a:t>hourly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sunshine</a:t>
            </a:r>
            <a:r>
              <a:rPr lang="de-DE" sz="1500" dirty="0"/>
              <a:t> </a:t>
            </a:r>
            <a:r>
              <a:rPr lang="de-DE" sz="1500" dirty="0" err="1"/>
              <a:t>duration</a:t>
            </a:r>
            <a:r>
              <a:rPr lang="de-DE" sz="1500" dirty="0"/>
              <a:t> and global </a:t>
            </a:r>
            <a:r>
              <a:rPr lang="de-DE" sz="1500" dirty="0" err="1"/>
              <a:t>radiation</a:t>
            </a:r>
            <a:r>
              <a:rPr lang="de-DE" sz="1500" dirty="0"/>
              <a:t>: </a:t>
            </a:r>
          </a:p>
          <a:p>
            <a:pPr lvl="1"/>
            <a:r>
              <a:rPr lang="de-DE" sz="1500" dirty="0" err="1"/>
              <a:t>Gridded</a:t>
            </a:r>
            <a:r>
              <a:rPr lang="de-DE" sz="1500" dirty="0"/>
              <a:t> (2 km, </a:t>
            </a:r>
            <a:r>
              <a:rPr lang="de-DE" sz="1500" dirty="0" err="1"/>
              <a:t>ncdf</a:t>
            </a:r>
            <a:r>
              <a:rPr lang="de-DE" sz="1500" dirty="0"/>
              <a:t>-Format) </a:t>
            </a:r>
          </a:p>
          <a:p>
            <a:pPr lvl="1"/>
            <a:r>
              <a:rPr lang="de-DE" sz="1500" dirty="0"/>
              <a:t>576 virtual </a:t>
            </a:r>
            <a:r>
              <a:rPr lang="de-DE" sz="1500" dirty="0" err="1"/>
              <a:t>stationen</a:t>
            </a:r>
            <a:r>
              <a:rPr lang="de-DE" sz="1500" dirty="0"/>
              <a:t> (</a:t>
            </a:r>
            <a:r>
              <a:rPr lang="de-DE" sz="1500" dirty="0" err="1"/>
              <a:t>csv</a:t>
            </a:r>
            <a:r>
              <a:rPr lang="de-DE" sz="1500" dirty="0"/>
              <a:t> / </a:t>
            </a:r>
            <a:r>
              <a:rPr lang="de-DE" sz="1500" dirty="0" err="1"/>
              <a:t>bufr</a:t>
            </a:r>
            <a:r>
              <a:rPr lang="de-DE" sz="1500" dirty="0"/>
              <a:t>)</a:t>
            </a:r>
          </a:p>
          <a:p>
            <a:r>
              <a:rPr lang="de-DE" sz="1500" dirty="0" err="1"/>
              <a:t>Difference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surface</a:t>
            </a:r>
            <a:r>
              <a:rPr lang="de-DE" sz="1500" dirty="0"/>
              <a:t> </a:t>
            </a:r>
            <a:r>
              <a:rPr lang="de-DE" sz="1500" dirty="0" err="1"/>
              <a:t>measurements</a:t>
            </a:r>
            <a:r>
              <a:rPr lang="de-DE" sz="1500" dirty="0"/>
              <a:t> </a:t>
            </a:r>
            <a:r>
              <a:rPr lang="de-DE" sz="1500" dirty="0" err="1"/>
              <a:t>less</a:t>
            </a:r>
            <a:r>
              <a:rPr lang="de-DE" sz="1500" dirty="0"/>
              <a:t> </a:t>
            </a:r>
            <a:r>
              <a:rPr lang="de-DE" sz="1500" dirty="0" err="1"/>
              <a:t>than</a:t>
            </a:r>
            <a:r>
              <a:rPr lang="de-DE" sz="1500" dirty="0"/>
              <a:t> 5 min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more</a:t>
            </a:r>
            <a:r>
              <a:rPr lang="de-DE" sz="1500" dirty="0"/>
              <a:t> </a:t>
            </a:r>
            <a:r>
              <a:rPr lang="de-DE" sz="1500" dirty="0" err="1"/>
              <a:t>than</a:t>
            </a:r>
            <a:r>
              <a:rPr lang="de-DE" sz="1500" dirty="0"/>
              <a:t> 80 %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hourly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200" dirty="0"/>
              <a:t>(</a:t>
            </a:r>
            <a:r>
              <a:rPr lang="de-DE" sz="1200" dirty="0" err="1"/>
              <a:t>almost</a:t>
            </a:r>
            <a:r>
              <a:rPr lang="de-DE" sz="1200" dirty="0"/>
              <a:t> 40% </a:t>
            </a:r>
            <a:r>
              <a:rPr lang="de-DE" sz="1200" dirty="0" err="1"/>
              <a:t>less</a:t>
            </a:r>
            <a:r>
              <a:rPr lang="de-DE" sz="1200" dirty="0"/>
              <a:t> </a:t>
            </a:r>
            <a:r>
              <a:rPr lang="de-DE" sz="1200" dirty="0" err="1"/>
              <a:t>than</a:t>
            </a:r>
            <a:r>
              <a:rPr lang="de-DE" sz="1200" dirty="0"/>
              <a:t> 5 %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surface</a:t>
            </a:r>
            <a:r>
              <a:rPr lang="de-DE" sz="1200" dirty="0"/>
              <a:t> </a:t>
            </a:r>
            <a:r>
              <a:rPr lang="de-DE" sz="1200" dirty="0" err="1"/>
              <a:t>irradiance</a:t>
            </a:r>
            <a:r>
              <a:rPr lang="de-DE" sz="1200" dirty="0"/>
              <a:t>)</a:t>
            </a:r>
          </a:p>
          <a:p>
            <a:r>
              <a:rPr lang="de-DE" sz="1500" dirty="0" err="1"/>
              <a:t>Some</a:t>
            </a:r>
            <a:r>
              <a:rPr lang="de-DE" sz="1500" dirty="0"/>
              <a:t> larger </a:t>
            </a:r>
            <a:r>
              <a:rPr lang="de-DE" sz="1500" dirty="0" err="1"/>
              <a:t>differences</a:t>
            </a:r>
            <a:r>
              <a:rPr lang="de-DE" sz="1500" dirty="0"/>
              <a:t> in </a:t>
            </a:r>
            <a:r>
              <a:rPr lang="de-DE" sz="1500" dirty="0" err="1"/>
              <a:t>sunshine</a:t>
            </a:r>
            <a:r>
              <a:rPr lang="de-DE" sz="1500" dirty="0"/>
              <a:t> </a:t>
            </a:r>
            <a:r>
              <a:rPr lang="de-DE" sz="1500" dirty="0" err="1"/>
              <a:t>duration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intermediate </a:t>
            </a:r>
            <a:r>
              <a:rPr lang="de-DE" sz="1500" dirty="0" err="1"/>
              <a:t>values</a:t>
            </a:r>
            <a:r>
              <a:rPr lang="de-DE" sz="1500" dirty="0"/>
              <a:t> </a:t>
            </a:r>
            <a:r>
              <a:rPr lang="de-DE" sz="1500" dirty="0" err="1"/>
              <a:t>between</a:t>
            </a:r>
            <a:r>
              <a:rPr lang="de-DE" sz="1500" dirty="0"/>
              <a:t> 5 an 55 min.</a:t>
            </a:r>
          </a:p>
          <a:p>
            <a:r>
              <a:rPr lang="de-DE" sz="1500" dirty="0" err="1"/>
              <a:t>There</a:t>
            </a:r>
            <a:r>
              <a:rPr lang="de-DE" sz="1500" dirty="0"/>
              <a:t> </a:t>
            </a:r>
            <a:r>
              <a:rPr lang="de-DE" sz="1500" dirty="0" err="1"/>
              <a:t>are</a:t>
            </a:r>
            <a:r>
              <a:rPr lang="de-DE" sz="1500" dirty="0"/>
              <a:t> </a:t>
            </a:r>
            <a:r>
              <a:rPr lang="de-DE" sz="1500" dirty="0" err="1"/>
              <a:t>situations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larger / </a:t>
            </a:r>
            <a:r>
              <a:rPr lang="de-DE" sz="1500" dirty="0" err="1"/>
              <a:t>systematic</a:t>
            </a:r>
            <a:r>
              <a:rPr lang="de-DE" sz="1500" dirty="0"/>
              <a:t> </a:t>
            </a:r>
            <a:r>
              <a:rPr lang="de-DE" sz="1500" dirty="0" err="1"/>
              <a:t>differences</a:t>
            </a:r>
            <a:r>
              <a:rPr lang="de-DE" sz="1500" dirty="0"/>
              <a:t>.</a:t>
            </a:r>
          </a:p>
          <a:p>
            <a:r>
              <a:rPr lang="de-DE" sz="1500" dirty="0"/>
              <a:t>Transition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from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new</a:t>
            </a:r>
            <a:r>
              <a:rPr lang="de-DE" sz="1500" dirty="0"/>
              <a:t> </a:t>
            </a:r>
            <a:r>
              <a:rPr lang="de-DE" sz="1500" dirty="0" err="1"/>
              <a:t>satellite</a:t>
            </a:r>
            <a:r>
              <a:rPr lang="de-DE" sz="1500" dirty="0"/>
              <a:t> </a:t>
            </a:r>
            <a:r>
              <a:rPr lang="de-DE" sz="1500" dirty="0" err="1"/>
              <a:t>instrument</a:t>
            </a:r>
            <a:r>
              <a:rPr lang="de-DE" sz="1500" dirty="0"/>
              <a:t> (FCI) will </a:t>
            </a:r>
            <a:r>
              <a:rPr lang="de-DE" sz="1500" dirty="0" err="1"/>
              <a:t>allow</a:t>
            </a:r>
            <a:r>
              <a:rPr lang="de-DE" sz="1500" dirty="0"/>
              <a:t> a </a:t>
            </a:r>
            <a:r>
              <a:rPr lang="de-DE" sz="1500" dirty="0" err="1"/>
              <a:t>higher</a:t>
            </a:r>
            <a:r>
              <a:rPr lang="de-DE" sz="1500" dirty="0"/>
              <a:t> </a:t>
            </a:r>
            <a:r>
              <a:rPr lang="de-DE" sz="1500" dirty="0" err="1"/>
              <a:t>spatial</a:t>
            </a:r>
            <a:r>
              <a:rPr lang="de-DE" sz="1500" dirty="0"/>
              <a:t> </a:t>
            </a:r>
            <a:r>
              <a:rPr lang="de-DE" sz="1500" dirty="0" err="1"/>
              <a:t>resolution</a:t>
            </a:r>
            <a:r>
              <a:rPr lang="de-DE" sz="1500" dirty="0"/>
              <a:t> (Fall 2025)!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2AF8B6-BB76-48F3-B95F-A819FFE3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21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276967-634B-48FA-8CEF-27BC0C7A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98" y="1047584"/>
            <a:ext cx="742829" cy="98805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A9A8F7A-37A7-4ED5-902C-156129D46A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r="56463" b="53784"/>
          <a:stretch/>
        </p:blipFill>
        <p:spPr>
          <a:xfrm>
            <a:off x="6366851" y="3263342"/>
            <a:ext cx="1062649" cy="113973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6600314-3F4A-406C-9BF4-0072D75C0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125" y="856115"/>
            <a:ext cx="802936" cy="9361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7893CFA-56C9-4CAA-A324-A5254B766B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r="55733" b="54688"/>
          <a:stretch/>
        </p:blipFill>
        <p:spPr>
          <a:xfrm>
            <a:off x="7585653" y="3244839"/>
            <a:ext cx="1323590" cy="126366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F9988A7-B8D4-4C0B-AB53-1E1642311A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37077" b="33115"/>
          <a:stretch/>
        </p:blipFill>
        <p:spPr>
          <a:xfrm>
            <a:off x="6508145" y="1929606"/>
            <a:ext cx="1166916" cy="113973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171A5AE-DE4F-4CC9-9D28-334BA00688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2" t="68399"/>
          <a:stretch/>
        </p:blipFill>
        <p:spPr>
          <a:xfrm>
            <a:off x="7816355" y="2171576"/>
            <a:ext cx="966925" cy="9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77E6E-2991-4879-9584-A9F01264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93" y="849370"/>
            <a:ext cx="8353425" cy="332399"/>
          </a:xfrm>
        </p:spPr>
        <p:txBody>
          <a:bodyPr/>
          <a:lstStyle/>
          <a:p>
            <a:r>
              <a:rPr lang="de-DE" altLang="de-DE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Satellite-based</a:t>
            </a:r>
            <a:r>
              <a:rPr lang="de-DE" altLang="de-DE" sz="24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>
                <a:ea typeface="Times New Roman" panose="02020603050405020304" pitchFamily="18" charset="0"/>
                <a:cs typeface="Calibri" panose="020F0502020204030204" pitchFamily="34" charset="0"/>
              </a:rPr>
              <a:t>data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89CFE4-BCBE-4797-A7AB-9E74E470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CCA824C-31BC-4914-8C8E-BD47E1E6E7D7}"/>
              </a:ext>
            </a:extLst>
          </p:cNvPr>
          <p:cNvSpPr txBox="1">
            <a:spLocks/>
          </p:cNvSpPr>
          <p:nvPr/>
        </p:nvSpPr>
        <p:spPr>
          <a:xfrm>
            <a:off x="7053172" y="785544"/>
            <a:ext cx="1846435" cy="318924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de-DE" sz="1600" b="1" dirty="0" err="1"/>
              <a:t>Heliosat-method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800EA6-1E09-4C04-8CE0-68AC06216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3" y="1270891"/>
            <a:ext cx="2849880" cy="33227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CAE702-B9C3-4007-A181-BD7DEFC32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65" y="1256803"/>
            <a:ext cx="1780586" cy="14903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3330D79-E223-4D69-BF64-FAFA3F528F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52" b="-281"/>
          <a:stretch/>
        </p:blipFill>
        <p:spPr>
          <a:xfrm>
            <a:off x="7478233" y="2969932"/>
            <a:ext cx="1413518" cy="1499974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0B420EBC-CDF8-4713-B35B-CE31C87D477A}"/>
              </a:ext>
            </a:extLst>
          </p:cNvPr>
          <p:cNvSpPr txBox="1">
            <a:spLocks/>
          </p:cNvSpPr>
          <p:nvPr/>
        </p:nvSpPr>
        <p:spPr>
          <a:xfrm>
            <a:off x="3295382" y="950105"/>
            <a:ext cx="3831509" cy="3519801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Based</a:t>
            </a:r>
            <a:r>
              <a:rPr lang="de-DE" sz="1600" dirty="0"/>
              <a:t> on Meteosat / SEVIRI visible </a:t>
            </a:r>
            <a:r>
              <a:rPr lang="de-DE" sz="1600" dirty="0" err="1"/>
              <a:t>channel</a:t>
            </a:r>
            <a:endParaRPr lang="de-DE" sz="1600" dirty="0"/>
          </a:p>
          <a:p>
            <a:r>
              <a:rPr lang="de-DE" sz="1600" dirty="0"/>
              <a:t>Retrieval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effective</a:t>
            </a:r>
            <a:r>
              <a:rPr lang="de-DE" sz="1600" dirty="0"/>
              <a:t> </a:t>
            </a:r>
            <a:r>
              <a:rPr lang="de-DE" sz="1600" dirty="0" err="1"/>
              <a:t>cloud</a:t>
            </a:r>
            <a:r>
              <a:rPr lang="de-DE" sz="1600" dirty="0"/>
              <a:t> </a:t>
            </a:r>
            <a:r>
              <a:rPr lang="de-DE" sz="1600" dirty="0" err="1"/>
              <a:t>albedo</a:t>
            </a:r>
            <a:r>
              <a:rPr lang="de-DE" sz="1600" dirty="0"/>
              <a:t>, CAL, </a:t>
            </a:r>
            <a:r>
              <a:rPr lang="de-DE" sz="1600" dirty="0" err="1"/>
              <a:t>based</a:t>
            </a:r>
            <a:r>
              <a:rPr lang="de-DE" sz="1600" dirty="0"/>
              <a:t> on visible </a:t>
            </a:r>
            <a:r>
              <a:rPr lang="de-DE" sz="1600" dirty="0" err="1"/>
              <a:t>satellite</a:t>
            </a:r>
            <a:r>
              <a:rPr lang="de-DE" sz="1600" dirty="0"/>
              <a:t> </a:t>
            </a:r>
            <a:r>
              <a:rPr lang="de-DE" sz="1600" dirty="0" err="1"/>
              <a:t>reflectance</a:t>
            </a:r>
            <a:r>
              <a:rPr lang="de-DE" sz="1600" dirty="0"/>
              <a:t>, R:</a:t>
            </a:r>
          </a:p>
          <a:p>
            <a:pPr lvl="1"/>
            <a:r>
              <a:rPr lang="de-DE" dirty="0"/>
              <a:t>CAL = (R – </a:t>
            </a:r>
            <a:r>
              <a:rPr lang="de-DE" dirty="0" err="1"/>
              <a:t>R</a:t>
            </a:r>
            <a:r>
              <a:rPr lang="de-DE" baseline="-25000" dirty="0" err="1"/>
              <a:t>min</a:t>
            </a:r>
            <a:r>
              <a:rPr lang="de-DE" dirty="0"/>
              <a:t>) / (</a:t>
            </a:r>
            <a:r>
              <a:rPr lang="de-DE" dirty="0" err="1"/>
              <a:t>R</a:t>
            </a:r>
            <a:r>
              <a:rPr lang="de-DE" baseline="-25000" dirty="0" err="1"/>
              <a:t>max</a:t>
            </a:r>
            <a:r>
              <a:rPr lang="de-DE" dirty="0"/>
              <a:t> – </a:t>
            </a:r>
            <a:r>
              <a:rPr lang="de-DE" dirty="0" err="1"/>
              <a:t>R</a:t>
            </a:r>
            <a:r>
              <a:rPr lang="de-DE" baseline="-25000" dirty="0" err="1"/>
              <a:t>min</a:t>
            </a:r>
            <a:r>
              <a:rPr lang="de-DE" dirty="0"/>
              <a:t>)</a:t>
            </a:r>
          </a:p>
          <a:p>
            <a:r>
              <a:rPr lang="de-DE" sz="1600" dirty="0" err="1"/>
              <a:t>Calculation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clear-sky</a:t>
            </a:r>
            <a:r>
              <a:rPr lang="de-DE" sz="1600" dirty="0"/>
              <a:t> </a:t>
            </a:r>
            <a:r>
              <a:rPr lang="de-DE" sz="1600" dirty="0" err="1"/>
              <a:t>surface</a:t>
            </a:r>
            <a:r>
              <a:rPr lang="de-DE" sz="1600" dirty="0"/>
              <a:t> </a:t>
            </a:r>
            <a:r>
              <a:rPr lang="de-DE" sz="1600" dirty="0" err="1"/>
              <a:t>irradiance</a:t>
            </a:r>
            <a:r>
              <a:rPr lang="de-DE" sz="1600" dirty="0"/>
              <a:t>, </a:t>
            </a:r>
            <a:r>
              <a:rPr lang="de-DE" sz="1600" dirty="0" err="1"/>
              <a:t>G</a:t>
            </a:r>
            <a:r>
              <a:rPr lang="de-DE" sz="1600" baseline="-25000" dirty="0" err="1"/>
              <a:t>clear</a:t>
            </a:r>
            <a:r>
              <a:rPr lang="de-DE" sz="1600" dirty="0"/>
              <a:t>, </a:t>
            </a:r>
            <a:r>
              <a:rPr lang="de-DE" sz="1600" dirty="0" err="1"/>
              <a:t>using</a:t>
            </a:r>
            <a:r>
              <a:rPr lang="de-DE" sz="1600" dirty="0"/>
              <a:t> RTM (SPECMAGIC)</a:t>
            </a:r>
            <a:r>
              <a:rPr lang="de-DE" sz="1400" dirty="0"/>
              <a:t>, </a:t>
            </a:r>
            <a:r>
              <a:rPr lang="de-DE" sz="1400" dirty="0" err="1"/>
              <a:t>assuming</a:t>
            </a:r>
            <a:r>
              <a:rPr lang="de-DE" sz="1400" dirty="0"/>
              <a:t> </a:t>
            </a:r>
            <a:r>
              <a:rPr lang="de-DE" sz="1400" dirty="0" err="1"/>
              <a:t>information</a:t>
            </a:r>
            <a:r>
              <a:rPr lang="de-DE" sz="1400" dirty="0"/>
              <a:t> on </a:t>
            </a:r>
            <a:r>
              <a:rPr lang="de-DE" sz="1400" dirty="0" err="1"/>
              <a:t>water</a:t>
            </a:r>
            <a:r>
              <a:rPr lang="de-DE" sz="1400" dirty="0"/>
              <a:t> </a:t>
            </a:r>
            <a:r>
              <a:rPr lang="de-DE" sz="1400" dirty="0" err="1"/>
              <a:t>vapor</a:t>
            </a:r>
            <a:r>
              <a:rPr lang="de-DE" sz="1400" dirty="0"/>
              <a:t>, </a:t>
            </a:r>
            <a:r>
              <a:rPr lang="de-DE" sz="1400" dirty="0" err="1"/>
              <a:t>aerosol</a:t>
            </a:r>
            <a:r>
              <a:rPr lang="de-DE" sz="1400" dirty="0"/>
              <a:t>, </a:t>
            </a:r>
            <a:r>
              <a:rPr lang="de-DE" sz="1400" dirty="0" err="1"/>
              <a:t>albedo</a:t>
            </a:r>
            <a:endParaRPr lang="de-DE" sz="1400" dirty="0"/>
          </a:p>
          <a:p>
            <a:r>
              <a:rPr lang="de-DE" sz="1600" dirty="0" err="1"/>
              <a:t>Estimation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surface</a:t>
            </a:r>
            <a:r>
              <a:rPr lang="de-DE" sz="1600" dirty="0"/>
              <a:t> </a:t>
            </a:r>
            <a:r>
              <a:rPr lang="de-DE" sz="1600" dirty="0" err="1"/>
              <a:t>irradiance</a:t>
            </a:r>
            <a:r>
              <a:rPr lang="de-DE" sz="1600" dirty="0"/>
              <a:t>, G:</a:t>
            </a:r>
          </a:p>
          <a:p>
            <a:pPr lvl="2"/>
            <a:r>
              <a:rPr lang="de-DE" dirty="0"/>
              <a:t>G = (1 – CAL) x </a:t>
            </a:r>
            <a:r>
              <a:rPr lang="de-DE" dirty="0" err="1"/>
              <a:t>G</a:t>
            </a:r>
            <a:r>
              <a:rPr lang="de-DE" baseline="-25000" dirty="0" err="1"/>
              <a:t>clear</a:t>
            </a:r>
            <a:endParaRPr lang="de-DE" baseline="-25000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A53FF91-49CF-4518-87A2-050B8E25909B}"/>
              </a:ext>
            </a:extLst>
          </p:cNvPr>
          <p:cNvSpPr txBox="1">
            <a:spLocks/>
          </p:cNvSpPr>
          <p:nvPr/>
        </p:nvSpPr>
        <p:spPr>
          <a:xfrm>
            <a:off x="1744096" y="1976956"/>
            <a:ext cx="6481267" cy="1697763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Operational </a:t>
            </a:r>
            <a:r>
              <a:rPr lang="de-DE" sz="1600" dirty="0" err="1"/>
              <a:t>processing</a:t>
            </a:r>
            <a:r>
              <a:rPr lang="de-DE" sz="1600" dirty="0"/>
              <a:t> at DWD: </a:t>
            </a:r>
          </a:p>
          <a:p>
            <a:pPr lvl="1"/>
            <a:r>
              <a:rPr lang="de-DE" dirty="0"/>
              <a:t>Global and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radiation</a:t>
            </a:r>
            <a:endParaRPr lang="de-DE" dirty="0"/>
          </a:p>
          <a:p>
            <a:r>
              <a:rPr lang="de-DE" sz="1600" dirty="0" err="1"/>
              <a:t>Spatial</a:t>
            </a:r>
            <a:r>
              <a:rPr lang="de-DE" sz="1600" dirty="0"/>
              <a:t> / temporal </a:t>
            </a:r>
            <a:r>
              <a:rPr lang="de-DE" sz="1600" dirty="0" err="1"/>
              <a:t>resolution</a:t>
            </a:r>
            <a:r>
              <a:rPr lang="de-DE" sz="1600" dirty="0"/>
              <a:t>: </a:t>
            </a:r>
            <a:r>
              <a:rPr lang="de-DE" sz="1600" b="1" dirty="0"/>
              <a:t>15 min, 0.05° (</a:t>
            </a:r>
            <a:r>
              <a:rPr lang="de-DE" sz="1600" b="1" dirty="0" err="1"/>
              <a:t>approx</a:t>
            </a:r>
            <a:r>
              <a:rPr lang="de-DE" sz="1600" b="1" dirty="0"/>
              <a:t>. 5 x 5 km)</a:t>
            </a:r>
          </a:p>
          <a:p>
            <a:r>
              <a:rPr lang="de-DE" sz="1600" dirty="0" err="1"/>
              <a:t>openly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 </a:t>
            </a:r>
            <a:r>
              <a:rPr lang="de-DE" sz="1600" dirty="0" err="1"/>
              <a:t>approx</a:t>
            </a:r>
            <a:r>
              <a:rPr lang="de-DE" sz="1600" dirty="0"/>
              <a:t>. 10 min after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observation</a:t>
            </a:r>
            <a:endParaRPr lang="de-DE" sz="1600" dirty="0"/>
          </a:p>
          <a:p>
            <a:r>
              <a:rPr lang="de-DE" sz="1600" dirty="0">
                <a:cs typeface="Calibri" panose="020F0502020204030204" pitchFamily="34" charset="0"/>
                <a:hlinkClick r:id="rId5"/>
              </a:rPr>
              <a:t>https://opendata.dwd.de/weather/satellite/radiation</a:t>
            </a:r>
            <a:endParaRPr lang="de-DE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B5F9C24-765D-4B9D-B2B3-84746CF1E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0251A6A-7891-443C-9739-37D9535B782B}"/>
              </a:ext>
            </a:extLst>
          </p:cNvPr>
          <p:cNvSpPr txBox="1">
            <a:spLocks noChangeArrowheads="1"/>
          </p:cNvSpPr>
          <p:nvPr/>
        </p:nvSpPr>
        <p:spPr>
          <a:xfrm>
            <a:off x="193199" y="784970"/>
            <a:ext cx="6069547" cy="540984"/>
          </a:xfrm>
          <a:prstGeom prst="rect">
            <a:avLst/>
          </a:prstGeom>
          <a:noFill/>
        </p:spPr>
        <p:txBody>
          <a:bodyPr vert="horz" wrap="square" lIns="72000" tIns="144000" rIns="72000" bIns="90000" rtlCol="0" anchor="b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14400" algn="l"/>
                <a:tab pos="1611313" algn="l"/>
              </a:tabLst>
            </a:pPr>
            <a:r>
              <a:rPr lang="de-DE" altLang="de-DE" sz="2200" dirty="0">
                <a:ea typeface="Times New Roman" panose="02020603050405020304" pitchFamily="18" charset="0"/>
                <a:cs typeface="Calibri" panose="020F0502020204030204" pitchFamily="34" charset="0"/>
              </a:rPr>
              <a:t>DUETT </a:t>
            </a:r>
            <a:r>
              <a:rPr lang="de-DE" altLang="de-DE" sz="2200" dirty="0" err="1">
                <a:ea typeface="Times New Roman" panose="02020603050405020304" pitchFamily="18" charset="0"/>
                <a:cs typeface="Calibri" panose="020F0502020204030204" pitchFamily="34" charset="0"/>
              </a:rPr>
              <a:t>processing</a:t>
            </a:r>
            <a:r>
              <a:rPr lang="de-DE" altLang="de-DE" sz="22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de-DE" sz="2200" dirty="0" err="1">
                <a:ea typeface="Times New Roman" panose="02020603050405020304" pitchFamily="18" charset="0"/>
                <a:cs typeface="Calibri" panose="020F0502020204030204" pitchFamily="34" charset="0"/>
              </a:rPr>
              <a:t>steps</a:t>
            </a:r>
            <a:r>
              <a:rPr lang="de-DE" altLang="de-DE" sz="2200" dirty="0">
                <a:ea typeface="Times New Roman" panose="02020603050405020304" pitchFamily="18" charset="0"/>
                <a:cs typeface="Calibri" panose="020F0502020204030204" pitchFamily="34" charset="0"/>
              </a:rPr>
              <a:t>: Surface </a:t>
            </a:r>
            <a:r>
              <a:rPr lang="de-DE" altLang="de-DE" sz="2200" dirty="0" err="1">
                <a:ea typeface="Times New Roman" panose="02020603050405020304" pitchFamily="18" charset="0"/>
                <a:cs typeface="Calibri" panose="020F0502020204030204" pitchFamily="34" charset="0"/>
              </a:rPr>
              <a:t>irradiance</a:t>
            </a:r>
            <a:endParaRPr lang="de-DE" altLang="de-DE" sz="22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91A15DD-C9C5-46B8-9969-3BE60C35A4FC}"/>
              </a:ext>
            </a:extLst>
          </p:cNvPr>
          <p:cNvSpPr txBox="1">
            <a:spLocks/>
          </p:cNvSpPr>
          <p:nvPr/>
        </p:nvSpPr>
        <p:spPr>
          <a:xfrm>
            <a:off x="1083811" y="1491220"/>
            <a:ext cx="6514924" cy="2534916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arenR"/>
            </a:pPr>
            <a:r>
              <a:rPr lang="de-DE" sz="1600" i="1" dirty="0" err="1"/>
              <a:t>Correction</a:t>
            </a:r>
            <a:r>
              <a:rPr lang="de-DE" sz="1600" i="1" dirty="0"/>
              <a:t> </a:t>
            </a:r>
            <a:r>
              <a:rPr lang="de-DE" sz="1600" i="1" dirty="0" err="1"/>
              <a:t>for</a:t>
            </a:r>
            <a:r>
              <a:rPr lang="de-DE" sz="1600" i="1" dirty="0"/>
              <a:t> </a:t>
            </a:r>
            <a:r>
              <a:rPr lang="de-DE" sz="1600" i="1" dirty="0" err="1"/>
              <a:t>clear-sky</a:t>
            </a:r>
            <a:r>
              <a:rPr lang="de-DE" sz="1600" i="1" dirty="0"/>
              <a:t> </a:t>
            </a:r>
            <a:r>
              <a:rPr lang="de-DE" sz="1600" i="1" dirty="0" err="1"/>
              <a:t>situations</a:t>
            </a:r>
            <a:r>
              <a:rPr lang="de-DE" sz="1600" i="1" dirty="0"/>
              <a:t> </a:t>
            </a:r>
            <a:r>
              <a:rPr lang="de-DE" sz="1600" i="1" dirty="0" err="1"/>
              <a:t>over</a:t>
            </a:r>
            <a:r>
              <a:rPr lang="de-DE" sz="1600" i="1" dirty="0"/>
              <a:t> </a:t>
            </a:r>
            <a:r>
              <a:rPr lang="de-DE" sz="1600" i="1" dirty="0" err="1"/>
              <a:t>snow-covered</a:t>
            </a:r>
            <a:r>
              <a:rPr lang="de-DE" sz="1600" i="1" dirty="0"/>
              <a:t> </a:t>
            </a:r>
            <a:r>
              <a:rPr lang="de-DE" sz="1600" i="1" dirty="0" err="1"/>
              <a:t>surfaces</a:t>
            </a:r>
            <a:endParaRPr lang="de-DE" sz="1600" i="1" dirty="0"/>
          </a:p>
          <a:p>
            <a:pPr>
              <a:buFont typeface="+mj-lt"/>
              <a:buAutoNum type="arabicParenR"/>
            </a:pPr>
            <a:r>
              <a:rPr lang="de-DE" sz="1600" dirty="0"/>
              <a:t>Aggregation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instantaneous</a:t>
            </a:r>
            <a:r>
              <a:rPr lang="de-DE" sz="1600" dirty="0"/>
              <a:t> (15 min) </a:t>
            </a:r>
            <a:r>
              <a:rPr lang="de-DE" sz="1600" dirty="0" err="1"/>
              <a:t>satellite</a:t>
            </a:r>
            <a:r>
              <a:rPr lang="de-DE" sz="1600" dirty="0"/>
              <a:t> </a:t>
            </a:r>
            <a:r>
              <a:rPr lang="de-DE" sz="1600" dirty="0" err="1"/>
              <a:t>measurements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hourly</a:t>
            </a:r>
            <a:r>
              <a:rPr lang="de-DE" sz="1600" dirty="0"/>
              <a:t> </a:t>
            </a:r>
            <a:r>
              <a:rPr lang="de-DE" sz="1600" dirty="0" err="1"/>
              <a:t>averages</a:t>
            </a:r>
            <a:endParaRPr lang="de-DE" sz="1600" dirty="0"/>
          </a:p>
          <a:p>
            <a:pPr>
              <a:buFont typeface="+mj-lt"/>
              <a:buAutoNum type="arabicParenR"/>
            </a:pPr>
            <a:r>
              <a:rPr lang="de-DE" sz="1600" dirty="0"/>
              <a:t>Adjustment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water</a:t>
            </a:r>
            <a:r>
              <a:rPr lang="de-DE" sz="1600" dirty="0"/>
              <a:t> </a:t>
            </a:r>
            <a:r>
              <a:rPr lang="de-DE" sz="1600" dirty="0" err="1"/>
              <a:t>vapor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ICON-D2 </a:t>
            </a:r>
            <a:r>
              <a:rPr lang="de-DE" sz="1600" dirty="0" err="1"/>
              <a:t>information</a:t>
            </a:r>
            <a:endParaRPr lang="de-DE" sz="1600" dirty="0"/>
          </a:p>
          <a:p>
            <a:pPr>
              <a:buFont typeface="+mj-lt"/>
              <a:buAutoNum type="arabicParenR"/>
            </a:pPr>
            <a:r>
              <a:rPr lang="de-DE" sz="1600" i="1" dirty="0"/>
              <a:t>Regression </a:t>
            </a:r>
            <a:r>
              <a:rPr lang="de-DE" sz="1600" i="1" dirty="0" err="1"/>
              <a:t>modeling</a:t>
            </a:r>
            <a:r>
              <a:rPr lang="de-DE" sz="1600" i="1" dirty="0"/>
              <a:t> </a:t>
            </a:r>
            <a:r>
              <a:rPr lang="de-DE" sz="1600" i="1" dirty="0" err="1"/>
              <a:t>to</a:t>
            </a:r>
            <a:r>
              <a:rPr lang="de-DE" sz="1600" i="1" dirty="0"/>
              <a:t> </a:t>
            </a:r>
            <a:r>
              <a:rPr lang="de-DE" sz="1600" i="1" dirty="0" err="1"/>
              <a:t>reduce</a:t>
            </a:r>
            <a:r>
              <a:rPr lang="de-DE" sz="1600" i="1" dirty="0"/>
              <a:t> </a:t>
            </a:r>
            <a:r>
              <a:rPr lang="de-DE" sz="1600" i="1" dirty="0" err="1"/>
              <a:t>systematic</a:t>
            </a:r>
            <a:r>
              <a:rPr lang="de-DE" sz="1600" i="1" dirty="0"/>
              <a:t> </a:t>
            </a:r>
            <a:r>
              <a:rPr lang="de-DE" sz="1600" i="1" dirty="0" err="1"/>
              <a:t>bias</a:t>
            </a:r>
            <a:r>
              <a:rPr lang="de-DE" sz="1600" i="1" dirty="0"/>
              <a:t> </a:t>
            </a:r>
            <a:r>
              <a:rPr lang="de-DE" sz="1600" i="1" dirty="0" err="1"/>
              <a:t>between</a:t>
            </a:r>
            <a:r>
              <a:rPr lang="de-DE" sz="1600" i="1" dirty="0"/>
              <a:t> </a:t>
            </a:r>
            <a:r>
              <a:rPr lang="de-DE" sz="1600" i="1" dirty="0" err="1"/>
              <a:t>satellite-based</a:t>
            </a:r>
            <a:r>
              <a:rPr lang="de-DE" sz="1600" i="1" dirty="0"/>
              <a:t> </a:t>
            </a:r>
            <a:r>
              <a:rPr lang="de-DE" sz="1600" i="1" dirty="0" err="1"/>
              <a:t>data</a:t>
            </a:r>
            <a:r>
              <a:rPr lang="de-DE" sz="1600" i="1" dirty="0"/>
              <a:t> and </a:t>
            </a:r>
            <a:r>
              <a:rPr lang="de-DE" sz="1600" i="1" dirty="0" err="1"/>
              <a:t>surface</a:t>
            </a:r>
            <a:r>
              <a:rPr lang="de-DE" sz="1600" i="1" dirty="0"/>
              <a:t> </a:t>
            </a:r>
            <a:r>
              <a:rPr lang="de-DE" sz="1600" i="1" dirty="0" err="1"/>
              <a:t>measurements</a:t>
            </a:r>
            <a:endParaRPr lang="de-DE" sz="1600" i="1" dirty="0"/>
          </a:p>
          <a:p>
            <a:pPr>
              <a:buFont typeface="+mj-lt"/>
              <a:buAutoNum type="arabicParenR"/>
            </a:pPr>
            <a:r>
              <a:rPr lang="de-DE" sz="1600" i="1" dirty="0"/>
              <a:t>Interpolation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the</a:t>
            </a:r>
            <a:r>
              <a:rPr lang="de-DE" sz="1600" i="1" dirty="0"/>
              <a:t> </a:t>
            </a:r>
            <a:r>
              <a:rPr lang="de-DE" sz="1600" i="1" dirty="0" err="1"/>
              <a:t>remaining</a:t>
            </a:r>
            <a:r>
              <a:rPr lang="de-DE" sz="1600" i="1" dirty="0"/>
              <a:t> residual </a:t>
            </a:r>
            <a:r>
              <a:rPr lang="de-DE" sz="1600" i="1" dirty="0" err="1"/>
              <a:t>bias</a:t>
            </a:r>
            <a:endParaRPr lang="de-DE" sz="1600" i="1" dirty="0"/>
          </a:p>
          <a:p>
            <a:pPr>
              <a:buFont typeface="+mj-lt"/>
              <a:buAutoNum type="arabicParenR"/>
            </a:pPr>
            <a:r>
              <a:rPr lang="de-DE" sz="1600" dirty="0" err="1"/>
              <a:t>Apply</a:t>
            </a:r>
            <a:r>
              <a:rPr lang="de-DE" sz="1600" dirty="0"/>
              <a:t> </a:t>
            </a:r>
            <a:r>
              <a:rPr lang="de-DE" sz="1600" dirty="0" err="1"/>
              <a:t>overall</a:t>
            </a:r>
            <a:r>
              <a:rPr lang="de-DE" sz="1600" dirty="0"/>
              <a:t> </a:t>
            </a:r>
            <a:r>
              <a:rPr lang="de-DE" sz="1600" dirty="0" err="1"/>
              <a:t>bias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original </a:t>
            </a:r>
            <a:r>
              <a:rPr lang="de-DE" sz="1600" dirty="0" err="1"/>
              <a:t>hourly</a:t>
            </a:r>
            <a:r>
              <a:rPr lang="de-DE" sz="1600" dirty="0"/>
              <a:t> </a:t>
            </a:r>
            <a:r>
              <a:rPr lang="de-DE" sz="1600" dirty="0" err="1"/>
              <a:t>satellite-based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endParaRPr lang="de-DE" sz="1600" dirty="0"/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2FB3E330-35A4-4AE0-9AD5-982B71D0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26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B5F9C24-765D-4B9D-B2B3-84746CF1E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91A15DD-C9C5-46B8-9969-3BE60C35A4FC}"/>
              </a:ext>
            </a:extLst>
          </p:cNvPr>
          <p:cNvSpPr txBox="1">
            <a:spLocks/>
          </p:cNvSpPr>
          <p:nvPr/>
        </p:nvSpPr>
        <p:spPr>
          <a:xfrm>
            <a:off x="193199" y="889084"/>
            <a:ext cx="7196469" cy="318924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arenR"/>
            </a:pPr>
            <a:r>
              <a:rPr lang="de-DE" sz="1600" b="1" dirty="0" err="1"/>
              <a:t>Correction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r>
              <a:rPr lang="de-DE" sz="1600" b="1" dirty="0" err="1"/>
              <a:t>clear-sky</a:t>
            </a:r>
            <a:r>
              <a:rPr lang="de-DE" sz="1600" b="1" dirty="0"/>
              <a:t> </a:t>
            </a:r>
            <a:r>
              <a:rPr lang="de-DE" sz="1600" b="1" dirty="0" err="1"/>
              <a:t>situations</a:t>
            </a:r>
            <a:r>
              <a:rPr lang="de-DE" sz="1600" b="1" dirty="0"/>
              <a:t> </a:t>
            </a:r>
            <a:r>
              <a:rPr lang="de-DE" sz="1600" b="1" dirty="0" err="1"/>
              <a:t>over</a:t>
            </a:r>
            <a:r>
              <a:rPr lang="de-DE" sz="1600" b="1" dirty="0"/>
              <a:t> </a:t>
            </a:r>
            <a:r>
              <a:rPr lang="de-DE" sz="1600" b="1" dirty="0" err="1"/>
              <a:t>snow-covered</a:t>
            </a:r>
            <a:r>
              <a:rPr lang="de-DE" sz="1600" b="1" dirty="0"/>
              <a:t> </a:t>
            </a:r>
            <a:r>
              <a:rPr lang="de-DE" sz="1600" b="1" dirty="0" err="1"/>
              <a:t>surfaces</a:t>
            </a:r>
            <a:endParaRPr lang="de-DE" sz="16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2185F4-C9B0-4283-9DF3-E50F486DE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6" y="1849727"/>
            <a:ext cx="8900328" cy="23938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1F91173-B7E4-4F72-A340-B4F56791AB2B}"/>
              </a:ext>
            </a:extLst>
          </p:cNvPr>
          <p:cNvSpPr txBox="1"/>
          <p:nvPr/>
        </p:nvSpPr>
        <p:spPr>
          <a:xfrm>
            <a:off x="556203" y="145095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Original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609A31-D850-4BF3-AFEA-AFA6A662697F}"/>
              </a:ext>
            </a:extLst>
          </p:cNvPr>
          <p:cNvSpPr txBox="1"/>
          <p:nvPr/>
        </p:nvSpPr>
        <p:spPr>
          <a:xfrm>
            <a:off x="2374572" y="1421518"/>
            <a:ext cx="194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000000"/>
                </a:solidFill>
              </a:rPr>
              <a:t>clear-sky</a:t>
            </a:r>
            <a:r>
              <a:rPr lang="de-DE" sz="1400" dirty="0">
                <a:solidFill>
                  <a:srgbClr val="000000"/>
                </a:solidFill>
              </a:rPr>
              <a:t> / </a:t>
            </a:r>
            <a:r>
              <a:rPr lang="de-DE" sz="1400" dirty="0" err="1">
                <a:solidFill>
                  <a:srgbClr val="000000"/>
                </a:solidFill>
              </a:rPr>
              <a:t>snow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mask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000" dirty="0">
                <a:solidFill>
                  <a:srgbClr val="000000"/>
                </a:solidFill>
              </a:rPr>
              <a:t>(NWC-SAF)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CAA2F9-1BE7-4503-9792-DD9D85617A67}"/>
              </a:ext>
            </a:extLst>
          </p:cNvPr>
          <p:cNvSpPr txBox="1"/>
          <p:nvPr/>
        </p:nvSpPr>
        <p:spPr>
          <a:xfrm>
            <a:off x="5159552" y="1405868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000000"/>
                </a:solidFill>
              </a:rPr>
              <a:t>snow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mask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000" dirty="0">
                <a:solidFill>
                  <a:srgbClr val="000000"/>
                </a:solidFill>
              </a:rPr>
              <a:t>(ICON-D2)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D7532CE-427F-4033-A8B2-22D00EA52B84}"/>
              </a:ext>
            </a:extLst>
          </p:cNvPr>
          <p:cNvSpPr txBox="1"/>
          <p:nvPr/>
        </p:nvSpPr>
        <p:spPr>
          <a:xfrm>
            <a:off x="7245849" y="145095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</a:rPr>
              <a:t>Corrected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346EC9DD-E4A3-46F4-949D-F88DE95F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03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B5F9C24-765D-4B9D-B2B3-84746CF1E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91A15DD-C9C5-46B8-9969-3BE60C35A4FC}"/>
              </a:ext>
            </a:extLst>
          </p:cNvPr>
          <p:cNvSpPr txBox="1">
            <a:spLocks/>
          </p:cNvSpPr>
          <p:nvPr/>
        </p:nvSpPr>
        <p:spPr>
          <a:xfrm>
            <a:off x="399974" y="861511"/>
            <a:ext cx="7821384" cy="565146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arenR" startAt="4"/>
            </a:pPr>
            <a:r>
              <a:rPr lang="de-DE" sz="1600" b="1" dirty="0"/>
              <a:t>Regression </a:t>
            </a:r>
            <a:r>
              <a:rPr lang="de-DE" sz="1600" b="1" dirty="0" err="1"/>
              <a:t>modeling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reduce</a:t>
            </a:r>
            <a:r>
              <a:rPr lang="de-DE" sz="1600" b="1" dirty="0"/>
              <a:t> </a:t>
            </a:r>
            <a:r>
              <a:rPr lang="de-DE" sz="1600" b="1" dirty="0" err="1"/>
              <a:t>systematic</a:t>
            </a:r>
            <a:r>
              <a:rPr lang="de-DE" sz="1600" b="1" dirty="0"/>
              <a:t> </a:t>
            </a:r>
            <a:r>
              <a:rPr lang="de-DE" sz="1600" b="1" dirty="0" err="1"/>
              <a:t>bias</a:t>
            </a:r>
            <a:r>
              <a:rPr lang="de-DE" sz="1600" b="1" dirty="0"/>
              <a:t> </a:t>
            </a:r>
            <a:r>
              <a:rPr lang="de-DE" sz="1600" b="1" dirty="0" err="1"/>
              <a:t>between</a:t>
            </a:r>
            <a:r>
              <a:rPr lang="de-DE" sz="1600" b="1" dirty="0"/>
              <a:t> </a:t>
            </a:r>
            <a:r>
              <a:rPr lang="de-DE" sz="1600" b="1" dirty="0" err="1"/>
              <a:t>satellite-based</a:t>
            </a:r>
            <a:r>
              <a:rPr lang="de-DE" sz="1600" b="1" dirty="0"/>
              <a:t> </a:t>
            </a:r>
            <a:r>
              <a:rPr lang="de-DE" sz="1600" b="1" dirty="0" err="1"/>
              <a:t>data</a:t>
            </a:r>
            <a:r>
              <a:rPr lang="de-DE" sz="1600" b="1" dirty="0"/>
              <a:t> and </a:t>
            </a:r>
            <a:r>
              <a:rPr lang="de-DE" sz="1600" b="1" dirty="0" err="1"/>
              <a:t>surface</a:t>
            </a:r>
            <a:r>
              <a:rPr lang="de-DE" sz="1600" b="1" dirty="0"/>
              <a:t> </a:t>
            </a:r>
            <a:r>
              <a:rPr lang="de-DE" sz="1600" b="1" dirty="0" err="1"/>
              <a:t>measurements</a:t>
            </a:r>
            <a:endParaRPr lang="de-DE" sz="16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EBD52E-F0C3-46BF-9975-B7ED935E6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13" y="2504478"/>
            <a:ext cx="1640127" cy="16905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86C215-1792-46C4-A603-3D69963C6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19" y="2382426"/>
            <a:ext cx="1753676" cy="18076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0AFD6A4-59B6-43BE-99F4-3B6223A24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1" y="2475895"/>
            <a:ext cx="1576528" cy="1678240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DEF90BB-F7F2-4931-AF79-7296680A73EE}"/>
              </a:ext>
            </a:extLst>
          </p:cNvPr>
          <p:cNvSpPr txBox="1">
            <a:spLocks/>
          </p:cNvSpPr>
          <p:nvPr/>
        </p:nvSpPr>
        <p:spPr>
          <a:xfrm>
            <a:off x="593411" y="1395054"/>
            <a:ext cx="7196709" cy="1020655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/>
              <a:t>Satellite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tends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overestimate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r>
              <a:rPr lang="de-DE" sz="1400" dirty="0"/>
              <a:t> </a:t>
            </a:r>
            <a:r>
              <a:rPr lang="de-DE" sz="1400" dirty="0" err="1"/>
              <a:t>radiation</a:t>
            </a:r>
            <a:r>
              <a:rPr lang="de-DE" sz="1400" dirty="0"/>
              <a:t> </a:t>
            </a:r>
            <a:r>
              <a:rPr lang="de-DE" sz="1400" dirty="0" err="1"/>
              <a:t>under</a:t>
            </a:r>
            <a:r>
              <a:rPr lang="de-DE" sz="1400" dirty="0"/>
              <a:t> </a:t>
            </a:r>
            <a:r>
              <a:rPr lang="de-DE" sz="1400" dirty="0" err="1"/>
              <a:t>cloudy</a:t>
            </a:r>
            <a:r>
              <a:rPr lang="de-DE" sz="1400" dirty="0"/>
              <a:t> </a:t>
            </a:r>
            <a:r>
              <a:rPr lang="de-DE" sz="1400" dirty="0" err="1"/>
              <a:t>sky</a:t>
            </a:r>
            <a:r>
              <a:rPr lang="de-DE" sz="1400" dirty="0"/>
              <a:t> </a:t>
            </a:r>
            <a:r>
              <a:rPr lang="de-DE" sz="1400" dirty="0" err="1"/>
              <a:t>situation</a:t>
            </a:r>
            <a:r>
              <a:rPr lang="de-DE" sz="1400" dirty="0"/>
              <a:t> and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underestimate</a:t>
            </a:r>
            <a:r>
              <a:rPr lang="de-DE" sz="1400" dirty="0"/>
              <a:t> </a:t>
            </a:r>
            <a:r>
              <a:rPr lang="de-DE" sz="1400" dirty="0" err="1"/>
              <a:t>radiation</a:t>
            </a:r>
            <a:r>
              <a:rPr lang="de-DE" sz="1400" dirty="0"/>
              <a:t> </a:t>
            </a:r>
            <a:r>
              <a:rPr lang="de-DE" sz="1400" dirty="0" err="1"/>
              <a:t>under</a:t>
            </a:r>
            <a:r>
              <a:rPr lang="de-DE" sz="1400" dirty="0"/>
              <a:t> </a:t>
            </a:r>
            <a:r>
              <a:rPr lang="de-DE" sz="1400" dirty="0" err="1"/>
              <a:t>clear</a:t>
            </a:r>
            <a:r>
              <a:rPr lang="de-DE" sz="1400" dirty="0"/>
              <a:t> </a:t>
            </a:r>
            <a:r>
              <a:rPr lang="de-DE" sz="1400" dirty="0" err="1"/>
              <a:t>sky</a:t>
            </a:r>
            <a:r>
              <a:rPr lang="de-DE" sz="1400" dirty="0"/>
              <a:t> </a:t>
            </a:r>
            <a:r>
              <a:rPr lang="de-DE" sz="1400" dirty="0" err="1"/>
              <a:t>situations</a:t>
            </a:r>
            <a:endParaRPr lang="de-DE" sz="1400" dirty="0"/>
          </a:p>
          <a:p>
            <a:r>
              <a:rPr lang="de-DE" sz="1400" dirty="0" err="1"/>
              <a:t>Derive</a:t>
            </a:r>
            <a:r>
              <a:rPr lang="de-DE" sz="1400" dirty="0"/>
              <a:t> </a:t>
            </a:r>
            <a:r>
              <a:rPr lang="de-DE" sz="1400" dirty="0" err="1"/>
              <a:t>correlation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</a:t>
            </a:r>
            <a:r>
              <a:rPr lang="de-DE" sz="1400" dirty="0" err="1"/>
              <a:t>cloud</a:t>
            </a:r>
            <a:r>
              <a:rPr lang="de-DE" sz="1400" dirty="0"/>
              <a:t> </a:t>
            </a:r>
            <a:r>
              <a:rPr lang="de-DE" sz="1400" dirty="0" err="1"/>
              <a:t>transmittance</a:t>
            </a:r>
            <a:r>
              <a:rPr lang="de-DE" sz="1400" dirty="0"/>
              <a:t> and </a:t>
            </a:r>
            <a:r>
              <a:rPr lang="de-DE" sz="1400" dirty="0" err="1"/>
              <a:t>bias</a:t>
            </a:r>
            <a:r>
              <a:rPr lang="de-DE" sz="1400" dirty="0"/>
              <a:t>, and </a:t>
            </a:r>
            <a:r>
              <a:rPr lang="de-DE" sz="1400" dirty="0" err="1"/>
              <a:t>apply</a:t>
            </a:r>
            <a:r>
              <a:rPr lang="de-DE" sz="1400" dirty="0"/>
              <a:t> </a:t>
            </a:r>
            <a:r>
              <a:rPr lang="de-DE" sz="1400" dirty="0" err="1"/>
              <a:t>correction</a:t>
            </a:r>
            <a:r>
              <a:rPr lang="de-DE" sz="1400" dirty="0"/>
              <a:t> </a:t>
            </a:r>
            <a:r>
              <a:rPr lang="de-DE" sz="1400" dirty="0" err="1"/>
              <a:t>factor</a:t>
            </a:r>
            <a:r>
              <a:rPr lang="de-DE" sz="1400" dirty="0"/>
              <a:t> </a:t>
            </a:r>
            <a:r>
              <a:rPr lang="de-DE" sz="1400" dirty="0" err="1"/>
              <a:t>based</a:t>
            </a:r>
            <a:r>
              <a:rPr lang="de-DE" sz="1400" dirty="0"/>
              <a:t> on </a:t>
            </a:r>
            <a:r>
              <a:rPr lang="de-DE" sz="1400" dirty="0" err="1"/>
              <a:t>cloud</a:t>
            </a:r>
            <a:r>
              <a:rPr lang="de-DE" sz="1400" dirty="0"/>
              <a:t> </a:t>
            </a:r>
            <a:r>
              <a:rPr lang="de-DE" sz="1400" dirty="0" err="1"/>
              <a:t>transmission</a:t>
            </a:r>
            <a:endParaRPr lang="de-DE" sz="1400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AAAE1FC2-9C64-4D01-AFF1-27D60ACE77EE}"/>
              </a:ext>
            </a:extLst>
          </p:cNvPr>
          <p:cNvSpPr/>
          <p:nvPr/>
        </p:nvSpPr>
        <p:spPr>
          <a:xfrm>
            <a:off x="5931745" y="2980044"/>
            <a:ext cx="896275" cy="309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A5B572E-4D62-4C1F-8221-EA7D6B89C1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13565" r="-522" b="-883"/>
          <a:stretch/>
        </p:blipFill>
        <p:spPr>
          <a:xfrm>
            <a:off x="3791092" y="2622789"/>
            <a:ext cx="1741383" cy="1207129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2097F04-8E8B-4026-BB3E-444FAA817D0A}"/>
              </a:ext>
            </a:extLst>
          </p:cNvPr>
          <p:cNvGrpSpPr/>
          <p:nvPr/>
        </p:nvGrpSpPr>
        <p:grpSpPr>
          <a:xfrm>
            <a:off x="4109092" y="3858501"/>
            <a:ext cx="1435008" cy="184666"/>
            <a:chOff x="4194211" y="4261064"/>
            <a:chExt cx="1435008" cy="184666"/>
          </a:xfrm>
        </p:grpSpPr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7154A06D-F132-4F7D-AD58-8FF315BD8552}"/>
                </a:ext>
              </a:extLst>
            </p:cNvPr>
            <p:cNvCxnSpPr>
              <a:cxnSpLocks/>
            </p:cNvCxnSpPr>
            <p:nvPr/>
          </p:nvCxnSpPr>
          <p:spPr>
            <a:xfrm>
              <a:off x="4337729" y="4261064"/>
              <a:ext cx="1068615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B2E726F-0F42-4039-8DEA-412D9DC5E6F5}"/>
                </a:ext>
              </a:extLst>
            </p:cNvPr>
            <p:cNvSpPr txBox="1"/>
            <p:nvPr/>
          </p:nvSpPr>
          <p:spPr>
            <a:xfrm>
              <a:off x="4194211" y="4261064"/>
              <a:ext cx="14350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" dirty="0" err="1">
                  <a:solidFill>
                    <a:schemeClr val="accent6"/>
                  </a:solidFill>
                </a:rPr>
                <a:t>low</a:t>
              </a:r>
              <a:r>
                <a:rPr lang="de-DE" sz="600" dirty="0">
                  <a:solidFill>
                    <a:schemeClr val="accent6"/>
                  </a:solidFill>
                </a:rPr>
                <a:t>                                high </a:t>
              </a:r>
              <a:r>
                <a:rPr lang="de-DE" sz="600" dirty="0" err="1">
                  <a:solidFill>
                    <a:schemeClr val="accent6"/>
                  </a:solidFill>
                </a:rPr>
                <a:t>radiation</a:t>
              </a:r>
              <a:endParaRPr lang="de-DE" sz="6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DF84DF8F-821C-4D22-B532-54935990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47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B5F9C24-765D-4B9D-B2B3-84746CF1E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91A15DD-C9C5-46B8-9969-3BE60C35A4FC}"/>
              </a:ext>
            </a:extLst>
          </p:cNvPr>
          <p:cNvSpPr txBox="1">
            <a:spLocks/>
          </p:cNvSpPr>
          <p:nvPr/>
        </p:nvSpPr>
        <p:spPr>
          <a:xfrm>
            <a:off x="534653" y="875694"/>
            <a:ext cx="7821384" cy="318924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arenR" startAt="5"/>
            </a:pPr>
            <a:r>
              <a:rPr lang="de-DE" sz="1600" b="1" dirty="0" err="1"/>
              <a:t>Spatial</a:t>
            </a:r>
            <a:r>
              <a:rPr lang="de-DE" sz="1600" b="1" dirty="0"/>
              <a:t> </a:t>
            </a:r>
            <a:r>
              <a:rPr lang="de-DE" sz="1600" b="1" dirty="0" err="1"/>
              <a:t>interpolation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residual </a:t>
            </a:r>
            <a:r>
              <a:rPr lang="de-DE" sz="1600" b="1" dirty="0" err="1"/>
              <a:t>bias</a:t>
            </a:r>
            <a:endParaRPr lang="de-DE" sz="1600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DEF90BB-F7F2-4931-AF79-7296680A73EE}"/>
              </a:ext>
            </a:extLst>
          </p:cNvPr>
          <p:cNvSpPr txBox="1">
            <a:spLocks/>
          </p:cNvSpPr>
          <p:nvPr/>
        </p:nvSpPr>
        <p:spPr>
          <a:xfrm>
            <a:off x="534653" y="1330895"/>
            <a:ext cx="7196709" cy="589768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/>
              <a:t>Derive</a:t>
            </a:r>
            <a:r>
              <a:rPr lang="de-DE" sz="1400" dirty="0"/>
              <a:t> </a:t>
            </a:r>
            <a:r>
              <a:rPr lang="de-DE" sz="1400" dirty="0" err="1"/>
              <a:t>variogram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residual </a:t>
            </a:r>
            <a:r>
              <a:rPr lang="de-DE" sz="1400" dirty="0" err="1"/>
              <a:t>bias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Spatial</a:t>
            </a:r>
            <a:r>
              <a:rPr lang="de-DE" sz="1400" dirty="0"/>
              <a:t> </a:t>
            </a:r>
            <a:r>
              <a:rPr lang="de-DE" sz="1400" dirty="0" err="1"/>
              <a:t>interpolation</a:t>
            </a:r>
            <a:r>
              <a:rPr lang="de-DE" sz="1400" dirty="0"/>
              <a:t> </a:t>
            </a:r>
            <a:r>
              <a:rPr lang="de-DE" sz="1400" dirty="0" err="1"/>
              <a:t>based</a:t>
            </a:r>
            <a:r>
              <a:rPr lang="de-DE" sz="1400" dirty="0"/>
              <a:t> on </a:t>
            </a:r>
            <a:r>
              <a:rPr lang="de-DE" sz="1400" dirty="0" err="1"/>
              <a:t>ordinary</a:t>
            </a:r>
            <a:r>
              <a:rPr lang="de-DE" sz="1400" dirty="0"/>
              <a:t> </a:t>
            </a:r>
            <a:r>
              <a:rPr lang="de-DE" sz="1400" dirty="0" err="1"/>
              <a:t>kriging</a:t>
            </a:r>
            <a:endParaRPr lang="de-DE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BDD06F-89AA-4CE4-BCF2-D8755D5D7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34" y="2182950"/>
            <a:ext cx="2863802" cy="189988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2A50832-EDF9-4A51-914F-B96A3B5190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66" y="1642066"/>
            <a:ext cx="2292119" cy="2362647"/>
          </a:xfrm>
          <a:prstGeom prst="rect">
            <a:avLst/>
          </a:prstGeom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DC1B49A0-F1E4-4966-89E4-FFE0178CAF72}"/>
              </a:ext>
            </a:extLst>
          </p:cNvPr>
          <p:cNvSpPr/>
          <p:nvPr/>
        </p:nvSpPr>
        <p:spPr>
          <a:xfrm>
            <a:off x="3977705" y="2800536"/>
            <a:ext cx="1334627" cy="428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EB4B4333-983B-4D98-8857-744D5149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98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B5F9C24-765D-4B9D-B2B3-84746CF1E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" y="56461"/>
            <a:ext cx="619952" cy="61995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0251A6A-7891-443C-9739-37D9535B782B}"/>
              </a:ext>
            </a:extLst>
          </p:cNvPr>
          <p:cNvSpPr txBox="1">
            <a:spLocks noChangeArrowheads="1"/>
          </p:cNvSpPr>
          <p:nvPr/>
        </p:nvSpPr>
        <p:spPr>
          <a:xfrm>
            <a:off x="193199" y="784970"/>
            <a:ext cx="6069547" cy="540984"/>
          </a:xfrm>
          <a:prstGeom prst="rect">
            <a:avLst/>
          </a:prstGeom>
          <a:noFill/>
        </p:spPr>
        <p:txBody>
          <a:bodyPr vert="horz" wrap="square" lIns="72000" tIns="144000" rIns="72000" bIns="90000" rtlCol="0" anchor="b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14400" algn="l"/>
                <a:tab pos="1611313" algn="l"/>
              </a:tabLst>
            </a:pPr>
            <a:r>
              <a:rPr lang="de-DE" altLang="de-DE" sz="2200" dirty="0">
                <a:ea typeface="Times New Roman" panose="02020603050405020304" pitchFamily="18" charset="0"/>
                <a:cs typeface="Calibri" panose="020F0502020204030204" pitchFamily="34" charset="0"/>
              </a:rPr>
              <a:t>DUETT </a:t>
            </a:r>
            <a:r>
              <a:rPr lang="de-DE" altLang="de-DE" sz="2200" dirty="0" err="1">
                <a:ea typeface="Times New Roman" panose="02020603050405020304" pitchFamily="18" charset="0"/>
                <a:cs typeface="Calibri" panose="020F0502020204030204" pitchFamily="34" charset="0"/>
              </a:rPr>
              <a:t>processing</a:t>
            </a:r>
            <a:r>
              <a:rPr lang="de-DE" altLang="de-DE" sz="22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de-DE" sz="2200" dirty="0" err="1">
                <a:ea typeface="Times New Roman" panose="02020603050405020304" pitchFamily="18" charset="0"/>
                <a:cs typeface="Calibri" panose="020F0502020204030204" pitchFamily="34" charset="0"/>
              </a:rPr>
              <a:t>steps</a:t>
            </a:r>
            <a:r>
              <a:rPr lang="de-DE" altLang="de-DE" sz="2200" dirty="0">
                <a:ea typeface="Times New Roman" panose="02020603050405020304" pitchFamily="18" charset="0"/>
                <a:cs typeface="Calibri" panose="020F0502020204030204" pitchFamily="34" charset="0"/>
              </a:rPr>
              <a:t>: Surface </a:t>
            </a:r>
            <a:r>
              <a:rPr lang="de-DE" altLang="de-DE" sz="2200" dirty="0" err="1">
                <a:ea typeface="Times New Roman" panose="02020603050405020304" pitchFamily="18" charset="0"/>
                <a:cs typeface="Calibri" panose="020F0502020204030204" pitchFamily="34" charset="0"/>
              </a:rPr>
              <a:t>irradiance</a:t>
            </a:r>
            <a:endParaRPr lang="de-DE" altLang="de-DE" sz="22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91A15DD-C9C5-46B8-9969-3BE60C35A4FC}"/>
              </a:ext>
            </a:extLst>
          </p:cNvPr>
          <p:cNvSpPr txBox="1">
            <a:spLocks/>
          </p:cNvSpPr>
          <p:nvPr/>
        </p:nvSpPr>
        <p:spPr>
          <a:xfrm>
            <a:off x="1083811" y="1491220"/>
            <a:ext cx="6514924" cy="2534916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arenR"/>
            </a:pPr>
            <a:r>
              <a:rPr lang="de-DE" sz="1600" i="1" dirty="0" err="1"/>
              <a:t>Correction</a:t>
            </a:r>
            <a:r>
              <a:rPr lang="de-DE" sz="1600" i="1" dirty="0"/>
              <a:t> </a:t>
            </a:r>
            <a:r>
              <a:rPr lang="de-DE" sz="1600" i="1" dirty="0" err="1"/>
              <a:t>for</a:t>
            </a:r>
            <a:r>
              <a:rPr lang="de-DE" sz="1600" i="1" dirty="0"/>
              <a:t> </a:t>
            </a:r>
            <a:r>
              <a:rPr lang="de-DE" sz="1600" i="1" dirty="0" err="1"/>
              <a:t>clear-sky</a:t>
            </a:r>
            <a:r>
              <a:rPr lang="de-DE" sz="1600" i="1" dirty="0"/>
              <a:t> </a:t>
            </a:r>
            <a:r>
              <a:rPr lang="de-DE" sz="1600" i="1" dirty="0" err="1"/>
              <a:t>situations</a:t>
            </a:r>
            <a:r>
              <a:rPr lang="de-DE" sz="1600" i="1" dirty="0"/>
              <a:t> </a:t>
            </a:r>
            <a:r>
              <a:rPr lang="de-DE" sz="1600" i="1" dirty="0" err="1"/>
              <a:t>over</a:t>
            </a:r>
            <a:r>
              <a:rPr lang="de-DE" sz="1600" i="1" dirty="0"/>
              <a:t> </a:t>
            </a:r>
            <a:r>
              <a:rPr lang="de-DE" sz="1600" i="1" dirty="0" err="1"/>
              <a:t>snow-covered</a:t>
            </a:r>
            <a:r>
              <a:rPr lang="de-DE" sz="1600" i="1" dirty="0"/>
              <a:t> </a:t>
            </a:r>
            <a:r>
              <a:rPr lang="de-DE" sz="1600" i="1" dirty="0" err="1"/>
              <a:t>surfaces</a:t>
            </a:r>
            <a:endParaRPr lang="de-DE" sz="1600" i="1" dirty="0"/>
          </a:p>
          <a:p>
            <a:pPr>
              <a:buFont typeface="+mj-lt"/>
              <a:buAutoNum type="arabicParenR"/>
            </a:pPr>
            <a:r>
              <a:rPr lang="de-DE" sz="1600" dirty="0"/>
              <a:t>Aggregation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instantaneous</a:t>
            </a:r>
            <a:r>
              <a:rPr lang="de-DE" sz="1600" dirty="0"/>
              <a:t> (15 min) </a:t>
            </a:r>
            <a:r>
              <a:rPr lang="de-DE" sz="1600" dirty="0" err="1"/>
              <a:t>satellite</a:t>
            </a:r>
            <a:r>
              <a:rPr lang="de-DE" sz="1600" dirty="0"/>
              <a:t> </a:t>
            </a:r>
            <a:r>
              <a:rPr lang="de-DE" sz="1600" dirty="0" err="1"/>
              <a:t>measurements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hourly</a:t>
            </a:r>
            <a:r>
              <a:rPr lang="de-DE" sz="1600" dirty="0"/>
              <a:t> </a:t>
            </a:r>
            <a:r>
              <a:rPr lang="de-DE" sz="1600" dirty="0" err="1"/>
              <a:t>averages</a:t>
            </a:r>
            <a:endParaRPr lang="de-DE" sz="1600" dirty="0"/>
          </a:p>
          <a:p>
            <a:pPr>
              <a:buFont typeface="+mj-lt"/>
              <a:buAutoNum type="arabicParenR"/>
            </a:pPr>
            <a:r>
              <a:rPr lang="de-DE" sz="1600" dirty="0"/>
              <a:t>Adjustment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water</a:t>
            </a:r>
            <a:r>
              <a:rPr lang="de-DE" sz="1600" dirty="0"/>
              <a:t> </a:t>
            </a:r>
            <a:r>
              <a:rPr lang="de-DE" sz="1600" dirty="0" err="1"/>
              <a:t>vapor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ICON-D2 </a:t>
            </a:r>
            <a:r>
              <a:rPr lang="de-DE" sz="1600" dirty="0" err="1"/>
              <a:t>information</a:t>
            </a:r>
            <a:endParaRPr lang="de-DE" sz="1600" dirty="0"/>
          </a:p>
          <a:p>
            <a:pPr>
              <a:buFont typeface="+mj-lt"/>
              <a:buAutoNum type="arabicParenR"/>
            </a:pPr>
            <a:r>
              <a:rPr lang="de-DE" sz="1600" i="1" dirty="0"/>
              <a:t>Regression </a:t>
            </a:r>
            <a:r>
              <a:rPr lang="de-DE" sz="1600" i="1" dirty="0" err="1"/>
              <a:t>modeling</a:t>
            </a:r>
            <a:r>
              <a:rPr lang="de-DE" sz="1600" i="1" dirty="0"/>
              <a:t> </a:t>
            </a:r>
            <a:r>
              <a:rPr lang="de-DE" sz="1600" i="1" dirty="0" err="1"/>
              <a:t>to</a:t>
            </a:r>
            <a:r>
              <a:rPr lang="de-DE" sz="1600" i="1" dirty="0"/>
              <a:t> </a:t>
            </a:r>
            <a:r>
              <a:rPr lang="de-DE" sz="1600" i="1" dirty="0" err="1"/>
              <a:t>reduce</a:t>
            </a:r>
            <a:r>
              <a:rPr lang="de-DE" sz="1600" i="1" dirty="0"/>
              <a:t> </a:t>
            </a:r>
            <a:r>
              <a:rPr lang="de-DE" sz="1600" i="1" dirty="0" err="1"/>
              <a:t>systematic</a:t>
            </a:r>
            <a:r>
              <a:rPr lang="de-DE" sz="1600" i="1" dirty="0"/>
              <a:t> </a:t>
            </a:r>
            <a:r>
              <a:rPr lang="de-DE" sz="1600" i="1" dirty="0" err="1"/>
              <a:t>bias</a:t>
            </a:r>
            <a:r>
              <a:rPr lang="de-DE" sz="1600" i="1" dirty="0"/>
              <a:t> </a:t>
            </a:r>
            <a:r>
              <a:rPr lang="de-DE" sz="1600" i="1" dirty="0" err="1"/>
              <a:t>between</a:t>
            </a:r>
            <a:r>
              <a:rPr lang="de-DE" sz="1600" i="1" dirty="0"/>
              <a:t> </a:t>
            </a:r>
            <a:r>
              <a:rPr lang="de-DE" sz="1600" i="1" dirty="0" err="1"/>
              <a:t>satellite-based</a:t>
            </a:r>
            <a:r>
              <a:rPr lang="de-DE" sz="1600" i="1" dirty="0"/>
              <a:t> </a:t>
            </a:r>
            <a:r>
              <a:rPr lang="de-DE" sz="1600" i="1" dirty="0" err="1"/>
              <a:t>data</a:t>
            </a:r>
            <a:r>
              <a:rPr lang="de-DE" sz="1600" i="1" dirty="0"/>
              <a:t> and </a:t>
            </a:r>
            <a:r>
              <a:rPr lang="de-DE" sz="1600" i="1" dirty="0" err="1"/>
              <a:t>surface</a:t>
            </a:r>
            <a:r>
              <a:rPr lang="de-DE" sz="1600" i="1" dirty="0"/>
              <a:t> </a:t>
            </a:r>
            <a:r>
              <a:rPr lang="de-DE" sz="1600" i="1" dirty="0" err="1"/>
              <a:t>measurements</a:t>
            </a:r>
            <a:endParaRPr lang="de-DE" sz="1600" i="1" dirty="0"/>
          </a:p>
          <a:p>
            <a:pPr>
              <a:buFont typeface="+mj-lt"/>
              <a:buAutoNum type="arabicParenR"/>
            </a:pPr>
            <a:r>
              <a:rPr lang="de-DE" sz="1600" i="1" dirty="0"/>
              <a:t>Interpolation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the</a:t>
            </a:r>
            <a:r>
              <a:rPr lang="de-DE" sz="1600" i="1" dirty="0"/>
              <a:t> </a:t>
            </a:r>
            <a:r>
              <a:rPr lang="de-DE" sz="1600" i="1" dirty="0" err="1"/>
              <a:t>remaining</a:t>
            </a:r>
            <a:r>
              <a:rPr lang="de-DE" sz="1600" i="1" dirty="0"/>
              <a:t> residual </a:t>
            </a:r>
            <a:r>
              <a:rPr lang="de-DE" sz="1600" i="1" dirty="0" err="1"/>
              <a:t>bias</a:t>
            </a:r>
            <a:endParaRPr lang="de-DE" sz="1600" i="1" dirty="0"/>
          </a:p>
          <a:p>
            <a:pPr>
              <a:buFont typeface="+mj-lt"/>
              <a:buAutoNum type="arabicParenR"/>
            </a:pPr>
            <a:r>
              <a:rPr lang="de-DE" sz="1600" dirty="0" err="1"/>
              <a:t>Apply</a:t>
            </a:r>
            <a:r>
              <a:rPr lang="de-DE" sz="1600" dirty="0"/>
              <a:t> </a:t>
            </a:r>
            <a:r>
              <a:rPr lang="de-DE" sz="1600" dirty="0" err="1"/>
              <a:t>overall</a:t>
            </a:r>
            <a:r>
              <a:rPr lang="de-DE" sz="1600" dirty="0"/>
              <a:t> </a:t>
            </a:r>
            <a:r>
              <a:rPr lang="de-DE" sz="1600" dirty="0" err="1"/>
              <a:t>bias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original </a:t>
            </a:r>
            <a:r>
              <a:rPr lang="de-DE" sz="1600" dirty="0" err="1"/>
              <a:t>hourly</a:t>
            </a:r>
            <a:r>
              <a:rPr lang="de-DE" sz="1600" dirty="0"/>
              <a:t> </a:t>
            </a:r>
            <a:r>
              <a:rPr lang="de-DE" sz="1600" dirty="0" err="1"/>
              <a:t>satellite-based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endParaRPr lang="de-DE" sz="16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5E74DA7-4C3A-4860-A19E-791430DCD46B}"/>
              </a:ext>
            </a:extLst>
          </p:cNvPr>
          <p:cNvSpPr txBox="1">
            <a:spLocks/>
          </p:cNvSpPr>
          <p:nvPr/>
        </p:nvSpPr>
        <p:spPr>
          <a:xfrm>
            <a:off x="153803" y="1663575"/>
            <a:ext cx="7906386" cy="2335612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Operational </a:t>
            </a:r>
            <a:r>
              <a:rPr lang="de-DE" sz="1600" dirty="0" err="1"/>
              <a:t>processing</a:t>
            </a:r>
            <a:r>
              <a:rPr lang="de-DE" sz="1600" dirty="0"/>
              <a:t> at DWD, </a:t>
            </a:r>
            <a:r>
              <a:rPr lang="de-DE" sz="1600" dirty="0" err="1"/>
              <a:t>every</a:t>
            </a:r>
            <a:r>
              <a:rPr lang="de-DE" sz="1600" dirty="0"/>
              <a:t> </a:t>
            </a:r>
            <a:r>
              <a:rPr lang="de-DE" sz="1600" dirty="0" err="1"/>
              <a:t>hour</a:t>
            </a:r>
            <a:r>
              <a:rPr lang="de-DE" sz="1600" dirty="0"/>
              <a:t>: </a:t>
            </a:r>
          </a:p>
          <a:p>
            <a:pPr lvl="1"/>
            <a:r>
              <a:rPr lang="de-DE" dirty="0"/>
              <a:t>Global </a:t>
            </a:r>
            <a:r>
              <a:rPr lang="de-DE" dirty="0" err="1"/>
              <a:t>radiation</a:t>
            </a:r>
            <a:r>
              <a:rPr lang="de-DE" dirty="0"/>
              <a:t> and </a:t>
            </a:r>
            <a:r>
              <a:rPr lang="de-DE" dirty="0" err="1"/>
              <a:t>sunshine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‚</a:t>
            </a:r>
            <a:r>
              <a:rPr lang="de-DE" dirty="0" err="1"/>
              <a:t>synoptic</a:t>
            </a:r>
            <a:r>
              <a:rPr lang="de-DE" dirty="0"/>
              <a:t> </a:t>
            </a:r>
            <a:r>
              <a:rPr lang="de-DE" dirty="0" err="1"/>
              <a:t>hour</a:t>
            </a:r>
            <a:r>
              <a:rPr lang="de-DE" dirty="0"/>
              <a:t>‘, </a:t>
            </a:r>
            <a:br>
              <a:rPr lang="de-DE" dirty="0"/>
            </a:br>
            <a:r>
              <a:rPr lang="de-DE" dirty="0"/>
              <a:t>i.e., HH:50 </a:t>
            </a:r>
            <a:r>
              <a:rPr lang="de-DE" dirty="0" err="1"/>
              <a:t>to</a:t>
            </a:r>
            <a:r>
              <a:rPr lang="de-DE" dirty="0"/>
              <a:t> (HH+1):50</a:t>
            </a:r>
          </a:p>
          <a:p>
            <a:r>
              <a:rPr lang="de-DE" sz="1600" dirty="0" err="1"/>
              <a:t>Spatial</a:t>
            </a:r>
            <a:r>
              <a:rPr lang="de-DE" sz="1600" dirty="0"/>
              <a:t> / temporal </a:t>
            </a:r>
            <a:r>
              <a:rPr lang="de-DE" sz="1600" dirty="0" err="1"/>
              <a:t>resolution</a:t>
            </a:r>
            <a:r>
              <a:rPr lang="de-DE" sz="1600" dirty="0"/>
              <a:t>: </a:t>
            </a:r>
            <a:r>
              <a:rPr lang="de-DE" sz="1600" b="1" dirty="0"/>
              <a:t>60 min, 2 x 2 km (</a:t>
            </a:r>
            <a:r>
              <a:rPr lang="de-DE" sz="1600" dirty="0"/>
              <a:t>EPSG 3034)</a:t>
            </a:r>
          </a:p>
          <a:p>
            <a:r>
              <a:rPr lang="de-DE" sz="1600" dirty="0" err="1"/>
              <a:t>netCDF</a:t>
            </a:r>
            <a:r>
              <a:rPr lang="de-DE" sz="1600" dirty="0"/>
              <a:t>-Format</a:t>
            </a:r>
          </a:p>
          <a:p>
            <a:r>
              <a:rPr lang="de-DE" sz="1600" dirty="0" err="1"/>
              <a:t>openly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 </a:t>
            </a:r>
            <a:r>
              <a:rPr lang="de-DE" sz="1600" dirty="0" err="1"/>
              <a:t>approx</a:t>
            </a:r>
            <a:r>
              <a:rPr lang="de-DE" sz="1600" dirty="0"/>
              <a:t>. 10 min after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full</a:t>
            </a:r>
            <a:r>
              <a:rPr lang="de-DE" sz="1600" dirty="0"/>
              <a:t> </a:t>
            </a:r>
            <a:r>
              <a:rPr lang="de-DE" sz="1600" dirty="0" err="1"/>
              <a:t>hour</a:t>
            </a:r>
            <a:r>
              <a:rPr lang="de-DE" sz="1600" dirty="0"/>
              <a:t>: </a:t>
            </a:r>
            <a:r>
              <a:rPr lang="de-DE" sz="1600" dirty="0">
                <a:hlinkClick r:id="rId4"/>
              </a:rPr>
              <a:t>https://opendata.dwd.de/climate_environment/CDC/grids_germany/hourly/duett/</a:t>
            </a:r>
            <a:endParaRPr lang="de-DE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593238-B674-4E37-B0F8-C52BE3F02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709" y="2441067"/>
            <a:ext cx="2394052" cy="78062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BE5909-5432-4401-9B01-EE1B7426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5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5EA97-6A39-4291-8271-F3815A1A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55" y="813201"/>
            <a:ext cx="8353425" cy="360099"/>
          </a:xfrm>
        </p:spPr>
        <p:txBody>
          <a:bodyPr/>
          <a:lstStyle/>
          <a:p>
            <a:r>
              <a:rPr lang="de-DE" altLang="de-DE" dirty="0">
                <a:ea typeface="Times New Roman" panose="02020603050405020304" pitchFamily="18" charset="0"/>
                <a:cs typeface="Calibri" panose="020F0502020204030204" pitchFamily="34" charset="0"/>
              </a:rPr>
              <a:t>DUETT pseudo-station </a:t>
            </a:r>
            <a:r>
              <a:rPr lang="de-DE" altLang="de-DE" dirty="0" err="1">
                <a:ea typeface="Times New Roman" panose="02020603050405020304" pitchFamily="18" charset="0"/>
                <a:cs typeface="Calibri" panose="020F0502020204030204" pitchFamily="34" charset="0"/>
              </a:rPr>
              <a:t>data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198A7CC-23EB-4C82-8047-D3B14CD60A0C}"/>
              </a:ext>
            </a:extLst>
          </p:cNvPr>
          <p:cNvSpPr txBox="1">
            <a:spLocks/>
          </p:cNvSpPr>
          <p:nvPr/>
        </p:nvSpPr>
        <p:spPr>
          <a:xfrm>
            <a:off x="153554" y="1173300"/>
            <a:ext cx="8702445" cy="3409001"/>
          </a:xfrm>
          <a:prstGeom prst="rect">
            <a:avLst/>
          </a:prstGeom>
        </p:spPr>
        <p:txBody>
          <a:bodyPr vert="horz" wrap="square" lIns="72000" tIns="36000" rIns="72000" bIns="36000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DUETT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provided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576 so-</a:t>
            </a:r>
            <a:r>
              <a:rPr lang="de-DE" sz="1600" dirty="0" err="1"/>
              <a:t>called</a:t>
            </a:r>
            <a:r>
              <a:rPr lang="de-DE" sz="1600" dirty="0"/>
              <a:t> pseudo-</a:t>
            </a:r>
            <a:r>
              <a:rPr lang="de-DE" sz="1600" dirty="0" err="1"/>
              <a:t>stations</a:t>
            </a:r>
            <a:endParaRPr lang="de-DE" sz="1600" dirty="0"/>
          </a:p>
          <a:p>
            <a:pPr lvl="1"/>
            <a:r>
              <a:rPr lang="de-DE" dirty="0" err="1"/>
              <a:t>nearest-neighbor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incl. </a:t>
            </a:r>
            <a:r>
              <a:rPr lang="de-DE" dirty="0" err="1"/>
              <a:t>terrain</a:t>
            </a:r>
            <a:r>
              <a:rPr lang="de-DE" dirty="0"/>
              <a:t> </a:t>
            </a:r>
            <a:r>
              <a:rPr lang="de-DE" dirty="0" err="1"/>
              <a:t>shadowing</a:t>
            </a:r>
            <a:endParaRPr lang="de-DE" dirty="0"/>
          </a:p>
          <a:p>
            <a:r>
              <a:rPr lang="de-DE" sz="1600" dirty="0" err="1"/>
              <a:t>Openly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endParaRPr lang="de-DE" sz="1600" dirty="0"/>
          </a:p>
          <a:p>
            <a:pPr lvl="1"/>
            <a:r>
              <a:rPr lang="de-DE" dirty="0"/>
              <a:t>individual </a:t>
            </a:r>
            <a:r>
              <a:rPr lang="de-DE" dirty="0" err="1"/>
              <a:t>hours</a:t>
            </a:r>
            <a:r>
              <a:rPr lang="de-DE" dirty="0"/>
              <a:t>: </a:t>
            </a:r>
            <a:r>
              <a:rPr lang="de-DE" dirty="0" err="1"/>
              <a:t>csv</a:t>
            </a:r>
            <a:r>
              <a:rPr lang="de-DE" dirty="0"/>
              <a:t>, </a:t>
            </a:r>
            <a:r>
              <a:rPr lang="de-DE" dirty="0" err="1"/>
              <a:t>bufr</a:t>
            </a:r>
            <a:r>
              <a:rPr lang="de-DE" dirty="0"/>
              <a:t>; </a:t>
            </a:r>
            <a:r>
              <a:rPr lang="de-DE" dirty="0" err="1"/>
              <a:t>available</a:t>
            </a:r>
            <a:r>
              <a:rPr lang="de-DE" dirty="0"/>
              <a:t> at HH:10:</a:t>
            </a:r>
            <a:br>
              <a:rPr lang="de-DE" dirty="0"/>
            </a:br>
            <a:r>
              <a:rPr lang="de-DE" sz="1400" dirty="0">
                <a:hlinkClick r:id="rId2"/>
              </a:rPr>
              <a:t>https://opendata.dwd.de/weather/weather_reports/derived</a:t>
            </a:r>
            <a:r>
              <a:rPr lang="de-DE" sz="1400" dirty="0"/>
              <a:t> </a:t>
            </a:r>
          </a:p>
          <a:p>
            <a:pPr lvl="1"/>
            <a:r>
              <a:rPr lang="de-DE" dirty="0"/>
              <a:t>time </a:t>
            </a:r>
            <a:r>
              <a:rPr lang="de-DE" dirty="0" err="1"/>
              <a:t>series</a:t>
            </a:r>
            <a:r>
              <a:rPr lang="de-DE" dirty="0"/>
              <a:t>: </a:t>
            </a:r>
            <a:r>
              <a:rPr lang="de-DE" dirty="0" err="1"/>
              <a:t>csv</a:t>
            </a:r>
            <a:r>
              <a:rPr lang="de-DE" dirty="0"/>
              <a:t>; </a:t>
            </a:r>
            <a:r>
              <a:rPr lang="de-DE" dirty="0" err="1"/>
              <a:t>available</a:t>
            </a:r>
            <a:r>
              <a:rPr lang="de-DE" dirty="0"/>
              <a:t> at +1 </a:t>
            </a:r>
            <a:r>
              <a:rPr lang="de-DE" dirty="0" err="1"/>
              <a:t>day</a:t>
            </a:r>
            <a:r>
              <a:rPr lang="de-DE" dirty="0"/>
              <a:t>:</a:t>
            </a:r>
            <a:br>
              <a:rPr lang="de-DE" dirty="0"/>
            </a:br>
            <a:r>
              <a:rPr lang="de-DE" sz="1400" dirty="0">
                <a:hlinkClick r:id="rId3"/>
              </a:rPr>
              <a:t>https://opendata.dwd.de/climate_environment/CDC/derived_germany/climate/hourly/duett</a:t>
            </a:r>
            <a:endParaRPr lang="de-DE" sz="1400" dirty="0"/>
          </a:p>
          <a:p>
            <a:r>
              <a:rPr lang="de-DE" sz="1600" dirty="0"/>
              <a:t>DUETT Data </a:t>
            </a:r>
            <a:r>
              <a:rPr lang="de-DE" sz="1600" dirty="0" err="1"/>
              <a:t>available</a:t>
            </a:r>
            <a:r>
              <a:rPr lang="de-DE" sz="1600" dirty="0"/>
              <a:t> </a:t>
            </a:r>
            <a:r>
              <a:rPr lang="de-DE" sz="1600" dirty="0" err="1"/>
              <a:t>since</a:t>
            </a:r>
            <a:r>
              <a:rPr lang="de-DE" sz="1600" dirty="0"/>
              <a:t> April 2024</a:t>
            </a:r>
          </a:p>
          <a:p>
            <a:r>
              <a:rPr lang="de-DE" sz="1600" dirty="0"/>
              <a:t>Data </a:t>
            </a:r>
            <a:r>
              <a:rPr lang="de-DE" sz="1600" dirty="0" err="1"/>
              <a:t>for</a:t>
            </a:r>
            <a:r>
              <a:rPr lang="de-DE" sz="1600" dirty="0"/>
              <a:t> pseudo-station </a:t>
            </a:r>
            <a:r>
              <a:rPr lang="de-DE" sz="1600" dirty="0" err="1"/>
              <a:t>appear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widely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r>
              <a:rPr lang="de-DE" sz="1600" dirty="0"/>
              <a:t>, in </a:t>
            </a:r>
            <a:r>
              <a:rPr lang="de-DE" sz="1600" dirty="0" err="1"/>
              <a:t>particular</a:t>
            </a:r>
            <a:r>
              <a:rPr lang="de-DE" sz="1600" dirty="0"/>
              <a:t> due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removal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sunshine</a:t>
            </a:r>
            <a:r>
              <a:rPr lang="de-DE" sz="1600" dirty="0"/>
              <a:t> </a:t>
            </a:r>
            <a:r>
              <a:rPr lang="de-DE" sz="1600" dirty="0" err="1"/>
              <a:t>duration</a:t>
            </a:r>
            <a:r>
              <a:rPr lang="de-DE" sz="1600" dirty="0"/>
              <a:t> </a:t>
            </a:r>
            <a:r>
              <a:rPr lang="de-DE" sz="1600" dirty="0" err="1"/>
              <a:t>instrumentation</a:t>
            </a:r>
            <a:r>
              <a:rPr lang="de-DE" sz="1600" dirty="0"/>
              <a:t> (197 in Jan 2024, 108 in May 2025)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8967B31-2E10-47C0-9B5B-BB18B4489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458" y="993250"/>
            <a:ext cx="1661541" cy="22216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A6FA504-5F65-4E9D-A84D-55B90C408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604" y="1605119"/>
            <a:ext cx="1697998" cy="1177922"/>
          </a:xfrm>
          <a:prstGeom prst="rect">
            <a:avLst/>
          </a:prstGeom>
        </p:spPr>
      </p:pic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6B8A9E26-3D2B-423E-BAC4-D03594F4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666678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1153</Words>
  <Application>Microsoft Office PowerPoint</Application>
  <PresentationFormat>Bildschirmpräsentation (16:9)</PresentationFormat>
  <Paragraphs>173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DWD-PowerPoint</vt:lpstr>
      <vt:lpstr>Operationally-generated hourly solar irradiance and sunshine duration using satellite observations and ground-based measurements (DUETT)</vt:lpstr>
      <vt:lpstr>Motivation for DUETT</vt:lpstr>
      <vt:lpstr>Satellite-based data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DUETT pseudo-station data</vt:lpstr>
      <vt:lpstr>Evaluation: Surface Irradiance</vt:lpstr>
      <vt:lpstr>Evaluation: Sunshine Duration</vt:lpstr>
      <vt:lpstr>PowerPoint-Präsentation</vt:lpstr>
      <vt:lpstr>PowerPoint-Präsentation</vt:lpstr>
      <vt:lpstr>Daily Sunshine Duration</vt:lpstr>
      <vt:lpstr>PowerPoint-Präsentation</vt:lpstr>
      <vt:lpstr>Problematic situations</vt:lpstr>
      <vt:lpstr>Cloud Shadows</vt:lpstr>
      <vt:lpstr>Small-scale cloudiness</vt:lpstr>
      <vt:lpstr>PowerPoint-Präsentation</vt:lpstr>
      <vt:lpstr>Next steps</vt:lpstr>
      <vt:lpstr>Summary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jtrentma@exch.dwd.de</dc:creator>
  <cp:lastModifiedBy>Trentmann Jörg</cp:lastModifiedBy>
  <cp:revision>685</cp:revision>
  <dcterms:created xsi:type="dcterms:W3CDTF">2020-05-28T07:34:32Z</dcterms:created>
  <dcterms:modified xsi:type="dcterms:W3CDTF">2025-07-02T07:18:33Z</dcterms:modified>
</cp:coreProperties>
</file>