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982" r:id="rId2"/>
    <p:sldMasterId id="2147483988" r:id="rId3"/>
    <p:sldMasterId id="2147483994" r:id="rId4"/>
    <p:sldMasterId id="2147484000" r:id="rId5"/>
    <p:sldMasterId id="2147484006" r:id="rId6"/>
    <p:sldMasterId id="2147484031" r:id="rId7"/>
    <p:sldMasterId id="2147484038" r:id="rId8"/>
    <p:sldMasterId id="2147484054" r:id="rId9"/>
    <p:sldMasterId id="2147484064" r:id="rId10"/>
    <p:sldMasterId id="2147484083" r:id="rId11"/>
    <p:sldMasterId id="2147484091" r:id="rId12"/>
    <p:sldMasterId id="2147484098" r:id="rId13"/>
  </p:sldMasterIdLst>
  <p:notesMasterIdLst>
    <p:notesMasterId r:id="rId41"/>
  </p:notesMasterIdLst>
  <p:handoutMasterIdLst>
    <p:handoutMasterId r:id="rId42"/>
  </p:handoutMasterIdLst>
  <p:sldIdLst>
    <p:sldId id="306" r:id="rId14"/>
    <p:sldId id="611" r:id="rId15"/>
    <p:sldId id="624" r:id="rId16"/>
    <p:sldId id="318" r:id="rId17"/>
    <p:sldId id="657" r:id="rId18"/>
    <p:sldId id="319" r:id="rId19"/>
    <p:sldId id="638" r:id="rId20"/>
    <p:sldId id="901" r:id="rId21"/>
    <p:sldId id="640" r:id="rId22"/>
    <p:sldId id="642" r:id="rId23"/>
    <p:sldId id="495" r:id="rId24"/>
    <p:sldId id="547" r:id="rId25"/>
    <p:sldId id="906" r:id="rId26"/>
    <p:sldId id="688" r:id="rId27"/>
    <p:sldId id="281" r:id="rId28"/>
    <p:sldId id="661" r:id="rId29"/>
    <p:sldId id="530" r:id="rId30"/>
    <p:sldId id="902" r:id="rId31"/>
    <p:sldId id="312" r:id="rId32"/>
    <p:sldId id="905" r:id="rId33"/>
    <p:sldId id="903" r:id="rId34"/>
    <p:sldId id="904" r:id="rId35"/>
    <p:sldId id="702" r:id="rId36"/>
    <p:sldId id="626" r:id="rId37"/>
    <p:sldId id="634" r:id="rId38"/>
    <p:sldId id="639" r:id="rId39"/>
    <p:sldId id="654" r:id="rId40"/>
  </p:sldIdLst>
  <p:sldSz cx="9144000" cy="5143500" type="screen16x9"/>
  <p:notesSz cx="10234613" cy="71040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">
          <p15:clr>
            <a:srgbClr val="A4A3A4"/>
          </p15:clr>
        </p15:guide>
        <p15:guide id="2" orient="horz" pos="2935">
          <p15:clr>
            <a:srgbClr val="A4A3A4"/>
          </p15:clr>
        </p15:guide>
        <p15:guide id="3" orient="horz" pos="3208">
          <p15:clr>
            <a:srgbClr val="A4A3A4"/>
          </p15:clr>
        </p15:guide>
        <p15:guide id="4" orient="horz" pos="75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1030">
          <p15:clr>
            <a:srgbClr val="A4A3A4"/>
          </p15:clr>
        </p15:guide>
        <p15:guide id="7" orient="horz" pos="441">
          <p15:clr>
            <a:srgbClr val="A4A3A4"/>
          </p15:clr>
        </p15:guide>
        <p15:guide id="8" orient="horz" pos="622">
          <p15:clr>
            <a:srgbClr val="A4A3A4"/>
          </p15:clr>
        </p15:guide>
        <p15:guide id="9" pos="2880">
          <p15:clr>
            <a:srgbClr val="A4A3A4"/>
          </p15:clr>
        </p15:guide>
        <p15:guide id="10" pos="249">
          <p15:clr>
            <a:srgbClr val="A4A3A4"/>
          </p15:clr>
        </p15:guide>
        <p15:guide id="11" pos="5602">
          <p15:clr>
            <a:srgbClr val="A4A3A4"/>
          </p15:clr>
        </p15:guide>
        <p15:guide id="12" pos="748">
          <p15:clr>
            <a:srgbClr val="A4A3A4"/>
          </p15:clr>
        </p15:guide>
        <p15:guide id="13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guay-Tetzlaff Anke" initials="te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D4B9B"/>
    <a:srgbClr val="FF0000"/>
    <a:srgbClr val="96B9DC"/>
    <a:srgbClr val="C0C0C0"/>
    <a:srgbClr val="808080"/>
    <a:srgbClr val="5A5A5A"/>
    <a:srgbClr val="D2E1F5"/>
    <a:srgbClr val="090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6374" autoAdjust="0"/>
  </p:normalViewPr>
  <p:slideViewPr>
    <p:cSldViewPr>
      <p:cViewPr varScale="1">
        <p:scale>
          <a:sx n="84" d="100"/>
          <a:sy n="84" d="100"/>
        </p:scale>
        <p:origin x="748" y="64"/>
      </p:cViewPr>
      <p:guideLst>
        <p:guide orient="horz" pos="78"/>
        <p:guide orient="horz" pos="2935"/>
        <p:guide orient="horz" pos="3208"/>
        <p:guide orient="horz" pos="758"/>
        <p:guide orient="horz" pos="3072"/>
        <p:guide orient="horz" pos="1030"/>
        <p:guide orient="horz" pos="441"/>
        <p:guide orient="horz" pos="622"/>
        <p:guide pos="2880"/>
        <p:guide pos="249"/>
        <p:guide pos="5602"/>
        <p:guide pos="748"/>
        <p:guide pos="5511"/>
      </p:guideLst>
    </p:cSldViewPr>
  </p:slideViewPr>
  <p:outlineViewPr>
    <p:cViewPr>
      <p:scale>
        <a:sx n="33" d="100"/>
        <a:sy n="33" d="100"/>
      </p:scale>
      <p:origin x="0" y="2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31" y="-96"/>
      </p:cViewPr>
      <p:guideLst>
        <p:guide orient="horz" pos="2238"/>
        <p:guide pos="32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4437369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t" anchorCtr="0" compatLnSpc="1">
            <a:prstTxWarp prst="textNoShape">
              <a:avLst/>
            </a:prstTxWarp>
          </a:bodyPr>
          <a:lstStyle>
            <a:lvl1pPr defTabSz="1106566" eaLnBrk="1" hangingPunct="1">
              <a:defRPr sz="15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4877" y="3"/>
            <a:ext cx="4437369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t" anchorCtr="0" compatLnSpc="1">
            <a:prstTxWarp prst="textNoShape">
              <a:avLst/>
            </a:prstTxWarp>
          </a:bodyPr>
          <a:lstStyle>
            <a:lvl1pPr algn="r" defTabSz="1106566" eaLnBrk="1" hangingPunct="1">
              <a:defRPr sz="15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749950"/>
            <a:ext cx="4437369" cy="3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b" anchorCtr="0" compatLnSpc="1">
            <a:prstTxWarp prst="textNoShape">
              <a:avLst/>
            </a:prstTxWarp>
          </a:bodyPr>
          <a:lstStyle>
            <a:lvl1pPr defTabSz="1106566" eaLnBrk="1" hangingPunct="1">
              <a:defRPr sz="15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4877" y="6749950"/>
            <a:ext cx="4437369" cy="3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b" anchorCtr="0" compatLnSpc="1">
            <a:prstTxWarp prst="textNoShape">
              <a:avLst/>
            </a:prstTxWarp>
          </a:bodyPr>
          <a:lstStyle>
            <a:lvl1pPr algn="r" defTabSz="1106566" eaLnBrk="1" hangingPunct="1">
              <a:defRPr sz="1500"/>
            </a:lvl1pPr>
          </a:lstStyle>
          <a:p>
            <a:pPr>
              <a:defRPr/>
            </a:pPr>
            <a:fld id="{4F4FAF59-BEAC-46A9-9098-337FDFCCAB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939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4437369" cy="3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t" anchorCtr="0" compatLnSpc="1">
            <a:prstTxWarp prst="textNoShape">
              <a:avLst/>
            </a:prstTxWarp>
          </a:bodyPr>
          <a:lstStyle>
            <a:lvl1pPr defTabSz="1106566" eaLnBrk="1" hangingPunct="1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50" y="3"/>
            <a:ext cx="4437369" cy="3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t" anchorCtr="0" compatLnSpc="1">
            <a:prstTxWarp prst="textNoShape">
              <a:avLst/>
            </a:prstTxWarp>
          </a:bodyPr>
          <a:lstStyle>
            <a:lvl1pPr algn="r" defTabSz="1106566" eaLnBrk="1" hangingPunct="1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94000" y="557213"/>
            <a:ext cx="4651375" cy="2617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6990" y="3396110"/>
            <a:ext cx="7500644" cy="317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736242"/>
            <a:ext cx="4437369" cy="3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b" anchorCtr="0" compatLnSpc="1">
            <a:prstTxWarp prst="textNoShape">
              <a:avLst/>
            </a:prstTxWarp>
          </a:bodyPr>
          <a:lstStyle>
            <a:lvl1pPr defTabSz="1106566" eaLnBrk="1" hangingPunct="1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50" y="6736242"/>
            <a:ext cx="4437369" cy="3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665" tIns="55334" rIns="110665" bIns="55334" numCol="1" anchor="b" anchorCtr="0" compatLnSpc="1">
            <a:prstTxWarp prst="textNoShape">
              <a:avLst/>
            </a:prstTxWarp>
          </a:bodyPr>
          <a:lstStyle>
            <a:lvl1pPr algn="r" defTabSz="1106566" eaLnBrk="1" hangingPunct="1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fld id="{BF1FB157-C08A-4655-932D-F0B44A6361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88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Welcome,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opp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to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intro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CM SAF,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pleasure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to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talk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in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from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of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SAFs and </a:t>
            </a:r>
            <a:r>
              <a:rPr lang="de-DE" sz="3400" b="1" spc="-1" dirty="0" err="1">
                <a:solidFill>
                  <a:srgbClr val="000000"/>
                </a:solidFill>
                <a:latin typeface="Tw Cen MT"/>
              </a:rPr>
              <a:t>both</a:t>
            </a:r>
            <a:r>
              <a:rPr lang="de-DE" sz="3400" b="1" spc="-1" dirty="0">
                <a:solidFill>
                  <a:srgbClr val="000000"/>
                </a:solidFill>
                <a:latin typeface="Tw Cen MT"/>
              </a:rPr>
              <a:t> WG</a:t>
            </a:r>
            <a:endParaRPr lang="de-DE" spc="-1" dirty="0">
              <a:latin typeface="Arial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585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33400"/>
            <a:ext cx="4452937" cy="2505075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76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8A5312E0-76FB-48B5-8D6A-09531CF7A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9A48FE06-70F5-47E4-8221-F780F862D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FB096B5D-9370-4975-ACD7-C322D59E5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 defTabSz="950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950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36538" defTabSz="950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950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42604E-6A77-4D90-A4A4-B43D0B777E51}" type="slidenum">
              <a:rPr lang="de-DE" altLang="de-DE" smtClean="0">
                <a:latin typeface="Times New Roman" panose="02020603050405020304" pitchFamily="18" charset="0"/>
              </a:rPr>
              <a:pPr/>
              <a:t>23</a:t>
            </a:fld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105149">
              <a:defRPr>
                <a:solidFill>
                  <a:schemeClr val="tx1"/>
                </a:solidFill>
                <a:latin typeface="Arial" charset="0"/>
              </a:defRPr>
            </a:lvl1pPr>
            <a:lvl2pPr marL="894827" indent="-344163" defTabSz="1105149">
              <a:defRPr>
                <a:solidFill>
                  <a:schemeClr val="tx1"/>
                </a:solidFill>
                <a:latin typeface="Arial" charset="0"/>
              </a:defRPr>
            </a:lvl2pPr>
            <a:lvl3pPr marL="1376658" indent="-275332" defTabSz="1105149">
              <a:defRPr>
                <a:solidFill>
                  <a:schemeClr val="tx1"/>
                </a:solidFill>
                <a:latin typeface="Arial" charset="0"/>
              </a:defRPr>
            </a:lvl3pPr>
            <a:lvl4pPr marL="1927318" indent="-275332" defTabSz="1105149">
              <a:defRPr>
                <a:solidFill>
                  <a:schemeClr val="tx1"/>
                </a:solidFill>
                <a:latin typeface="Arial" charset="0"/>
              </a:defRPr>
            </a:lvl4pPr>
            <a:lvl5pPr marL="2477982" indent="-275332" defTabSz="1105149">
              <a:defRPr>
                <a:solidFill>
                  <a:schemeClr val="tx1"/>
                </a:solidFill>
                <a:latin typeface="Arial" charset="0"/>
              </a:defRPr>
            </a:lvl5pPr>
            <a:lvl6pPr marL="3028642" indent="-275332" defTabSz="1105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79303" indent="-275332" defTabSz="1105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129967" indent="-275332" defTabSz="1105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0629" indent="-275332" defTabSz="1105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C4B6524-D875-4510-BDF7-2221DD4A695F}" type="slidenum">
              <a:rPr lang="de-DE" altLang="de-DE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25</a:t>
            </a:fld>
            <a:endParaRPr lang="de-DE" altLang="de-DE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86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>
                <a:latin typeface="Arial" panose="020B0604020202020204" pitchFamily="34" charset="0"/>
              </a:rPr>
              <a:t>Processing </a:t>
            </a:r>
            <a:r>
              <a:rPr lang="de-DE" altLang="de-DE" dirty="0" err="1">
                <a:latin typeface="Arial" panose="020B0604020202020204" pitchFamily="34" charset="0"/>
              </a:rPr>
              <a:t>delays</a:t>
            </a:r>
            <a:r>
              <a:rPr lang="de-DE" altLang="de-DE" dirty="0">
                <a:latin typeface="Arial" panose="020B0604020202020204" pitchFamily="34" charset="0"/>
              </a:rPr>
              <a:t> due </a:t>
            </a:r>
            <a:r>
              <a:rPr lang="de-DE" altLang="de-DE" dirty="0" err="1">
                <a:latin typeface="Arial" panose="020B0604020202020204" pitchFamily="34" charset="0"/>
              </a:rPr>
              <a:t>to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change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to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new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processing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environment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and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associated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delays</a:t>
            </a:r>
            <a:r>
              <a:rPr lang="de-DE" altLang="de-DE" baseline="0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de-DE" altLang="de-DE" baseline="0" dirty="0">
                <a:latin typeface="Arial" panose="020B0604020202020204" pitchFamily="34" charset="0"/>
              </a:rPr>
              <a:t>First </a:t>
            </a:r>
            <a:r>
              <a:rPr lang="de-DE" altLang="de-DE" baseline="0" dirty="0" err="1">
                <a:latin typeface="Arial" panose="020B0604020202020204" pitchFamily="34" charset="0"/>
              </a:rPr>
              <a:t>results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indicate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issue</a:t>
            </a:r>
            <a:r>
              <a:rPr lang="de-DE" altLang="de-DE" baseline="0" dirty="0">
                <a:latin typeface="Arial" panose="020B0604020202020204" pitchFamily="34" charset="0"/>
              </a:rPr>
              <a:t> in </a:t>
            </a:r>
            <a:r>
              <a:rPr lang="de-DE" altLang="de-DE" baseline="0" dirty="0" err="1">
                <a:latin typeface="Arial" panose="020B0604020202020204" pitchFamily="34" charset="0"/>
              </a:rPr>
              <a:t>latest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data</a:t>
            </a:r>
            <a:r>
              <a:rPr lang="de-DE" altLang="de-DE" baseline="0" dirty="0">
                <a:latin typeface="Arial" panose="020B0604020202020204" pitchFamily="34" charset="0"/>
              </a:rPr>
              <a:t>; </a:t>
            </a:r>
            <a:r>
              <a:rPr lang="de-DE" altLang="de-DE" baseline="0" dirty="0" err="1">
                <a:latin typeface="Arial" panose="020B0604020202020204" pitchFamily="34" charset="0"/>
              </a:rPr>
              <a:t>this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needs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to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be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better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understood</a:t>
            </a:r>
            <a:r>
              <a:rPr lang="de-DE" altLang="de-DE" baseline="0" dirty="0">
                <a:latin typeface="Arial" panose="020B0604020202020204" pitchFamily="34" charset="0"/>
              </a:rPr>
              <a:t> (</a:t>
            </a:r>
            <a:r>
              <a:rPr lang="de-DE" altLang="de-DE" baseline="0" dirty="0" err="1">
                <a:latin typeface="Arial" panose="020B0604020202020204" pitchFamily="34" charset="0"/>
              </a:rPr>
              <a:t>and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before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the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way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forward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is</a:t>
            </a:r>
            <a:r>
              <a:rPr lang="de-DE" altLang="de-DE" baseline="0" dirty="0">
                <a:latin typeface="Arial" panose="020B0604020202020204" pitchFamily="34" charset="0"/>
              </a:rPr>
              <a:t> </a:t>
            </a:r>
            <a:r>
              <a:rPr lang="de-DE" altLang="de-DE" baseline="0" dirty="0" err="1">
                <a:latin typeface="Arial" panose="020B0604020202020204" pitchFamily="34" charset="0"/>
              </a:rPr>
              <a:t>proposed</a:t>
            </a:r>
            <a:r>
              <a:rPr lang="de-DE" altLang="de-DE" baseline="0" dirty="0">
                <a:latin typeface="Arial" panose="020B0604020202020204" pitchFamily="34" charset="0"/>
              </a:rPr>
              <a:t>.)</a:t>
            </a:r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6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4B6524-D875-4510-BDF7-2221DD4A695F}" type="slidenum">
              <a:rPr lang="de-DE" altLang="de-DE" smtClean="0">
                <a:latin typeface="Times New Roman" pitchFamily="18" charset="0"/>
              </a:rPr>
              <a:pPr/>
              <a:t>4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4B6524-D875-4510-BDF7-2221DD4A695F}" type="slidenum">
              <a:rPr lang="de-DE" altLang="de-DE" smtClean="0">
                <a:latin typeface="Times New Roman" pitchFamily="18" charset="0"/>
              </a:rPr>
              <a:pPr/>
              <a:t>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B6524-D875-4510-BDF7-2221DD4A695F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75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6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B6524-D875-4510-BDF7-2221DD4A695F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75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B12E5DC8-2F8D-4587-93E9-970F43641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94000" y="557213"/>
            <a:ext cx="4649788" cy="2616200"/>
          </a:xfrm>
          <a:ln/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2127A819-4579-4F3D-97CF-6D6DEB70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195E8EF0-0E8E-4A3B-9B8D-990EC7B5C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37F0A4-579B-4E98-968B-A4B0BA01836C}" type="slidenum">
              <a:rPr lang="de-DE" altLang="de-DE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B12E5DC8-2F8D-4587-93E9-970F43641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94000" y="557213"/>
            <a:ext cx="4649788" cy="2616200"/>
          </a:xfrm>
          <a:ln/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2127A819-4579-4F3D-97CF-6D6DEB70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195E8EF0-0E8E-4A3B-9B8D-990EC7B5C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37F0A4-579B-4E98-968B-A4B0BA01836C}" type="slidenum">
              <a:rPr lang="de-DE" altLang="de-DE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de-DE" altLang="de-D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83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33400"/>
            <a:ext cx="4452937" cy="2505075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110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42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43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44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6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08D59ECC-C3AA-4BB7-84B2-482C29D6ED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23478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1820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183" indent="-264183">
              <a:buFont typeface="Wingdings" pitchFamily="2" charset="2"/>
              <a:buChar char="n"/>
              <a:defRPr/>
            </a:lvl1pPr>
            <a:lvl2pPr marL="518847" indent="-195163">
              <a:buFont typeface="Wingdings" pitchFamily="2" charset="2"/>
              <a:buChar char="n"/>
              <a:defRPr/>
            </a:lvl2pPr>
            <a:lvl3pPr marL="856813" indent="-171363">
              <a:buFont typeface="Wingdings" pitchFamily="2" charset="2"/>
              <a:buChar char="n"/>
              <a:defRPr/>
            </a:lvl3pPr>
            <a:lvl4pPr marL="1199537" indent="-171363">
              <a:buFont typeface="Wingdings" pitchFamily="2" charset="2"/>
              <a:buChar char="n"/>
              <a:defRPr/>
            </a:lvl4pPr>
            <a:lvl5pPr marL="1542261" indent="-171363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5306-60AA-4F80-90E6-2C761F3BFA1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611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183" indent="-264183">
              <a:buFont typeface="Wingdings" pitchFamily="2" charset="2"/>
              <a:buChar char=""/>
              <a:defRPr/>
            </a:lvl1pPr>
            <a:lvl2pPr marL="518847" indent="-195163">
              <a:buFont typeface="Wingdings" pitchFamily="2" charset="2"/>
              <a:buChar char=""/>
              <a:defRPr/>
            </a:lvl2pPr>
            <a:lvl3pPr marL="856813" indent="-171363">
              <a:buFont typeface="Wingdings" pitchFamily="2" charset="2"/>
              <a:buChar char=""/>
              <a:defRPr/>
            </a:lvl3pPr>
            <a:lvl4pPr marL="1199537" indent="-171363">
              <a:buFont typeface="Wingdings" pitchFamily="2" charset="2"/>
              <a:buChar char=""/>
              <a:defRPr/>
            </a:lvl4pPr>
            <a:lvl5pPr marL="1542261" indent="-171363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3527C-8BB8-4866-82C8-805AFBBEFFC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80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D9A4-58C1-46E0-A41D-F16FC444A5B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434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3"/>
          <p:cNvSpPr>
            <a:spLocks noChangeShapeType="1"/>
          </p:cNvSpPr>
          <p:nvPr userDrawn="1"/>
        </p:nvSpPr>
        <p:spPr bwMode="auto">
          <a:xfrm>
            <a:off x="252414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endParaRPr lang="en-US"/>
          </a:p>
        </p:txBody>
      </p:sp>
      <p:pic>
        <p:nvPicPr>
          <p:cNvPr id="4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3599"/>
            </a:lvl1pPr>
          </a:lstStyle>
          <a:p>
            <a:pPr lvl="0"/>
            <a:r>
              <a:rPr lang="en-GB" dirty="0"/>
              <a:t>Edit title master format by clicking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301968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Satellite Application Facility on Climate Monitoring</a:t>
            </a: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E892F-22A4-4BC5-9C4B-1D2C21B8D3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4249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02" indent="-352402">
              <a:buFont typeface="Wingdings" pitchFamily="2" charset="2"/>
              <a:buChar char=""/>
              <a:defRPr/>
            </a:lvl1pPr>
            <a:lvl2pPr marL="692104" indent="-260333">
              <a:buFont typeface="Wingdings" pitchFamily="2" charset="2"/>
              <a:buChar char=""/>
              <a:defRPr/>
            </a:lvl2pPr>
            <a:lvl3pPr marL="1142924" indent="-228585">
              <a:buFont typeface="Wingdings" pitchFamily="2" charset="2"/>
              <a:buChar char=""/>
              <a:defRPr/>
            </a:lvl3pPr>
            <a:lvl4pPr marL="1600093" indent="-228585">
              <a:buFont typeface="Wingdings" pitchFamily="2" charset="2"/>
              <a:buChar char=""/>
              <a:defRPr/>
            </a:lvl4pPr>
            <a:lvl5pPr marL="2057263" indent="-228585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4CE4-B18A-46AD-8DBC-95ED6180752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Satellite Application Facility on Climate Monitoring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7816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EC44-A4A6-49B1-BE77-EB19CF9A80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Satellite Application Facility on Climate Monitoring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61701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241E-FF46-4637-81FD-329B70E604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0672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936" y="73093"/>
            <a:ext cx="4376272" cy="538926"/>
          </a:xfrm>
        </p:spPr>
        <p:txBody>
          <a:bodyPr anchor="ctr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93" y="807995"/>
            <a:ext cx="8353425" cy="381044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241E-FF46-4637-81FD-329B70E604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1741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183" indent="-264183">
              <a:buFont typeface="Wingdings" pitchFamily="2" charset="2"/>
              <a:buChar char="n"/>
              <a:defRPr/>
            </a:lvl1pPr>
            <a:lvl2pPr marL="518847" indent="-195163">
              <a:buFont typeface="Wingdings" pitchFamily="2" charset="2"/>
              <a:buChar char="n"/>
              <a:defRPr/>
            </a:lvl2pPr>
            <a:lvl3pPr marL="856813" indent="-171363">
              <a:buFont typeface="Wingdings" pitchFamily="2" charset="2"/>
              <a:buChar char="n"/>
              <a:defRPr/>
            </a:lvl3pPr>
            <a:lvl4pPr marL="1199537" indent="-171363">
              <a:buFont typeface="Wingdings" pitchFamily="2" charset="2"/>
              <a:buChar char="n"/>
              <a:defRPr/>
            </a:lvl4pPr>
            <a:lvl5pPr marL="1542261" indent="-171363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5306-60AA-4F80-90E6-2C761F3BFA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1621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15692473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183" indent="-264183">
              <a:buFont typeface="Wingdings" pitchFamily="2" charset="2"/>
              <a:buChar char=""/>
              <a:defRPr/>
            </a:lvl1pPr>
            <a:lvl2pPr marL="518847" indent="-195163">
              <a:buFont typeface="Wingdings" pitchFamily="2" charset="2"/>
              <a:buChar char=""/>
              <a:defRPr/>
            </a:lvl2pPr>
            <a:lvl3pPr marL="856813" indent="-171363">
              <a:buFont typeface="Wingdings" pitchFamily="2" charset="2"/>
              <a:buChar char=""/>
              <a:defRPr/>
            </a:lvl3pPr>
            <a:lvl4pPr marL="1199537" indent="-171363">
              <a:buFont typeface="Wingdings" pitchFamily="2" charset="2"/>
              <a:buChar char=""/>
              <a:defRPr/>
            </a:lvl4pPr>
            <a:lvl5pPr marL="1542261" indent="-171363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3527C-8BB8-4866-82C8-805AFBBEFF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28949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D9A4-58C1-46E0-A41D-F16FC444A5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7217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41" y="141734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80" y="4080322"/>
            <a:ext cx="8207375" cy="673894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" y="-11297"/>
            <a:ext cx="218709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336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26BA0-D902-4625-8D38-E3A6E3D08E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0793" tIns="45399" rIns="90793" bIns="453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EUMETSAT Workshop </a:t>
            </a:r>
            <a:r>
              <a:rPr lang="de-DE" dirty="0" err="1"/>
              <a:t>Krakow</a:t>
            </a:r>
            <a:r>
              <a:rPr lang="de-DE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6744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516" indent="-262516">
              <a:buFont typeface="Wingdings" pitchFamily="2" charset="2"/>
              <a:buChar char="n"/>
              <a:defRPr/>
            </a:lvl1pPr>
            <a:lvl2pPr marL="515572" indent="-193931">
              <a:buFont typeface="Wingdings" pitchFamily="2" charset="2"/>
              <a:buChar char="n"/>
              <a:defRPr/>
            </a:lvl2pPr>
            <a:lvl3pPr marL="851414" indent="-170278">
              <a:buFont typeface="Wingdings" pitchFamily="2" charset="2"/>
              <a:buChar char="n"/>
              <a:defRPr/>
            </a:lvl3pPr>
            <a:lvl4pPr marL="1191950" indent="-170278">
              <a:buFont typeface="Wingdings" pitchFamily="2" charset="2"/>
              <a:buChar char="n"/>
              <a:defRPr/>
            </a:lvl4pPr>
            <a:lvl5pPr marL="1532527" indent="-170278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02803-395F-4A22-91CC-8A805A7D65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0668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516" indent="-262516">
              <a:buFont typeface="Wingdings" pitchFamily="2" charset="2"/>
              <a:buChar char=""/>
              <a:defRPr/>
            </a:lvl1pPr>
            <a:lvl2pPr marL="515572" indent="-193931">
              <a:buFont typeface="Wingdings" pitchFamily="2" charset="2"/>
              <a:buChar char=""/>
              <a:defRPr/>
            </a:lvl2pPr>
            <a:lvl3pPr marL="851414" indent="-170278">
              <a:buFont typeface="Wingdings" pitchFamily="2" charset="2"/>
              <a:buChar char=""/>
              <a:defRPr/>
            </a:lvl3pPr>
            <a:lvl4pPr marL="1191950" indent="-170278">
              <a:buFont typeface="Wingdings" pitchFamily="2" charset="2"/>
              <a:buChar char=""/>
              <a:defRPr/>
            </a:lvl4pPr>
            <a:lvl5pPr marL="1532527" indent="-170278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507F-C9EC-4337-A5A3-0E8472697A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143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BD22D-67F3-4BFC-9CEC-A1DD22518B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81736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41" y="141734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80" y="4080322"/>
            <a:ext cx="8207375" cy="673894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815824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EEA9-88B2-4174-98BA-C4F13BDFEC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" y="-11297"/>
            <a:ext cx="218709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022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516" indent="-262516">
              <a:buFont typeface="Wingdings" pitchFamily="2" charset="2"/>
              <a:buChar char="n"/>
              <a:defRPr/>
            </a:lvl1pPr>
            <a:lvl2pPr marL="515572" indent="-193931">
              <a:buFont typeface="Wingdings" pitchFamily="2" charset="2"/>
              <a:buChar char="n"/>
              <a:defRPr/>
            </a:lvl2pPr>
            <a:lvl3pPr marL="851414" indent="-170278">
              <a:buFont typeface="Wingdings" pitchFamily="2" charset="2"/>
              <a:buChar char="n"/>
              <a:defRPr/>
            </a:lvl3pPr>
            <a:lvl4pPr marL="1191950" indent="-170278">
              <a:buFont typeface="Wingdings" pitchFamily="2" charset="2"/>
              <a:buChar char="n"/>
              <a:defRPr/>
            </a:lvl4pPr>
            <a:lvl5pPr marL="1532527" indent="-170278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C48FF-EA0B-46B3-81AF-7B0B6255D9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0299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286983490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516" indent="-262516">
              <a:buFont typeface="Wingdings" pitchFamily="2" charset="2"/>
              <a:buChar char=""/>
              <a:defRPr/>
            </a:lvl1pPr>
            <a:lvl2pPr marL="515572" indent="-193931">
              <a:buFont typeface="Wingdings" pitchFamily="2" charset="2"/>
              <a:buChar char=""/>
              <a:defRPr/>
            </a:lvl2pPr>
            <a:lvl3pPr marL="851414" indent="-170278">
              <a:buFont typeface="Wingdings" pitchFamily="2" charset="2"/>
              <a:buChar char=""/>
              <a:defRPr/>
            </a:lvl3pPr>
            <a:lvl4pPr marL="1191950" indent="-170278">
              <a:buFont typeface="Wingdings" pitchFamily="2" charset="2"/>
              <a:buChar char=""/>
              <a:defRPr/>
            </a:lvl4pPr>
            <a:lvl5pPr marL="1532527" indent="-170278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A795-057E-427B-9291-02D67ABA3A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28667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776B-F77C-48F0-8B29-3EDF0BF2D9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58631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3"/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CM_SAF\Management\Praesentationsarchiv\Logos\CMSAF_Logos_2017\CMSAF_Name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en-GB" dirty="0"/>
              <a:t>Edit title master format by clicking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6150284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A9338B-EE98-40CE-AA30-2B3E52B2EE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372228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50FB27-3A2E-46C7-A46C-4B7931000E6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146418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C283B2-4993-41DA-86CF-1E47D79EBB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79709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A42A8A-96AF-4DF6-A13A-745C6121F10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763009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746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25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35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65041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91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80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06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38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1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442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9796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8831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1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287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92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100826146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373949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8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61ECFA-67DB-4240-8716-9EECCA61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08" y="129681"/>
            <a:ext cx="2441045" cy="4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6510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E892F-22A4-4BC5-9C4B-1D2C21B8D3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6029782" y="4786312"/>
            <a:ext cx="2268187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750" dirty="0">
                <a:solidFill>
                  <a:srgbClr val="000000"/>
                </a:solidFill>
              </a:rPr>
              <a:t>EUMETSAT User Forum in Africa 2022</a:t>
            </a:r>
          </a:p>
        </p:txBody>
      </p:sp>
    </p:spTree>
    <p:extLst>
      <p:ext uri="{BB962C8B-B14F-4D97-AF65-F5344CB8AC3E}">
        <p14:creationId xmlns:p14="http://schemas.microsoft.com/office/powerpoint/2010/main" val="387099659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WaterVapour.jpg">
            <a:extLst>
              <a:ext uri="{FF2B5EF4-FFF2-40B4-BE49-F238E27FC236}">
                <a16:creationId xmlns:a16="http://schemas.microsoft.com/office/drawing/2014/main" id="{678E8825-AAF7-9740-9ACF-6F18D2262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>
            <a:extLst>
              <a:ext uri="{FF2B5EF4-FFF2-40B4-BE49-F238E27FC236}">
                <a16:creationId xmlns:a16="http://schemas.microsoft.com/office/drawing/2014/main" id="{98831448-B8FC-6144-ABD0-F8E5CE7BB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82282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D24D8414-653F-574B-A48D-30FF7F1CE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6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>
            <a:extLst>
              <a:ext uri="{FF2B5EF4-FFF2-40B4-BE49-F238E27FC236}">
                <a16:creationId xmlns:a16="http://schemas.microsoft.com/office/drawing/2014/main" id="{F337C009-C717-DE49-9653-EC2C3D226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457086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D9D9D9"/>
                </a:solidFill>
              </a:rPr>
              <a:t>ESA UNCLASSIFIED - For Official Use</a:t>
            </a:r>
          </a:p>
        </p:txBody>
      </p:sp>
      <p:pic>
        <p:nvPicPr>
          <p:cNvPr id="8" name="Picture 65">
            <a:extLst>
              <a:ext uri="{FF2B5EF4-FFF2-40B4-BE49-F238E27FC236}">
                <a16:creationId xmlns:a16="http://schemas.microsoft.com/office/drawing/2014/main" id="{83BDD28E-66DC-F54A-83CD-B515E09D6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4" y="4899026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AA8479-F23D-314E-AE1C-9954EA280092}"/>
              </a:ext>
            </a:extLst>
          </p:cNvPr>
          <p:cNvCxnSpPr/>
          <p:nvPr/>
        </p:nvCxnSpPr>
        <p:spPr>
          <a:xfrm>
            <a:off x="166689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>
            <a:extLst>
              <a:ext uri="{FF2B5EF4-FFF2-40B4-BE49-F238E27FC236}">
                <a16:creationId xmlns:a16="http://schemas.microsoft.com/office/drawing/2014/main" id="{7B7BE230-1F1F-B348-9D95-03B09404E766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4908551"/>
            <a:ext cx="6826250" cy="111125"/>
            <a:chOff x="172269" y="6621494"/>
            <a:chExt cx="6826666" cy="111519"/>
          </a:xfrm>
        </p:grpSpPr>
        <p:pic>
          <p:nvPicPr>
            <p:cNvPr id="11" name="Picture 68" descr="at.png">
              <a:extLst>
                <a:ext uri="{FF2B5EF4-FFF2-40B4-BE49-F238E27FC236}">
                  <a16:creationId xmlns:a16="http://schemas.microsoft.com/office/drawing/2014/main" id="{22359C65-AA59-634E-812F-5EC3F9D45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>
              <a:extLst>
                <a:ext uri="{FF2B5EF4-FFF2-40B4-BE49-F238E27FC236}">
                  <a16:creationId xmlns:a16="http://schemas.microsoft.com/office/drawing/2014/main" id="{C5AFE359-9DBA-E044-B28C-C496DD54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>
              <a:extLst>
                <a:ext uri="{FF2B5EF4-FFF2-40B4-BE49-F238E27FC236}">
                  <a16:creationId xmlns:a16="http://schemas.microsoft.com/office/drawing/2014/main" id="{332A9619-6919-A74E-AD91-7BD53A62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>
              <a:extLst>
                <a:ext uri="{FF2B5EF4-FFF2-40B4-BE49-F238E27FC236}">
                  <a16:creationId xmlns:a16="http://schemas.microsoft.com/office/drawing/2014/main" id="{8D68302C-E5F5-8847-9555-E76E778D9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>
              <a:extLst>
                <a:ext uri="{FF2B5EF4-FFF2-40B4-BE49-F238E27FC236}">
                  <a16:creationId xmlns:a16="http://schemas.microsoft.com/office/drawing/2014/main" id="{E13DFBC2-4B38-9C44-A85F-C2AA8A61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>
              <a:extLst>
                <a:ext uri="{FF2B5EF4-FFF2-40B4-BE49-F238E27FC236}">
                  <a16:creationId xmlns:a16="http://schemas.microsoft.com/office/drawing/2014/main" id="{BC3BFA8A-6AF5-0A49-90D8-E78CC4A4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>
              <a:extLst>
                <a:ext uri="{FF2B5EF4-FFF2-40B4-BE49-F238E27FC236}">
                  <a16:creationId xmlns:a16="http://schemas.microsoft.com/office/drawing/2014/main" id="{6EF9649E-2409-944D-9154-710AB4553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>
              <a:extLst>
                <a:ext uri="{FF2B5EF4-FFF2-40B4-BE49-F238E27FC236}">
                  <a16:creationId xmlns:a16="http://schemas.microsoft.com/office/drawing/2014/main" id="{D5A93CC3-AAD0-1542-8A1F-18F2C7380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>
              <a:extLst>
                <a:ext uri="{FF2B5EF4-FFF2-40B4-BE49-F238E27FC236}">
                  <a16:creationId xmlns:a16="http://schemas.microsoft.com/office/drawing/2014/main" id="{97DC2872-0165-CD47-8DE0-848D12A17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>
              <a:extLst>
                <a:ext uri="{FF2B5EF4-FFF2-40B4-BE49-F238E27FC236}">
                  <a16:creationId xmlns:a16="http://schemas.microsoft.com/office/drawing/2014/main" id="{1748FF50-A118-DB49-82CF-F795FD11D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>
              <a:extLst>
                <a:ext uri="{FF2B5EF4-FFF2-40B4-BE49-F238E27FC236}">
                  <a16:creationId xmlns:a16="http://schemas.microsoft.com/office/drawing/2014/main" id="{297EA685-F18F-AA41-ADBA-699813879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>
              <a:extLst>
                <a:ext uri="{FF2B5EF4-FFF2-40B4-BE49-F238E27FC236}">
                  <a16:creationId xmlns:a16="http://schemas.microsoft.com/office/drawing/2014/main" id="{41AF60B0-76A3-4B49-A3FA-8FEB60CB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>
              <a:extLst>
                <a:ext uri="{FF2B5EF4-FFF2-40B4-BE49-F238E27FC236}">
                  <a16:creationId xmlns:a16="http://schemas.microsoft.com/office/drawing/2014/main" id="{F7B214C3-851A-BB4B-9B5C-FE138B38A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>
              <a:extLst>
                <a:ext uri="{FF2B5EF4-FFF2-40B4-BE49-F238E27FC236}">
                  <a16:creationId xmlns:a16="http://schemas.microsoft.com/office/drawing/2014/main" id="{B6634148-E4CE-974C-AB82-A1B74B90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>
              <a:extLst>
                <a:ext uri="{FF2B5EF4-FFF2-40B4-BE49-F238E27FC236}">
                  <a16:creationId xmlns:a16="http://schemas.microsoft.com/office/drawing/2014/main" id="{B7A44A58-21FA-E247-9E7E-FFBFD803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>
              <a:extLst>
                <a:ext uri="{FF2B5EF4-FFF2-40B4-BE49-F238E27FC236}">
                  <a16:creationId xmlns:a16="http://schemas.microsoft.com/office/drawing/2014/main" id="{49F9E4ED-A833-BA44-B9B1-88FA8AC7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>
              <a:extLst>
                <a:ext uri="{FF2B5EF4-FFF2-40B4-BE49-F238E27FC236}">
                  <a16:creationId xmlns:a16="http://schemas.microsoft.com/office/drawing/2014/main" id="{8B6634E2-9A1F-D249-AB12-6E9C6571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>
              <a:extLst>
                <a:ext uri="{FF2B5EF4-FFF2-40B4-BE49-F238E27FC236}">
                  <a16:creationId xmlns:a16="http://schemas.microsoft.com/office/drawing/2014/main" id="{44D737D1-A3B7-984C-80CA-DCF66C85F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>
              <a:extLst>
                <a:ext uri="{FF2B5EF4-FFF2-40B4-BE49-F238E27FC236}">
                  <a16:creationId xmlns:a16="http://schemas.microsoft.com/office/drawing/2014/main" id="{10306C0B-FBDB-774E-AD8E-E7B4B8A0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>
              <a:extLst>
                <a:ext uri="{FF2B5EF4-FFF2-40B4-BE49-F238E27FC236}">
                  <a16:creationId xmlns:a16="http://schemas.microsoft.com/office/drawing/2014/main" id="{5A9A319B-CC5D-CA45-8C28-1B1A76434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>
              <a:extLst>
                <a:ext uri="{FF2B5EF4-FFF2-40B4-BE49-F238E27FC236}">
                  <a16:creationId xmlns:a16="http://schemas.microsoft.com/office/drawing/2014/main" id="{A97DDFB5-C6F5-C040-A11C-943587B6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>
              <a:extLst>
                <a:ext uri="{FF2B5EF4-FFF2-40B4-BE49-F238E27FC236}">
                  <a16:creationId xmlns:a16="http://schemas.microsoft.com/office/drawing/2014/main" id="{ACE847BE-2C41-0042-A696-F68482D9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>
              <a:extLst>
                <a:ext uri="{FF2B5EF4-FFF2-40B4-BE49-F238E27FC236}">
                  <a16:creationId xmlns:a16="http://schemas.microsoft.com/office/drawing/2014/main" id="{B53DEA57-B244-2945-9834-06C26B861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>
              <a:extLst>
                <a:ext uri="{FF2B5EF4-FFF2-40B4-BE49-F238E27FC236}">
                  <a16:creationId xmlns:a16="http://schemas.microsoft.com/office/drawing/2014/main" id="{24E247ED-3BCA-0C48-A931-FD61E5F8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1"/>
            <a:ext cx="79488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6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7447864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8957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3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2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773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60206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2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149151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05639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149151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978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89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1250158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149151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42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_typ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280843"/>
            <a:ext cx="2921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1085849"/>
            <a:ext cx="7527926" cy="314206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/>
            </a:lvl1pPr>
            <a:lvl2pPr marL="714375" indent="-257175">
              <a:buFont typeface="Symbol" panose="05050102010706020507" pitchFamily="18" charset="2"/>
              <a:buChar char="-"/>
              <a:defRPr sz="2100" baseline="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aseline="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drei</a:t>
            </a:r>
            <a:r>
              <a:rPr lang="en-GB" noProof="0" dirty="0"/>
              <a:t>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0" y="-5051"/>
            <a:ext cx="9144000" cy="783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179287"/>
            <a:ext cx="7516008" cy="53106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</p:spTree>
    <p:extLst>
      <p:ext uri="{BB962C8B-B14F-4D97-AF65-F5344CB8AC3E}">
        <p14:creationId xmlns:p14="http://schemas.microsoft.com/office/powerpoint/2010/main" val="38697490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3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778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1689"/>
            <a:ext cx="1333382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6" y="4080276"/>
            <a:ext cx="8207375" cy="673894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E520C3-31A8-4243-85F0-6FD16A8FA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143100"/>
            <a:ext cx="1673706" cy="45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749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0DD17-A21C-4889-BD4E-C5BE08AE2A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41021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"/>
              <a:defRPr/>
            </a:lvl1pPr>
            <a:lvl2pPr marL="519113" indent="-195263">
              <a:buFont typeface="Wingdings" pitchFamily="2" charset="2"/>
              <a:buChar char="è"/>
              <a:defRPr/>
            </a:lvl2pPr>
            <a:lvl3pPr marL="857250" indent="-171450">
              <a:buFont typeface="Wingdings" pitchFamily="2" charset="2"/>
              <a:buChar char="è"/>
              <a:defRPr/>
            </a:lvl3pPr>
            <a:lvl4pPr marL="1200150" indent="-171450">
              <a:buFont typeface="Wingdings" pitchFamily="2" charset="2"/>
              <a:buChar char="è"/>
              <a:defRPr/>
            </a:lvl4pPr>
            <a:lvl5pPr marL="1543050" indent="-171450">
              <a:buFont typeface="Wingdings" pitchFamily="2" charset="2"/>
              <a:buChar char="è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0C454-C2E1-4B36-90B4-E99B84314C0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551240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05335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2677794" y="4786313"/>
            <a:ext cx="5604196" cy="1619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EUMETSAT Meteorological Satellite Conference // Darmstadt // 26-30 September 2016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D9A4-58C1-46E0-A41D-F16FC444A5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65632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1ECFA-67DB-4240-8716-9EECCA61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35" y="51470"/>
            <a:ext cx="2159545" cy="5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7420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110346837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46302633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A7840CB3-B2F9-470F-B67B-AFA0A513FB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9" y="141759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478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4455" r="7191" b="13898"/>
          <a:stretch>
            <a:fillRect/>
          </a:stretch>
        </p:blipFill>
        <p:spPr bwMode="auto">
          <a:xfrm>
            <a:off x="233363" y="141686"/>
            <a:ext cx="1601787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KU43/M.Werscheck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2372581" y="4927088"/>
            <a:ext cx="4392488" cy="146941"/>
          </a:xfrm>
          <a:prstGeom prst="rect">
            <a:avLst/>
          </a:prstGeom>
        </p:spPr>
        <p:txBody>
          <a:bodyPr/>
          <a:lstStyle/>
          <a:p>
            <a:fld id="{1FB8F85F-272B-47CD-81CD-7D965E29F7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414788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4855080"/>
            <a:ext cx="4392488" cy="146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/>
              <a:t>Hollmann:  Atmospheric Climate Data Records from Satellites: Where are we today? </a:t>
            </a:r>
          </a:p>
        </p:txBody>
      </p:sp>
    </p:spTree>
    <p:extLst>
      <p:ext uri="{BB962C8B-B14F-4D97-AF65-F5344CB8AC3E}">
        <p14:creationId xmlns:p14="http://schemas.microsoft.com/office/powerpoint/2010/main" val="333536968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_typ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280843"/>
            <a:ext cx="2921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1085849"/>
            <a:ext cx="7527926" cy="314206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/>
            </a:lvl1pPr>
            <a:lvl2pPr marL="714375" indent="-257175">
              <a:buFont typeface="Symbol" panose="05050102010706020507" pitchFamily="18" charset="2"/>
              <a:buChar char="-"/>
              <a:defRPr sz="2100" baseline="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aseline="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drei</a:t>
            </a:r>
            <a:r>
              <a:rPr lang="en-GB" noProof="0" dirty="0"/>
              <a:t>, 21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0" y="-5051"/>
            <a:ext cx="9144000" cy="783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179287"/>
            <a:ext cx="7516008" cy="53106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</p:spTree>
    <p:extLst>
      <p:ext uri="{BB962C8B-B14F-4D97-AF65-F5344CB8AC3E}">
        <p14:creationId xmlns:p14="http://schemas.microsoft.com/office/powerpoint/2010/main" val="57598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4455" r="7191" b="13898"/>
          <a:stretch>
            <a:fillRect/>
          </a:stretch>
        </p:blipFill>
        <p:spPr bwMode="auto">
          <a:xfrm>
            <a:off x="233363" y="141686"/>
            <a:ext cx="1601787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KU43/M.Werscheck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2372581" y="4927088"/>
            <a:ext cx="4392488" cy="146941"/>
          </a:xfrm>
          <a:prstGeom prst="rect">
            <a:avLst/>
          </a:prstGeom>
        </p:spPr>
        <p:txBody>
          <a:bodyPr/>
          <a:lstStyle/>
          <a:p>
            <a:fld id="{1FB8F85F-272B-47CD-81CD-7D965E29F7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64967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racked ground with the sun in the background&#10;&#10;Description automatically generated">
            <a:extLst>
              <a:ext uri="{FF2B5EF4-FFF2-40B4-BE49-F238E27FC236}">
                <a16:creationId xmlns:a16="http://schemas.microsoft.com/office/drawing/2014/main" id="{634F5380-2E99-23B1-B5F0-B0F91444A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2926"/>
            <a:ext cx="7108412" cy="378154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6653827" y="865909"/>
            <a:ext cx="2479964" cy="3781537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10208" y="-65509"/>
            <a:ext cx="9144000" cy="4729980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08790" y="-6539"/>
            <a:ext cx="1580444" cy="4855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08790" y="479030"/>
            <a:ext cx="9035210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278274" y="85818"/>
            <a:ext cx="1277411" cy="328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361F7-6794-D720-B23F-92A2B5D874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514" y="1110529"/>
            <a:ext cx="2622342" cy="9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31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54572"/>
            <a:ext cx="6137564" cy="3808868"/>
          </a:xfrm>
          <a:prstGeom prst="rect">
            <a:avLst/>
          </a:pr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665293"/>
            <a:ext cx="9144000" cy="399703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08791" y="-6539"/>
            <a:ext cx="485569" cy="4855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"/>
            <a:ext cx="8440850" cy="480059"/>
          </a:xfrm>
        </p:spPr>
        <p:txBody>
          <a:bodyPr/>
          <a:lstStyle>
            <a:lvl1pPr marL="166158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155551" y="62854"/>
            <a:ext cx="364310" cy="361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4" y="2296194"/>
            <a:ext cx="934080" cy="9326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731327" y="928255"/>
            <a:ext cx="4097967" cy="3873323"/>
          </a:xfrm>
        </p:spPr>
        <p:txBody>
          <a:bodyPr/>
          <a:lstStyle>
            <a:lvl1pPr>
              <a:defRPr sz="2400" spc="-75" baseline="0"/>
            </a:lvl1pPr>
            <a:lvl2pPr>
              <a:defRPr sz="2100" spc="-75" baseline="0"/>
            </a:lvl2pPr>
            <a:lvl3pPr>
              <a:defRPr sz="1800" spc="-75" baseline="0"/>
            </a:lvl3pPr>
            <a:lvl4pPr>
              <a:defRPr sz="1500" spc="-75" baseline="0"/>
            </a:lvl4pPr>
            <a:lvl5pPr>
              <a:defRPr sz="1350" spc="-75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0EDB7-0126-7744-3465-8A4CE6908A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74493" y="81641"/>
            <a:ext cx="1160717" cy="3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19B24D-F5C3-0B9F-77EB-C36F20E960F7}"/>
              </a:ext>
            </a:extLst>
          </p:cNvPr>
          <p:cNvSpPr txBox="1"/>
          <p:nvPr userDrawn="1"/>
        </p:nvSpPr>
        <p:spPr>
          <a:xfrm>
            <a:off x="8280115" y="481176"/>
            <a:ext cx="8162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75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298740693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10837" y="-6539"/>
            <a:ext cx="7682470" cy="485569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"/>
            <a:ext cx="8549640" cy="480059"/>
          </a:xfrm>
        </p:spPr>
        <p:txBody>
          <a:bodyPr/>
          <a:lstStyle>
            <a:lvl1pPr marL="166158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8790" y="854572"/>
            <a:ext cx="8720504" cy="3807752"/>
          </a:xfrm>
        </p:spPr>
        <p:txBody>
          <a:bodyPr/>
          <a:lstStyle>
            <a:lvl1pPr>
              <a:defRPr sz="2400" spc="-75" baseline="0"/>
            </a:lvl1pPr>
            <a:lvl2pPr>
              <a:defRPr sz="2100" spc="-75" baseline="0"/>
            </a:lvl2pPr>
            <a:lvl3pPr>
              <a:defRPr sz="1800" spc="-75" baseline="0"/>
            </a:lvl3pPr>
            <a:lvl4pPr>
              <a:defRPr sz="1500" spc="-75" baseline="0"/>
            </a:lvl4pPr>
            <a:lvl5pPr>
              <a:defRPr sz="1350" spc="-75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A520B-4469-CFD6-076C-FBAE78433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155551" y="62854"/>
            <a:ext cx="364310" cy="361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52ADC-43C8-524E-89EF-415A0D506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493" y="81641"/>
            <a:ext cx="1160717" cy="324000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5901A32-5170-4D97-BBB6-A1EBF3E0E8D3}"/>
              </a:ext>
            </a:extLst>
          </p:cNvPr>
          <p:cNvSpPr txBox="1"/>
          <p:nvPr userDrawn="1"/>
        </p:nvSpPr>
        <p:spPr>
          <a:xfrm>
            <a:off x="8280115" y="481176"/>
            <a:ext cx="8162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75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10280159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dark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08790" y="-6539"/>
            <a:ext cx="8926421" cy="48556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-6539"/>
            <a:ext cx="8440850" cy="480059"/>
          </a:xfrm>
        </p:spPr>
        <p:txBody>
          <a:bodyPr/>
          <a:lstStyle>
            <a:lvl1pPr marL="166158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8789" y="854572"/>
            <a:ext cx="8866870" cy="38077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09CD2-A404-E8C1-0DBD-B26D43657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493" y="81641"/>
            <a:ext cx="1160717" cy="324000"/>
          </a:xfrm>
          <a:prstGeom prst="rect">
            <a:avLst/>
          </a:prstGeom>
        </p:spPr>
      </p:pic>
      <p:pic>
        <p:nvPicPr>
          <p:cNvPr id="5" name="Picture 4" descr="A blue circle with white lines&#10;&#10;Description automatically generated">
            <a:extLst>
              <a:ext uri="{FF2B5EF4-FFF2-40B4-BE49-F238E27FC236}">
                <a16:creationId xmlns:a16="http://schemas.microsoft.com/office/drawing/2014/main" id="{A12D3192-0DCA-14F5-2FA0-511878B61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7" y="36148"/>
            <a:ext cx="394685" cy="394685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83FC3BB-BF06-444A-A2A6-7ECB5B82A45D}"/>
              </a:ext>
            </a:extLst>
          </p:cNvPr>
          <p:cNvSpPr txBox="1"/>
          <p:nvPr userDrawn="1"/>
        </p:nvSpPr>
        <p:spPr>
          <a:xfrm>
            <a:off x="8280115" y="481176"/>
            <a:ext cx="8162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750" b="0" baseline="0" dirty="0">
                <a:solidFill>
                  <a:schemeClr val="tx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23638553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Basic textu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08790" y="-6539"/>
            <a:ext cx="8926421" cy="485569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31898" y="-31897"/>
            <a:ext cx="9170582" cy="4694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"/>
            <a:ext cx="8549640" cy="480059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8790" y="854573"/>
            <a:ext cx="8720504" cy="381429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08791" y="-6539"/>
            <a:ext cx="485569" cy="4855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155551" y="62854"/>
            <a:ext cx="364310" cy="361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102D0-2CD7-44B5-A550-5FA2589CB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493" y="81641"/>
            <a:ext cx="1160717" cy="3240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E277AA3E-CF7E-4FB8-957E-BADB128F7AA5}"/>
              </a:ext>
            </a:extLst>
          </p:cNvPr>
          <p:cNvSpPr txBox="1"/>
          <p:nvPr userDrawn="1"/>
        </p:nvSpPr>
        <p:spPr>
          <a:xfrm>
            <a:off x="8280115" y="481176"/>
            <a:ext cx="8162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75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351959277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 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57628"/>
            <a:ext cx="6137564" cy="3805813"/>
          </a:xfrm>
          <a:prstGeom prst="rect">
            <a:avLst/>
          </a:prstGeom>
          <a:solidFill>
            <a:srgbClr val="F2A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647845"/>
            <a:ext cx="9144000" cy="401447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08791" y="-6539"/>
            <a:ext cx="485569" cy="4855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675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731327" y="928255"/>
            <a:ext cx="4097967" cy="3805813"/>
          </a:xfrm>
        </p:spPr>
        <p:txBody>
          <a:bodyPr anchor="ctr"/>
          <a:lstStyle>
            <a:lvl1pPr marL="0" indent="0">
              <a:buNone/>
              <a:defRPr sz="2400" baseline="0"/>
            </a:lvl1pPr>
            <a:lvl2pPr marL="422042" indent="0">
              <a:buNone/>
              <a:defRPr sz="2100" baseline="0"/>
            </a:lvl2pPr>
            <a:lvl3pPr marL="844082" indent="0">
              <a:buNone/>
              <a:defRPr sz="1800" baseline="0"/>
            </a:lvl3pPr>
            <a:lvl4pPr marL="1266124" indent="0">
              <a:buNone/>
              <a:defRPr sz="1500" baseline="0"/>
            </a:lvl4pPr>
            <a:lvl5pPr marL="1688165" indent="0">
              <a:buNone/>
              <a:defRPr sz="135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155551" y="62854"/>
            <a:ext cx="364310" cy="361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1" y="1820685"/>
            <a:ext cx="1980035" cy="1976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22F23-5D4A-F75C-1C1E-8B104B8370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74493" y="81641"/>
            <a:ext cx="1160717" cy="324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44B92337-FDE1-4C84-AADE-E64C115DDA50}"/>
              </a:ext>
            </a:extLst>
          </p:cNvPr>
          <p:cNvSpPr txBox="1"/>
          <p:nvPr userDrawn="1"/>
        </p:nvSpPr>
        <p:spPr>
          <a:xfrm>
            <a:off x="8280115" y="481176"/>
            <a:ext cx="8162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75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www.cmsaf.eu</a:t>
            </a:r>
          </a:p>
        </p:txBody>
      </p:sp>
    </p:spTree>
    <p:extLst>
      <p:ext uri="{BB962C8B-B14F-4D97-AF65-F5344CB8AC3E}">
        <p14:creationId xmlns:p14="http://schemas.microsoft.com/office/powerpoint/2010/main" val="51603129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3"/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:\CM_SAF\Management\Praesentationsarchiv\Logos\CMSAF_Logos_2017\CMSAF_Name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DACH-2025, Session 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08440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94" y="729000"/>
            <a:ext cx="8353425" cy="3238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241E-FF46-4637-81FD-329B70E604F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2918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-</a:t>
            </a:r>
            <a:fld id="{5D52B02B-64FF-4549-AAE7-620FF7376C09}" type="slidenum">
              <a:rPr lang="de-DE" altLang="de-DE"/>
              <a:pPr>
                <a:defRPr/>
              </a:pPr>
              <a:t>‹Nr.›</a:t>
            </a:fld>
            <a:r>
              <a:rPr lang="de-DE" altLang="de-DE"/>
              <a:t>-</a:t>
            </a: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585F69C6-238D-4BD0-8E88-2F0E75D5503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55577" y="4786312"/>
            <a:ext cx="1512168" cy="2337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/>
              <a:t>DACH-2025, Session 3</a:t>
            </a:r>
          </a:p>
        </p:txBody>
      </p:sp>
    </p:spTree>
    <p:extLst>
      <p:ext uri="{BB962C8B-B14F-4D97-AF65-F5344CB8AC3E}">
        <p14:creationId xmlns:p14="http://schemas.microsoft.com/office/powerpoint/2010/main" val="306045444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5" name="Foliennummernplatzhalter 1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0ADB-C080-4C20-8CB5-53A9E078351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4101311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5" name="Foliennummernplatzhalter 1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8793-9DD4-4B20-B824-C67475293CC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640A6431-D389-4FCE-BF7E-462AC27C61A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5577" y="4786312"/>
            <a:ext cx="1512168" cy="2337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DACH-2025, Session 3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791514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E9B8A-D1EE-4E1F-B956-F43D53217C1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F99DE281-3429-4502-80E8-9C8C616C31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5577" y="4786312"/>
            <a:ext cx="1512168" cy="2337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DACH-2025, Session 3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223864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936" y="73093"/>
            <a:ext cx="4376272" cy="538926"/>
          </a:xfrm>
        </p:spPr>
        <p:txBody>
          <a:bodyPr anchor="ctr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93" y="807995"/>
            <a:ext cx="8353425" cy="381044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241E-FF46-4637-81FD-329B70E604F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012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0.wmf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6.jpe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theme" Target="../theme/theme9.xml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9" y="1379935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6" y="4835699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Line 23"/>
          <p:cNvSpPr>
            <a:spLocks noChangeShapeType="1"/>
          </p:cNvSpPr>
          <p:nvPr userDrawn="1"/>
        </p:nvSpPr>
        <p:spPr bwMode="auto">
          <a:xfrm>
            <a:off x="250825" y="699542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9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9DDDF7C4-B6B4-43E7-933B-64047D56B1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9" y="134590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E4A374-85A3-445C-A0EC-63CA1E313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24997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5" r:id="rId2"/>
    <p:sldLayoutId id="2147483876" r:id="rId3"/>
    <p:sldLayoutId id="2147483877" r:id="rId4"/>
    <p:sldLayoutId id="2147483878" r:id="rId5"/>
    <p:sldLayoutId id="2147483978" r:id="rId6"/>
    <p:sldLayoutId id="2147483981" r:id="rId7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935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7413" name="Line 23"/>
          <p:cNvSpPr>
            <a:spLocks noChangeShapeType="1"/>
          </p:cNvSpPr>
          <p:nvPr userDrawn="1"/>
        </p:nvSpPr>
        <p:spPr bwMode="auto">
          <a:xfrm>
            <a:off x="244478" y="4763691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7414" name="Picture 28" descr="Bundesadler_kleiner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" y="4804176"/>
            <a:ext cx="385087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Line 23"/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latin typeface="Arial" charset="0"/>
              </a:defRPr>
            </a:lvl1pPr>
          </a:lstStyle>
          <a:p>
            <a:pPr>
              <a:defRPr/>
            </a:pPr>
            <a:fld id="{12141ED2-6545-4FE6-8854-82D51B54D2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7418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1689"/>
            <a:ext cx="1333382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WD-Logo" descr="Wort-Bild-Marke des Deutschen Wetterdienst. Wetter und Klima aus einer Hand." title="DWD-Logo">
            <a:extLst>
              <a:ext uri="{FF2B5EF4-FFF2-40B4-BE49-F238E27FC236}">
                <a16:creationId xmlns:a16="http://schemas.microsoft.com/office/drawing/2014/main" id="{F52EACCF-B840-4A15-9A56-95CCACE4A86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26306" y="108003"/>
            <a:ext cx="1673696" cy="4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64319" indent="-264319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9113" indent="-19526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9" y="1379935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6" y="4835699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Line 23"/>
          <p:cNvSpPr>
            <a:spLocks noChangeShapeType="1"/>
          </p:cNvSpPr>
          <p:nvPr userDrawn="1"/>
        </p:nvSpPr>
        <p:spPr bwMode="auto">
          <a:xfrm>
            <a:off x="247650" y="627534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F7DE79-E847-4675-9374-3B0F7560C3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56407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46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3"/>
            <a:ext cx="8549641" cy="45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91" y="854572"/>
            <a:ext cx="8720504" cy="380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08790" y="479030"/>
            <a:ext cx="9035210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432090" y="4986908"/>
            <a:ext cx="2335236" cy="11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8639513" y="4945190"/>
            <a:ext cx="45685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CC606-8418-49EA-9DB7-3FFD72983DD3}" type="slidenum">
              <a:rPr kumimoji="0" lang="de-DE" sz="788" b="0" i="0" u="none" strike="noStrike" kern="1200" cap="none" spc="0" normalizeH="0" baseline="0" noProof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788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2501EC2-0D58-474B-B727-928468636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07" y="4716240"/>
            <a:ext cx="1229698" cy="32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3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</p:sldLayoutIdLst>
  <p:transition/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400" b="1" spc="-75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2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 spc="-75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75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 spc="-75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6" spc="-75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7" spc="-75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232122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6pPr>
      <a:lvl7pPr marL="274326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text master formats by clicking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0" name="Picture 28" descr="Bundesadler_kleiner"/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697413"/>
            <a:ext cx="4445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/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DACH-2025, Session 3</a:t>
            </a:r>
          </a:p>
        </p:txBody>
      </p:sp>
      <p:sp>
        <p:nvSpPr>
          <p:cNvPr id="20" name="Foliennummernplatzhalter 1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8F2DB1F8-5427-4DF2-85AE-A951286C91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4" name="Grafik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H:\CM_SAF\Management\Praesentationsarchiv\Logos\CMSAF_Logos_2017\CMSAF_Name_Colour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1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3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93" y="13799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5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/>
        </p:nvSpPr>
        <p:spPr bwMode="auto">
          <a:xfrm>
            <a:off x="244480" y="4763691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76" rIns="68549" bIns="34276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0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5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80" y="141689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76" rIns="68549" bIns="34276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2"/>
            <a:ext cx="3709988" cy="161925"/>
          </a:xfrm>
          <a:prstGeom prst="rect">
            <a:avLst/>
          </a:prstGeom>
          <a:ln/>
        </p:spPr>
        <p:txBody>
          <a:bodyPr vert="horz" wrap="square" lIns="100750" tIns="50377" rIns="100750" bIns="50377" numCol="1" anchor="t" anchorCtr="0" compatLnSpc="1">
            <a:prstTxWarp prst="textNoShape">
              <a:avLst/>
            </a:prstTxWarp>
          </a:bodyPr>
          <a:lstStyle>
            <a:lvl1pPr algn="r">
              <a:defRPr sz="748"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DRR 2.3 // Offenbach // 11 December 2014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2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48"/>
            </a:lvl1pPr>
          </a:lstStyle>
          <a:p>
            <a:pPr>
              <a:defRPr/>
            </a:pPr>
            <a:fld id="{65099704-120B-4CF9-B700-6AC324E816B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1" y="73095"/>
            <a:ext cx="1603055" cy="5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8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5pPr>
      <a:lvl6pPr marL="34276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6pPr>
      <a:lvl7pPr marL="68552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7pPr>
      <a:lvl8pPr marL="1028281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8pPr>
      <a:lvl9pPr marL="137104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9pPr>
    </p:titleStyle>
    <p:bodyStyle>
      <a:lvl1pPr marL="264211" indent="-26421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8901" indent="-195183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856902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199661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1542421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188518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2794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7070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91346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76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52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1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04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380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56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32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08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9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text master formats by clicking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endParaRPr lang="en-US"/>
          </a:p>
        </p:txBody>
      </p:sp>
      <p:pic>
        <p:nvPicPr>
          <p:cNvPr id="1030" name="Picture 28" descr="Bundesadler_kleiner"/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" y="4697414"/>
            <a:ext cx="4445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52414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5"/>
            </a:lvl1pPr>
          </a:lstStyle>
          <a:p>
            <a:pPr>
              <a:defRPr/>
            </a:pPr>
            <a:fld id="{A732A641-C210-4590-8BAE-DBF0CFD0A4B8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34" name="Grafik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pPr>
              <a:defRPr/>
            </a:pPr>
            <a:r>
              <a:rPr lang="de-DE"/>
              <a:t>Satellite Application Facility on Climate Monitoring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37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tx2"/>
          </a:solidFill>
          <a:latin typeface="Arial" charset="0"/>
        </a:defRPr>
      </a:lvl5pPr>
      <a:lvl6pPr marL="457170"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accent1"/>
          </a:solidFill>
          <a:latin typeface="Arial" charset="0"/>
        </a:defRPr>
      </a:lvl6pPr>
      <a:lvl7pPr marL="914339"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accent1"/>
          </a:solidFill>
          <a:latin typeface="Arial" charset="0"/>
        </a:defRPr>
      </a:lvl7pPr>
      <a:lvl8pPr marL="1371509"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accent1"/>
          </a:solidFill>
          <a:latin typeface="Arial" charset="0"/>
        </a:defRPr>
      </a:lvl8pPr>
      <a:lvl9pPr marL="1828678" algn="l" rtl="0" eaLnBrk="0" fontAlgn="base" hangingPunct="0">
        <a:spcBef>
          <a:spcPct val="0"/>
        </a:spcBef>
        <a:spcAft>
          <a:spcPct val="0"/>
        </a:spcAft>
        <a:defRPr sz="2399" b="1">
          <a:solidFill>
            <a:schemeClr val="accent1"/>
          </a:solidFill>
          <a:latin typeface="Arial" charset="0"/>
        </a:defRPr>
      </a:lvl9pPr>
    </p:titleStyle>
    <p:bodyStyle>
      <a:lvl1pPr marL="352402" indent="-352402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04" indent="-26033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2924" indent="-22858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093" indent="-22858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263" indent="-22858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433" indent="-22858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601" indent="-22858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8771" indent="-22858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5940" indent="-22858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8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8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7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3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93" y="13799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5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/>
        </p:nvSpPr>
        <p:spPr bwMode="auto">
          <a:xfrm>
            <a:off x="244480" y="4763691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76" rIns="68549" bIns="34276"/>
          <a:lstStyle/>
          <a:p>
            <a:endParaRPr lang="en-GB"/>
          </a:p>
        </p:txBody>
      </p:sp>
      <p:pic>
        <p:nvPicPr>
          <p:cNvPr id="1030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5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80" y="141689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76" rIns="68549" bIns="34276"/>
          <a:lstStyle/>
          <a:p>
            <a:endParaRPr lang="en-GB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2"/>
            <a:ext cx="3709988" cy="161925"/>
          </a:xfrm>
          <a:prstGeom prst="rect">
            <a:avLst/>
          </a:prstGeom>
          <a:ln/>
        </p:spPr>
        <p:txBody>
          <a:bodyPr vert="horz" wrap="square" lIns="100750" tIns="50377" rIns="100750" bIns="50377" numCol="1" anchor="t" anchorCtr="0" compatLnSpc="1">
            <a:prstTxWarp prst="textNoShape">
              <a:avLst/>
            </a:prstTxWarp>
          </a:bodyPr>
          <a:lstStyle>
            <a:lvl1pPr algn="r">
              <a:defRPr sz="748"/>
            </a:lvl1pPr>
          </a:lstStyle>
          <a:p>
            <a:pPr>
              <a:defRPr/>
            </a:pPr>
            <a:r>
              <a:rPr lang="de-DE"/>
              <a:t>DRR 2.3 // Offenbach // 11 December 2014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2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48"/>
            </a:lvl1pPr>
          </a:lstStyle>
          <a:p>
            <a:pPr>
              <a:defRPr/>
            </a:pPr>
            <a:fld id="{65099704-120B-4CF9-B700-6AC324E816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1" y="73095"/>
            <a:ext cx="1603055" cy="5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tx2"/>
          </a:solidFill>
          <a:latin typeface="Arial" charset="0"/>
        </a:defRPr>
      </a:lvl5pPr>
      <a:lvl6pPr marL="34276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6pPr>
      <a:lvl7pPr marL="68552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7pPr>
      <a:lvl8pPr marL="1028281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8pPr>
      <a:lvl9pPr marL="1371040" algn="l" rtl="0" eaLnBrk="1" fontAlgn="base" hangingPunct="1">
        <a:spcBef>
          <a:spcPct val="0"/>
        </a:spcBef>
        <a:spcAft>
          <a:spcPct val="0"/>
        </a:spcAft>
        <a:defRPr sz="1769" b="1">
          <a:solidFill>
            <a:schemeClr val="accent1"/>
          </a:solidFill>
          <a:latin typeface="Arial" charset="0"/>
        </a:defRPr>
      </a:lvl9pPr>
    </p:titleStyle>
    <p:bodyStyle>
      <a:lvl1pPr marL="264211" indent="-26421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8901" indent="-195183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856902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199661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1542421" indent="-171381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188518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2794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7070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913461" indent="-17138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76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52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1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04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380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56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32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080" algn="l" defTabSz="685520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354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354" y="13799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6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/>
        </p:nvSpPr>
        <p:spPr bwMode="auto">
          <a:xfrm>
            <a:off x="244541" y="4763691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pic>
        <p:nvPicPr>
          <p:cNvPr id="1030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6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41" y="141734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0793" tIns="45399" rIns="90793" bIns="453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EUMETSAT Workshop </a:t>
            </a:r>
            <a:r>
              <a:rPr lang="de-DE" dirty="0" err="1"/>
              <a:t>Krakow</a:t>
            </a:r>
            <a:r>
              <a:rPr lang="de-DE" dirty="0"/>
              <a:t> 2017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0" hangingPunct="0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AF40E0B-B40D-4887-ABB6-5A1A45F6FD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" y="-11297"/>
            <a:ext cx="218709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0561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1124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1686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62248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61363" indent="-26136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4443" indent="-192767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850322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190895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1531504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1873091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13652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54214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894776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0561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1124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1686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2248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2813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3368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3926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4494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354" y="897731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354" y="13799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9220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6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23"/>
          <p:cNvSpPr>
            <a:spLocks noChangeShapeType="1"/>
          </p:cNvSpPr>
          <p:nvPr/>
        </p:nvSpPr>
        <p:spPr bwMode="auto">
          <a:xfrm>
            <a:off x="244541" y="4763691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pic>
        <p:nvPicPr>
          <p:cNvPr id="9222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4804176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41" y="141734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Line 23"/>
          <p:cNvSpPr>
            <a:spLocks noChangeShapeType="1"/>
          </p:cNvSpPr>
          <p:nvPr/>
        </p:nvSpPr>
        <p:spPr bwMode="auto">
          <a:xfrm>
            <a:off x="244477" y="677466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/>
          <a:lstStyle/>
          <a:p>
            <a:endParaRPr lang="en-US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0793" tIns="45399" rIns="90793" bIns="453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0" hangingPunct="0">
              <a:defRPr sz="7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A1EFD2B-69E8-41D7-96D5-4480D45669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1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0BFBC4AA-827A-4530-A08E-E134B7196D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9" y="134590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0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0561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1124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1686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62248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61363" indent="-26136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4443" indent="-192767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850322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190895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1531504" indent="-169118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1873091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13652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54214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894776" indent="-170278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0561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1124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1686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2248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2813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3368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3926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4494" algn="l" defTabSz="68112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Edit text master formats by clicking</a:t>
            </a:r>
          </a:p>
          <a:p>
            <a:pPr lvl="1"/>
            <a:r>
              <a:rPr lang="de-DE" altLang="de-DE" dirty="0"/>
              <a:t>Second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2"/>
            <a:r>
              <a:rPr lang="de-DE" altLang="de-DE" dirty="0"/>
              <a:t>Third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3"/>
            <a:r>
              <a:rPr lang="de-DE" altLang="de-DE" dirty="0" err="1"/>
              <a:t>Fourth</a:t>
            </a:r>
            <a:r>
              <a:rPr lang="de-DE" altLang="de-DE" dirty="0"/>
              <a:t>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4"/>
            <a:r>
              <a:rPr lang="de-DE" altLang="de-DE" dirty="0" err="1"/>
              <a:t>Fifth</a:t>
            </a:r>
            <a:r>
              <a:rPr lang="de-DE" altLang="de-DE" dirty="0"/>
              <a:t> </a:t>
            </a:r>
            <a:r>
              <a:rPr lang="de-DE" altLang="de-DE" dirty="0" err="1"/>
              <a:t>level</a:t>
            </a:r>
            <a:endParaRPr lang="de-DE" altLang="de-DE" dirty="0"/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0" name="Picture 28" descr="Bundesadler_kleiner"/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697413"/>
            <a:ext cx="4445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CM SAF IBM, May 2021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31AC15F-42D7-4576-9FD9-2CBD2B267BB4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34" name="Grafik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H:\CM_SAF\Management\Praesentationsarchiv\Logos\CMSAF_Logos_2017\CMSAF_Name_Colour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24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 70 Jahre Deutscher Wetterdienst&#10;Wetter und Klima aus einer Hand.">
            <a:extLst>
              <a:ext uri="{FF2B5EF4-FFF2-40B4-BE49-F238E27FC236}">
                <a16:creationId xmlns:a16="http://schemas.microsoft.com/office/drawing/2014/main" id="{CA2347B8-8A54-4F2B-809E-79A7633806B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53" y="144000"/>
            <a:ext cx="1633847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" y="100279"/>
            <a:ext cx="1582983" cy="4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53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CI_ppt_edits_WaterVapour2.jpg">
            <a:extLst>
              <a:ext uri="{FF2B5EF4-FFF2-40B4-BE49-F238E27FC236}">
                <a16:creationId xmlns:a16="http://schemas.microsoft.com/office/drawing/2014/main" id="{6D7511EC-A671-7C4D-98BC-35FE99926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9B695D01-8040-AC49-B9A1-732B13D88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9" y="792164"/>
            <a:ext cx="874712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 Box DG">
            <a:extLst>
              <a:ext uri="{FF2B5EF4-FFF2-40B4-BE49-F238E27FC236}">
                <a16:creationId xmlns:a16="http://schemas.microsoft.com/office/drawing/2014/main" id="{3D98A07E-2C38-A941-909E-E95619DA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1" y="334964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7FA04ABB-993D-A743-AF9B-69B284FF1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4701" y="158415"/>
            <a:ext cx="6956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0" name="Picture 11" descr="PPT_Footer.jpg">
            <a:extLst>
              <a:ext uri="{FF2B5EF4-FFF2-40B4-BE49-F238E27FC236}">
                <a16:creationId xmlns:a16="http://schemas.microsoft.com/office/drawing/2014/main" id="{8C66EC66-B778-FE41-AD88-7E9FBC15F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9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8">
            <a:extLst>
              <a:ext uri="{FF2B5EF4-FFF2-40B4-BE49-F238E27FC236}">
                <a16:creationId xmlns:a16="http://schemas.microsoft.com/office/drawing/2014/main" id="{E9936973-BCCA-9C48-8F42-F97AE75A3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5751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404040"/>
                </a:solidFill>
              </a:rPr>
              <a:t>ESA UNCLASSIFIED - For Official Use</a:t>
            </a:r>
          </a:p>
        </p:txBody>
      </p:sp>
      <p:sp>
        <p:nvSpPr>
          <p:cNvPr id="1032" name="Text Box 34">
            <a:extLst>
              <a:ext uri="{FF2B5EF4-FFF2-40B4-BE49-F238E27FC236}">
                <a16:creationId xmlns:a16="http://schemas.microsoft.com/office/drawing/2014/main" id="{397520FF-0236-1B47-9D3B-C1046B64A3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79925" y="4579939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2"/>
                </a:solidFill>
              </a:rPr>
              <a:t>ESA | 01/01/2016 | Slide  </a:t>
            </a:r>
            <a:fld id="{17CCDFD2-2040-AC46-8FEB-E11A09A69D43}" type="slidenum">
              <a:rPr altLang="en-US" sz="800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‹Nr.›</a:t>
            </a:fld>
            <a:endParaRPr lang="en-GB" altLang="en-US" sz="800" noProof="1">
              <a:solidFill>
                <a:schemeClr val="bg2"/>
              </a:solidFill>
            </a:endParaRPr>
          </a:p>
        </p:txBody>
      </p:sp>
      <p:grpSp>
        <p:nvGrpSpPr>
          <p:cNvPr id="1033" name="Group 39">
            <a:extLst>
              <a:ext uri="{FF2B5EF4-FFF2-40B4-BE49-F238E27FC236}">
                <a16:creationId xmlns:a16="http://schemas.microsoft.com/office/drawing/2014/main" id="{97A9BE4F-B682-904B-B494-B281FDDA5CBF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4908551"/>
            <a:ext cx="6826250" cy="111125"/>
            <a:chOff x="172269" y="6621494"/>
            <a:chExt cx="6826666" cy="111519"/>
          </a:xfrm>
        </p:grpSpPr>
        <p:pic>
          <p:nvPicPr>
            <p:cNvPr id="1035" name="Picture 40" descr="at.png">
              <a:extLst>
                <a:ext uri="{FF2B5EF4-FFF2-40B4-BE49-F238E27FC236}">
                  <a16:creationId xmlns:a16="http://schemas.microsoft.com/office/drawing/2014/main" id="{BB6122B5-B476-0E40-9CE1-4C47D90E2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>
              <a:extLst>
                <a:ext uri="{FF2B5EF4-FFF2-40B4-BE49-F238E27FC236}">
                  <a16:creationId xmlns:a16="http://schemas.microsoft.com/office/drawing/2014/main" id="{E158C938-CB16-704B-B1E8-3BBFC804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>
              <a:extLst>
                <a:ext uri="{FF2B5EF4-FFF2-40B4-BE49-F238E27FC236}">
                  <a16:creationId xmlns:a16="http://schemas.microsoft.com/office/drawing/2014/main" id="{E1BF3ACB-055A-414E-B5DC-8642196B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>
              <a:extLst>
                <a:ext uri="{FF2B5EF4-FFF2-40B4-BE49-F238E27FC236}">
                  <a16:creationId xmlns:a16="http://schemas.microsoft.com/office/drawing/2014/main" id="{B6785299-64A4-074B-AB3E-4ABC8D4D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>
              <a:extLst>
                <a:ext uri="{FF2B5EF4-FFF2-40B4-BE49-F238E27FC236}">
                  <a16:creationId xmlns:a16="http://schemas.microsoft.com/office/drawing/2014/main" id="{A32F82F9-98B2-F942-9C16-E414F0EBA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>
              <a:extLst>
                <a:ext uri="{FF2B5EF4-FFF2-40B4-BE49-F238E27FC236}">
                  <a16:creationId xmlns:a16="http://schemas.microsoft.com/office/drawing/2014/main" id="{F1E06E53-525A-8940-907D-CED43D88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>
              <a:extLst>
                <a:ext uri="{FF2B5EF4-FFF2-40B4-BE49-F238E27FC236}">
                  <a16:creationId xmlns:a16="http://schemas.microsoft.com/office/drawing/2014/main" id="{A22F8D12-FE56-2A4F-A376-203244FAB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>
              <a:extLst>
                <a:ext uri="{FF2B5EF4-FFF2-40B4-BE49-F238E27FC236}">
                  <a16:creationId xmlns:a16="http://schemas.microsoft.com/office/drawing/2014/main" id="{586901ED-57F3-B144-B056-51232F41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>
              <a:extLst>
                <a:ext uri="{FF2B5EF4-FFF2-40B4-BE49-F238E27FC236}">
                  <a16:creationId xmlns:a16="http://schemas.microsoft.com/office/drawing/2014/main" id="{99712C81-B05F-4D4A-BA63-B7E65972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>
              <a:extLst>
                <a:ext uri="{FF2B5EF4-FFF2-40B4-BE49-F238E27FC236}">
                  <a16:creationId xmlns:a16="http://schemas.microsoft.com/office/drawing/2014/main" id="{9B21B042-8808-7C42-A06D-4C9DFF03B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>
              <a:extLst>
                <a:ext uri="{FF2B5EF4-FFF2-40B4-BE49-F238E27FC236}">
                  <a16:creationId xmlns:a16="http://schemas.microsoft.com/office/drawing/2014/main" id="{3EB9AFFD-D247-F541-8FA4-65B33394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>
              <a:extLst>
                <a:ext uri="{FF2B5EF4-FFF2-40B4-BE49-F238E27FC236}">
                  <a16:creationId xmlns:a16="http://schemas.microsoft.com/office/drawing/2014/main" id="{2FDD3D3D-6BE3-A648-B0AC-97CFE202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>
              <a:extLst>
                <a:ext uri="{FF2B5EF4-FFF2-40B4-BE49-F238E27FC236}">
                  <a16:creationId xmlns:a16="http://schemas.microsoft.com/office/drawing/2014/main" id="{B8AF8E47-6F7C-CF4A-BCB6-FE67F716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>
              <a:extLst>
                <a:ext uri="{FF2B5EF4-FFF2-40B4-BE49-F238E27FC236}">
                  <a16:creationId xmlns:a16="http://schemas.microsoft.com/office/drawing/2014/main" id="{5A8E6751-403E-F045-B9FC-D121FC6D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>
              <a:extLst>
                <a:ext uri="{FF2B5EF4-FFF2-40B4-BE49-F238E27FC236}">
                  <a16:creationId xmlns:a16="http://schemas.microsoft.com/office/drawing/2014/main" id="{881AA020-EB43-F34D-BB50-8CA7138F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>
              <a:extLst>
                <a:ext uri="{FF2B5EF4-FFF2-40B4-BE49-F238E27FC236}">
                  <a16:creationId xmlns:a16="http://schemas.microsoft.com/office/drawing/2014/main" id="{79827EAF-D979-8048-AB86-A3AAF1164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>
              <a:extLst>
                <a:ext uri="{FF2B5EF4-FFF2-40B4-BE49-F238E27FC236}">
                  <a16:creationId xmlns:a16="http://schemas.microsoft.com/office/drawing/2014/main" id="{3D68C8AF-4077-024C-B5A2-A57974C3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>
              <a:extLst>
                <a:ext uri="{FF2B5EF4-FFF2-40B4-BE49-F238E27FC236}">
                  <a16:creationId xmlns:a16="http://schemas.microsoft.com/office/drawing/2014/main" id="{B87B710B-06CC-0F44-9853-D328EB673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>
              <a:extLst>
                <a:ext uri="{FF2B5EF4-FFF2-40B4-BE49-F238E27FC236}">
                  <a16:creationId xmlns:a16="http://schemas.microsoft.com/office/drawing/2014/main" id="{474A1F42-ECA1-7D49-AD01-BA29B645B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>
              <a:extLst>
                <a:ext uri="{FF2B5EF4-FFF2-40B4-BE49-F238E27FC236}">
                  <a16:creationId xmlns:a16="http://schemas.microsoft.com/office/drawing/2014/main" id="{FBF7557C-B91B-FC45-9432-24592DD5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>
              <a:extLst>
                <a:ext uri="{FF2B5EF4-FFF2-40B4-BE49-F238E27FC236}">
                  <a16:creationId xmlns:a16="http://schemas.microsoft.com/office/drawing/2014/main" id="{8E769F0F-77F0-9641-AD4D-360D2A529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>
              <a:extLst>
                <a:ext uri="{FF2B5EF4-FFF2-40B4-BE49-F238E27FC236}">
                  <a16:creationId xmlns:a16="http://schemas.microsoft.com/office/drawing/2014/main" id="{A413419D-4009-2E4C-98CA-C0B5E32F7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>
              <a:extLst>
                <a:ext uri="{FF2B5EF4-FFF2-40B4-BE49-F238E27FC236}">
                  <a16:creationId xmlns:a16="http://schemas.microsoft.com/office/drawing/2014/main" id="{CB43F719-CCE5-6C4E-A80B-5DFD386E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>
              <a:extLst>
                <a:ext uri="{FF2B5EF4-FFF2-40B4-BE49-F238E27FC236}">
                  <a16:creationId xmlns:a16="http://schemas.microsoft.com/office/drawing/2014/main" id="{E2FA0804-3F9D-D247-8C27-0E86DEF77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34">
            <a:extLst>
              <a:ext uri="{FF2B5EF4-FFF2-40B4-BE49-F238E27FC236}">
                <a16:creationId xmlns:a16="http://schemas.microsoft.com/office/drawing/2014/main" id="{CE0C9607-B3C3-D44D-9041-80B2CF12B6A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6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1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ＭＳ Ｐゴシック" charset="0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ＭＳ Ｐゴシック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2" indent="-68578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ＭＳ Ｐゴシック" charset="0"/>
          <a:cs typeface="Verdana"/>
        </a:defRPr>
      </a:lvl1pPr>
      <a:lvl2pPr marL="809605" indent="-35241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ＭＳ Ｐゴシック" charset="0"/>
          <a:cs typeface="Verdana"/>
        </a:defRPr>
      </a:lvl2pPr>
      <a:lvl3pPr marL="1406490" indent="-492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ＭＳ Ｐゴシック" charset="0"/>
          <a:cs typeface="Verdana"/>
        </a:defRPr>
      </a:lvl3pPr>
      <a:lvl4pPr marL="2004963" indent="-63339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ＭＳ Ｐゴシック" charset="0"/>
          <a:cs typeface="Verdana"/>
        </a:defRPr>
      </a:lvl4pPr>
      <a:lvl5pPr marL="2601848" indent="-77309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ＭＳ Ｐゴシック" charset="0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3.png"/><Relationship Id="rId4" Type="http://schemas.openxmlformats.org/officeDocument/2006/relationships/hyperlink" Target="https://www.cmsaf.eu/demo_hanna.html?nn=30501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2.xml"/><Relationship Id="rId6" Type="http://schemas.openxmlformats.org/officeDocument/2006/relationships/hyperlink" Target="mailto:joerg.trentmann@dwd.de" TargetMode="External"/><Relationship Id="rId5" Type="http://schemas.openxmlformats.org/officeDocument/2006/relationships/hyperlink" Target="mailto:Contact.cmsaf@dwd.de" TargetMode="External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essd-15-4901-202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emf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hyperlink" Target="https://www.cmsaf.eu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doi.org/10.5676/EUM_SAF_CM/GIRAFE/V001" TargetMode="Externa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843558"/>
            <a:ext cx="8207375" cy="1566174"/>
          </a:xfrm>
        </p:spPr>
        <p:txBody>
          <a:bodyPr/>
          <a:lstStyle/>
          <a:p>
            <a:r>
              <a:rPr lang="en-US" sz="2800" dirty="0"/>
              <a:t>25 years of a sustained Generation of Satellite-Based Climate Data Records by </a:t>
            </a:r>
            <a:r>
              <a:rPr lang="en-US" sz="2800"/>
              <a:t>CM SAF</a:t>
            </a:r>
            <a:br>
              <a:rPr lang="en-US" sz="2800"/>
            </a:br>
            <a:br>
              <a:rPr lang="en-US" altLang="de-DE" sz="1800" b="0" dirty="0"/>
            </a:br>
            <a:r>
              <a:rPr lang="en-US" altLang="de-DE" sz="1800" b="0" dirty="0"/>
              <a:t>J. Trentmann, </a:t>
            </a:r>
            <a:r>
              <a:rPr lang="de-DE" altLang="de-DE" sz="1800" b="0" dirty="0"/>
              <a:t>R. Hollmann, M. Schröder, N. Selbach </a:t>
            </a:r>
            <a:r>
              <a:rPr lang="de-DE" altLang="de-DE" sz="1800" b="0" dirty="0" err="1"/>
              <a:t>and</a:t>
            </a:r>
            <a:r>
              <a:rPr lang="de-DE" altLang="de-DE" sz="1800" b="0" dirty="0"/>
              <a:t> </a:t>
            </a:r>
            <a:r>
              <a:rPr lang="de-DE" altLang="de-DE" sz="1800" b="0" dirty="0" err="1"/>
              <a:t>the</a:t>
            </a:r>
            <a:r>
              <a:rPr lang="de-DE" altLang="de-DE" sz="1800" b="0" dirty="0"/>
              <a:t> CM SAF </a:t>
            </a:r>
            <a:r>
              <a:rPr lang="de-DE" altLang="de-DE" sz="1800" b="0" dirty="0" err="1"/>
              <a:t>team</a:t>
            </a:r>
            <a:endParaRPr lang="en-US" altLang="de-DE" sz="1800" b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4204" r="1576" b="34273"/>
          <a:stretch/>
        </p:blipFill>
        <p:spPr>
          <a:xfrm>
            <a:off x="128589" y="2841780"/>
            <a:ext cx="8886825" cy="19156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2099" dirty="0"/>
              <a:t>CLAAS-3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idx="1"/>
          </p:nvPr>
        </p:nvSpPr>
        <p:spPr>
          <a:xfrm>
            <a:off x="395289" y="1379572"/>
            <a:ext cx="4339724" cy="3238407"/>
          </a:xfrm>
        </p:spPr>
        <p:txBody>
          <a:bodyPr/>
          <a:lstStyle/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  <a:buNone/>
            </a:pPr>
            <a:r>
              <a:rPr lang="en-US" altLang="de-DE" sz="1500" b="1" dirty="0"/>
              <a:t>Variables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Cloud properties (fraction, height, phase)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Liquid and ice water path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CLAAS-4: top-of-atmosphere radiation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  <a:buNone/>
            </a:pPr>
            <a:r>
              <a:rPr lang="en-US" altLang="de-DE" sz="1500" b="1" dirty="0"/>
              <a:t>Resolution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Spatial: native, 0.05°×0.05°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Temporal: 15 min, hourly, daily, monthly,    mean diurnal cycle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  <a:buNone/>
            </a:pPr>
            <a:r>
              <a:rPr lang="en-US" altLang="de-DE" sz="1500" b="1" dirty="0"/>
              <a:t>Coverage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Spatial: </a:t>
            </a:r>
            <a:r>
              <a:rPr lang="en-US" altLang="de-DE" sz="1500" dirty="0" err="1"/>
              <a:t>Meteosat</a:t>
            </a:r>
            <a:r>
              <a:rPr lang="en-US" altLang="de-DE" sz="1500" dirty="0"/>
              <a:t> disk</a:t>
            </a:r>
          </a:p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500" dirty="0"/>
              <a:t>Temporal: 2004 to date</a:t>
            </a:r>
          </a:p>
          <a:p>
            <a:pPr lvl="1" eaLnBrk="1" hangingPunct="1"/>
            <a:endParaRPr lang="en-US" altLang="de-DE" noProof="0" dirty="0"/>
          </a:p>
        </p:txBody>
      </p:sp>
      <p:sp>
        <p:nvSpPr>
          <p:cNvPr id="21" name="Textfeld 2"/>
          <p:cNvSpPr txBox="1">
            <a:spLocks noChangeArrowheads="1"/>
          </p:cNvSpPr>
          <p:nvPr/>
        </p:nvSpPr>
        <p:spPr bwMode="auto">
          <a:xfrm>
            <a:off x="6444208" y="3713278"/>
            <a:ext cx="2429433" cy="27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77" rIns="68555" bIns="34277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617">
              <a:lnSpc>
                <a:spcPts val="825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900" dirty="0">
                <a:solidFill>
                  <a:srgbClr val="000000"/>
                </a:solidFill>
              </a:rPr>
              <a:t>DOI:10.5676/EUM_SAF_CM/CLAAS/V003</a:t>
            </a:r>
          </a:p>
          <a:p>
            <a:pPr defTabSz="685617">
              <a:lnSpc>
                <a:spcPts val="825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900" dirty="0">
                <a:solidFill>
                  <a:srgbClr val="000000"/>
                </a:solidFill>
              </a:rPr>
              <a:t>Cloud </a:t>
            </a:r>
            <a:r>
              <a:rPr lang="de-DE" altLang="de-DE" sz="900" dirty="0" err="1">
                <a:solidFill>
                  <a:srgbClr val="000000"/>
                </a:solidFill>
              </a:rPr>
              <a:t>Fractional</a:t>
            </a:r>
            <a:r>
              <a:rPr lang="de-DE" altLang="de-DE" sz="900" dirty="0">
                <a:solidFill>
                  <a:srgbClr val="000000"/>
                </a:solidFill>
              </a:rPr>
              <a:t> </a:t>
            </a:r>
            <a:r>
              <a:rPr lang="de-DE" altLang="de-DE" sz="900" dirty="0" err="1">
                <a:solidFill>
                  <a:srgbClr val="000000"/>
                </a:solidFill>
              </a:rPr>
              <a:t>Coverage</a:t>
            </a:r>
            <a:r>
              <a:rPr lang="de-DE" altLang="de-DE" sz="900" dirty="0">
                <a:solidFill>
                  <a:srgbClr val="000000"/>
                </a:solidFill>
              </a:rPr>
              <a:t> (CFC)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685617">
              <a:defRPr/>
            </a:pPr>
            <a:fld id="{0BDE892F-22A4-4BC5-9C4B-1D2C21B8D399}" type="slidenum">
              <a:rPr lang="de-DE" sz="975">
                <a:solidFill>
                  <a:srgbClr val="000000"/>
                </a:solidFill>
              </a:rPr>
              <a:pPr algn="r" defTabSz="685617">
                <a:defRPr/>
              </a:pPr>
              <a:t>10</a:t>
            </a:fld>
            <a:endParaRPr lang="de-DE" sz="975">
              <a:solidFill>
                <a:srgbClr val="000000"/>
              </a:solidFill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8144" y="835356"/>
            <a:ext cx="2609597" cy="26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F4B14A6-ECE3-462F-B68A-BA2FEB2E7413}"/>
              </a:ext>
            </a:extLst>
          </p:cNvPr>
          <p:cNvSpPr txBox="1"/>
          <p:nvPr/>
        </p:nvSpPr>
        <p:spPr>
          <a:xfrm>
            <a:off x="4445293" y="4063981"/>
            <a:ext cx="403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Benas, N. et al., (2023): CLAAS-3: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third</a:t>
            </a:r>
            <a:r>
              <a:rPr lang="de-DE" sz="1000" dirty="0"/>
              <a:t> </a:t>
            </a:r>
            <a:r>
              <a:rPr lang="de-DE" sz="1000" dirty="0" err="1"/>
              <a:t>edition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CM SAF </a:t>
            </a:r>
            <a:r>
              <a:rPr lang="de-DE" sz="1000" dirty="0" err="1"/>
              <a:t>cloud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record</a:t>
            </a:r>
            <a:r>
              <a:rPr lang="de-DE" sz="1000" dirty="0"/>
              <a:t> </a:t>
            </a:r>
            <a:r>
              <a:rPr lang="de-DE" sz="1000" dirty="0" err="1"/>
              <a:t>based</a:t>
            </a:r>
            <a:r>
              <a:rPr lang="de-DE" sz="1000" dirty="0"/>
              <a:t> on SEVIRI </a:t>
            </a:r>
            <a:r>
              <a:rPr lang="de-DE" sz="1000" dirty="0" err="1"/>
              <a:t>observations</a:t>
            </a:r>
            <a:r>
              <a:rPr lang="de-DE" sz="1000" dirty="0"/>
              <a:t>, Earth Syst. </a:t>
            </a:r>
            <a:r>
              <a:rPr lang="de-DE" sz="1000" dirty="0" err="1"/>
              <a:t>Sci</a:t>
            </a:r>
            <a:r>
              <a:rPr lang="de-DE" sz="1000" dirty="0"/>
              <a:t>. Data, 15, 5153–5170, </a:t>
            </a:r>
            <a:r>
              <a:rPr lang="de-DE" sz="1000" dirty="0" err="1"/>
              <a:t>doi</a:t>
            </a:r>
            <a:r>
              <a:rPr lang="de-DE" sz="1000" dirty="0"/>
              <a:t>: 10.5194/essd-15-5153-2023</a:t>
            </a:r>
          </a:p>
        </p:txBody>
      </p:sp>
    </p:spTree>
    <p:extLst>
      <p:ext uri="{BB962C8B-B14F-4D97-AF65-F5344CB8AC3E}">
        <p14:creationId xmlns:p14="http://schemas.microsoft.com/office/powerpoint/2010/main" val="202370640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F2DEAEF-51C9-4B01-A381-9C50F7FB8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438" y="776288"/>
            <a:ext cx="2898775" cy="336550"/>
          </a:xfrm>
        </p:spPr>
        <p:txBody>
          <a:bodyPr/>
          <a:lstStyle/>
          <a:p>
            <a:r>
              <a:rPr lang="de-DE" altLang="de-DE" sz="2000"/>
              <a:t>CM SAF SARAH-3</a:t>
            </a:r>
          </a:p>
        </p:txBody>
      </p:sp>
      <p:sp>
        <p:nvSpPr>
          <p:cNvPr id="133126" name="Rectangle 4">
            <a:extLst>
              <a:ext uri="{FF2B5EF4-FFF2-40B4-BE49-F238E27FC236}">
                <a16:creationId xmlns:a16="http://schemas.microsoft.com/office/drawing/2014/main" id="{1BE360EC-055C-419B-9D82-C3118B2DE0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0238" y="1328738"/>
            <a:ext cx="4157662" cy="3049553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de-DE" sz="1200" b="1" dirty="0">
                <a:latin typeface="+mj-lt"/>
              </a:rPr>
              <a:t>Variables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Surface Solar Irradiance (SIS)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Surface Direct Irradiance (SID, DNI)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Sunshine Duration (SDU)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Photosynthetic Active Radiation (PAR)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Daylight (DAL)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Effective Cloud Albedo (CAL) </a:t>
            </a:r>
          </a:p>
          <a:p>
            <a:pPr>
              <a:spcBef>
                <a:spcPts val="900"/>
              </a:spcBef>
              <a:spcAft>
                <a:spcPts val="450"/>
              </a:spcAft>
              <a:defRPr/>
            </a:pPr>
            <a:r>
              <a:rPr lang="en-US" altLang="de-DE" sz="1200" b="1" dirty="0">
                <a:latin typeface="+mj-lt"/>
              </a:rPr>
              <a:t>Resolution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de-DE" sz="1200" dirty="0">
                <a:latin typeface="+mj-lt"/>
              </a:rPr>
              <a:t>Spatial: 0.05° × 0.05°</a:t>
            </a:r>
          </a:p>
          <a:p>
            <a:pPr lvl="1">
              <a:lnSpc>
                <a:spcPts val="1800"/>
              </a:lnSpc>
              <a:spcBef>
                <a:spcPts val="0"/>
              </a:spcBef>
              <a:defRPr/>
            </a:pPr>
            <a:r>
              <a:rPr lang="en-US" altLang="de-DE" sz="1200" dirty="0">
                <a:latin typeface="+mj-lt"/>
              </a:rPr>
              <a:t>Temporal: 30-min, daily-, monthly mean</a:t>
            </a:r>
          </a:p>
          <a:p>
            <a:pPr>
              <a:spcBef>
                <a:spcPts val="900"/>
              </a:spcBef>
              <a:spcAft>
                <a:spcPts val="450"/>
              </a:spcAft>
              <a:defRPr/>
            </a:pPr>
            <a:r>
              <a:rPr lang="en-US" altLang="de-DE" sz="1200" b="1" dirty="0">
                <a:latin typeface="+mj-lt"/>
              </a:rPr>
              <a:t>Coverage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Spatial: regional (±65°)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200" dirty="0">
                <a:latin typeface="+mj-lt"/>
              </a:rPr>
              <a:t>Temporal: 1983 to date</a:t>
            </a:r>
          </a:p>
        </p:txBody>
      </p:sp>
      <p:sp>
        <p:nvSpPr>
          <p:cNvPr id="10244" name="Textfeld 7">
            <a:extLst>
              <a:ext uri="{FF2B5EF4-FFF2-40B4-BE49-F238E27FC236}">
                <a16:creationId xmlns:a16="http://schemas.microsoft.com/office/drawing/2014/main" id="{8E7AC226-85FD-4B3D-A8D4-D0EC73EDD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68388"/>
            <a:ext cx="28082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900"/>
              <a:t>DOI:10.5676/EUM_SAF_CM/SARAH/V003</a:t>
            </a: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4C426048-CFB9-45B2-80F8-1D08B2F7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817563"/>
            <a:ext cx="33321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feld 8">
            <a:extLst>
              <a:ext uri="{FF2B5EF4-FFF2-40B4-BE49-F238E27FC236}">
                <a16:creationId xmlns:a16="http://schemas.microsoft.com/office/drawing/2014/main" id="{C027FCF9-44C2-4756-86AF-F8C7B028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941763"/>
            <a:ext cx="2862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sz="900" dirty="0"/>
              <a:t>Pfeifroth, U., et al.,: SARAH-3 – </a:t>
            </a:r>
            <a:r>
              <a:rPr lang="de-DE" sz="900" dirty="0" err="1"/>
              <a:t>satellite-based</a:t>
            </a:r>
            <a:r>
              <a:rPr lang="de-DE" sz="900" dirty="0"/>
              <a:t> </a:t>
            </a:r>
            <a:r>
              <a:rPr lang="de-DE" sz="900" dirty="0" err="1"/>
              <a:t>climate</a:t>
            </a:r>
            <a:r>
              <a:rPr lang="de-DE" sz="900" dirty="0"/>
              <a:t> </a:t>
            </a:r>
            <a:r>
              <a:rPr lang="de-DE" sz="900" dirty="0" err="1"/>
              <a:t>data</a:t>
            </a:r>
            <a:r>
              <a:rPr lang="de-DE" sz="900" dirty="0"/>
              <a:t> </a:t>
            </a:r>
            <a:r>
              <a:rPr lang="de-DE" sz="900" dirty="0" err="1"/>
              <a:t>records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surface</a:t>
            </a:r>
            <a:r>
              <a:rPr lang="de-DE" sz="900" dirty="0"/>
              <a:t> solar </a:t>
            </a:r>
            <a:r>
              <a:rPr lang="de-DE" sz="900" dirty="0" err="1"/>
              <a:t>radiation</a:t>
            </a:r>
            <a:r>
              <a:rPr lang="de-DE" sz="900" dirty="0"/>
              <a:t>, Earth Syst. </a:t>
            </a:r>
            <a:r>
              <a:rPr lang="de-DE" sz="900" dirty="0" err="1"/>
              <a:t>Sci</a:t>
            </a:r>
            <a:r>
              <a:rPr lang="de-DE" sz="900" dirty="0"/>
              <a:t>. Data, 16, 5243–5265, </a:t>
            </a:r>
            <a:r>
              <a:rPr lang="de-DE" sz="900" dirty="0" err="1"/>
              <a:t>doi</a:t>
            </a:r>
            <a:r>
              <a:rPr lang="de-DE" sz="900" dirty="0"/>
              <a:t>: 10.5194/essd-16-5243-2024, 2024.</a:t>
            </a:r>
            <a:endParaRPr lang="de-DE" altLang="de-DE" sz="9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8AF162-1359-4DE2-A3DE-4B792C6BC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835025"/>
            <a:ext cx="15668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900" kern="0" dirty="0">
                <a:ea typeface="Verdana" panose="020B0604030504040204" pitchFamily="34" charset="0"/>
                <a:cs typeface="Verdana" panose="020B0604030504040204" pitchFamily="34" charset="0"/>
              </a:rPr>
              <a:t>Surface Solar Radiation Dataset – </a:t>
            </a:r>
            <a:r>
              <a:rPr lang="de-DE" altLang="de-DE" sz="900" kern="0" dirty="0" err="1">
                <a:ea typeface="Verdana" panose="020B0604030504040204" pitchFamily="34" charset="0"/>
                <a:cs typeface="Verdana" panose="020B0604030504040204" pitchFamily="34" charset="0"/>
              </a:rPr>
              <a:t>Heliosat</a:t>
            </a:r>
            <a:endParaRPr lang="de-DE" altLang="de-DE" sz="900" kern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6">
            <a:extLst>
              <a:ext uri="{FF2B5EF4-FFF2-40B4-BE49-F238E27FC236}">
                <a16:creationId xmlns:a16="http://schemas.microsoft.com/office/drawing/2014/main" id="{F97C140B-8712-4BAF-96FF-08087F30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5950"/>
            <a:ext cx="811053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el 1">
            <a:extLst>
              <a:ext uri="{FF2B5EF4-FFF2-40B4-BE49-F238E27FC236}">
                <a16:creationId xmlns:a16="http://schemas.microsoft.com/office/drawing/2014/main" id="{249A1763-FBE2-4FFB-88B8-891920F10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835025"/>
            <a:ext cx="6265863" cy="323850"/>
          </a:xfrm>
        </p:spPr>
        <p:txBody>
          <a:bodyPr/>
          <a:lstStyle/>
          <a:p>
            <a:r>
              <a:rPr lang="de-DE" altLang="de-DE"/>
              <a:t>SARAH-3</a:t>
            </a:r>
          </a:p>
        </p:txBody>
      </p:sp>
      <p:sp>
        <p:nvSpPr>
          <p:cNvPr id="30724" name="Textfeld 1">
            <a:extLst>
              <a:ext uri="{FF2B5EF4-FFF2-40B4-BE49-F238E27FC236}">
                <a16:creationId xmlns:a16="http://schemas.microsoft.com/office/drawing/2014/main" id="{64EAC743-97ED-4EF1-8549-8FA3F622C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310063"/>
            <a:ext cx="70564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/>
              <a:t>Stations: GEBA - Global Energy Budget Archive</a:t>
            </a:r>
          </a:p>
        </p:txBody>
      </p:sp>
      <p:sp>
        <p:nvSpPr>
          <p:cNvPr id="30725" name="Textfeld 1">
            <a:extLst>
              <a:ext uri="{FF2B5EF4-FFF2-40B4-BE49-F238E27FC236}">
                <a16:creationId xmlns:a16="http://schemas.microsoft.com/office/drawing/2014/main" id="{C566C287-0F74-48EC-8C30-A04BA945B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1733550"/>
            <a:ext cx="209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/>
              <a:t>March Climatologies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E8956A9-B133-4126-8576-CD3231F9C2D2}"/>
              </a:ext>
            </a:extLst>
          </p:cNvPr>
          <p:cNvSpPr txBox="1">
            <a:spLocks/>
          </p:cNvSpPr>
          <p:nvPr/>
        </p:nvSpPr>
        <p:spPr bwMode="auto">
          <a:xfrm>
            <a:off x="2051050" y="815975"/>
            <a:ext cx="4826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altLang="de-DE" kern="0" dirty="0" err="1">
                <a:solidFill>
                  <a:srgbClr val="2D4B9B"/>
                </a:solidFill>
              </a:rPr>
              <a:t>Improved</a:t>
            </a:r>
            <a:r>
              <a:rPr lang="de-DE" altLang="de-DE" kern="0" dirty="0">
                <a:solidFill>
                  <a:srgbClr val="2D4B9B"/>
                </a:solidFill>
              </a:rPr>
              <a:t> </a:t>
            </a:r>
            <a:r>
              <a:rPr lang="de-DE" altLang="de-DE" b="1" kern="0" dirty="0" err="1">
                <a:solidFill>
                  <a:srgbClr val="2D4B9B"/>
                </a:solidFill>
              </a:rPr>
              <a:t>surface</a:t>
            </a:r>
            <a:r>
              <a:rPr lang="de-DE" altLang="de-DE" b="1" kern="0" dirty="0">
                <a:solidFill>
                  <a:srgbClr val="2D4B9B"/>
                </a:solidFill>
              </a:rPr>
              <a:t> </a:t>
            </a:r>
            <a:r>
              <a:rPr lang="de-DE" altLang="de-DE" b="1" kern="0" dirty="0" err="1">
                <a:solidFill>
                  <a:srgbClr val="2D4B9B"/>
                </a:solidFill>
              </a:rPr>
              <a:t>irradiance</a:t>
            </a:r>
            <a:r>
              <a:rPr lang="de-DE" altLang="de-DE" b="1" kern="0" dirty="0">
                <a:solidFill>
                  <a:srgbClr val="2D4B9B"/>
                </a:solidFill>
              </a:rPr>
              <a:t> </a:t>
            </a:r>
            <a:r>
              <a:rPr lang="de-DE" altLang="de-DE" b="1" kern="0" dirty="0" err="1">
                <a:solidFill>
                  <a:srgbClr val="2D4B9B"/>
                </a:solidFill>
              </a:rPr>
              <a:t>over</a:t>
            </a:r>
            <a:r>
              <a:rPr lang="de-DE" altLang="de-DE" b="1" kern="0" dirty="0">
                <a:solidFill>
                  <a:srgbClr val="2D4B9B"/>
                </a:solidFill>
              </a:rPr>
              <a:t> </a:t>
            </a:r>
            <a:r>
              <a:rPr lang="de-DE" altLang="de-DE" b="1" kern="0" dirty="0" err="1">
                <a:solidFill>
                  <a:srgbClr val="2D4B9B"/>
                </a:solidFill>
              </a:rPr>
              <a:t>snow</a:t>
            </a:r>
            <a:endParaRPr lang="de-DE" kern="0" dirty="0"/>
          </a:p>
        </p:txBody>
      </p:sp>
      <p:sp>
        <p:nvSpPr>
          <p:cNvPr id="30727" name="Inhaltsplatzhalter 2">
            <a:extLst>
              <a:ext uri="{FF2B5EF4-FFF2-40B4-BE49-F238E27FC236}">
                <a16:creationId xmlns:a16="http://schemas.microsoft.com/office/drawing/2014/main" id="{E006728F-4B43-4AAD-9EE1-5EC1B37349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/>
              <a:t>SARAH-3 has higher (more realistic) surface irradiance in </a:t>
            </a:r>
            <a:r>
              <a:rPr lang="de-DE" altLang="de-DE" b="1"/>
              <a:t>alpine</a:t>
            </a:r>
            <a:r>
              <a:rPr lang="de-DE" altLang="de-DE"/>
              <a:t> regions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F2DEAEF-51C9-4B01-A381-9C50F7FB8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8591" y="852897"/>
            <a:ext cx="3848546" cy="336550"/>
          </a:xfrm>
        </p:spPr>
        <p:txBody>
          <a:bodyPr/>
          <a:lstStyle/>
          <a:p>
            <a:r>
              <a:rPr lang="de-DE" altLang="de-DE" sz="2000" dirty="0"/>
              <a:t>CM SAF HANNA</a:t>
            </a:r>
          </a:p>
        </p:txBody>
      </p:sp>
      <p:sp>
        <p:nvSpPr>
          <p:cNvPr id="133126" name="Rectangle 4">
            <a:extLst>
              <a:ext uri="{FF2B5EF4-FFF2-40B4-BE49-F238E27FC236}">
                <a16:creationId xmlns:a16="http://schemas.microsoft.com/office/drawing/2014/main" id="{1BE360EC-055C-419B-9D82-C3118B2DE0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72" y="1419622"/>
            <a:ext cx="4157662" cy="2772554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altLang="de-DE" sz="1400" b="1" dirty="0">
                <a:latin typeface="+mj-lt"/>
              </a:rPr>
              <a:t>Demonstrational data set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en-US" altLang="de-DE" sz="1400" b="1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de-DE" sz="1400" b="1" dirty="0">
                <a:latin typeface="+mj-lt"/>
              </a:rPr>
              <a:t>Variables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400" dirty="0">
                <a:latin typeface="+mj-lt"/>
              </a:rPr>
              <a:t>Surface Solar Irradiance (SIS) </a:t>
            </a:r>
          </a:p>
          <a:p>
            <a:pPr>
              <a:spcBef>
                <a:spcPts val="900"/>
              </a:spcBef>
              <a:spcAft>
                <a:spcPts val="450"/>
              </a:spcAft>
              <a:defRPr/>
            </a:pPr>
            <a:r>
              <a:rPr lang="en-US" altLang="de-DE" sz="1400" b="1" dirty="0">
                <a:latin typeface="+mj-lt"/>
              </a:rPr>
              <a:t>Resolution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de-DE" sz="1400" dirty="0">
                <a:latin typeface="+mj-lt"/>
              </a:rPr>
              <a:t>Spatial: </a:t>
            </a:r>
            <a:r>
              <a:rPr lang="en-US" altLang="de-DE" sz="1400" b="1" dirty="0">
                <a:latin typeface="+mj-lt"/>
              </a:rPr>
              <a:t>0.01° × 0.01°</a:t>
            </a:r>
          </a:p>
          <a:p>
            <a:pPr lvl="1">
              <a:lnSpc>
                <a:spcPts val="1800"/>
              </a:lnSpc>
              <a:spcBef>
                <a:spcPts val="0"/>
              </a:spcBef>
              <a:defRPr/>
            </a:pPr>
            <a:r>
              <a:rPr lang="en-US" altLang="de-DE" sz="1400" dirty="0">
                <a:latin typeface="+mj-lt"/>
              </a:rPr>
              <a:t>Temporal: </a:t>
            </a:r>
            <a:r>
              <a:rPr lang="en-US" altLang="de-DE" sz="1400" b="1" dirty="0">
                <a:latin typeface="+mj-lt"/>
              </a:rPr>
              <a:t>15-min</a:t>
            </a:r>
            <a:r>
              <a:rPr lang="en-US" altLang="de-DE" sz="1400" dirty="0">
                <a:latin typeface="+mj-lt"/>
              </a:rPr>
              <a:t>, daily-, monthly mean</a:t>
            </a:r>
          </a:p>
          <a:p>
            <a:pPr>
              <a:spcBef>
                <a:spcPts val="900"/>
              </a:spcBef>
              <a:spcAft>
                <a:spcPts val="450"/>
              </a:spcAft>
              <a:defRPr/>
            </a:pPr>
            <a:r>
              <a:rPr lang="en-US" altLang="de-DE" sz="1400" b="1" dirty="0">
                <a:latin typeface="+mj-lt"/>
              </a:rPr>
              <a:t>Coverage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400" dirty="0">
                <a:latin typeface="+mj-lt"/>
              </a:rPr>
              <a:t>Spatial: Europe</a:t>
            </a:r>
          </a:p>
          <a:p>
            <a:pPr lvl="1">
              <a:spcBef>
                <a:spcPts val="0"/>
              </a:spcBef>
              <a:spcAft>
                <a:spcPts val="150"/>
              </a:spcAft>
              <a:defRPr/>
            </a:pPr>
            <a:r>
              <a:rPr lang="en-US" altLang="de-DE" sz="1400" dirty="0">
                <a:latin typeface="+mj-lt"/>
              </a:rPr>
              <a:t>Temporal: 2019 + 2020</a:t>
            </a:r>
            <a:endParaRPr lang="en-US" altLang="de-DE" sz="1400" i="1" dirty="0"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B72F7F-3BC7-4E9F-8EEB-A296EF882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08" y="2327667"/>
            <a:ext cx="2652359" cy="19932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6741C94-793C-403B-ADC3-59B4EB63081A}"/>
              </a:ext>
            </a:extLst>
          </p:cNvPr>
          <p:cNvSpPr/>
          <p:nvPr/>
        </p:nvSpPr>
        <p:spPr>
          <a:xfrm>
            <a:off x="5292080" y="4299942"/>
            <a:ext cx="3614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bundessansweb"/>
                <a:hlinkClick r:id="rId4" tooltip="demo_hanna (Opens new window)"/>
              </a:rPr>
              <a:t>https://www.cmsaf.eu/demo_hanna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344086-A0AE-40FB-BA8C-8DC1AFDFD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1" y="762556"/>
            <a:ext cx="4392488" cy="16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03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D3900B-28EA-4E06-A4DC-A8DFBA290DB6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915988"/>
            <a:ext cx="3671887" cy="3365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000" kern="0" dirty="0" err="1"/>
              <a:t>Applications</a:t>
            </a:r>
            <a:r>
              <a:rPr lang="de-DE" altLang="de-DE" sz="2000" kern="0" dirty="0"/>
              <a:t> </a:t>
            </a:r>
            <a:r>
              <a:rPr lang="de-DE" altLang="de-DE" sz="2000" kern="0" dirty="0" err="1"/>
              <a:t>of</a:t>
            </a:r>
            <a:r>
              <a:rPr lang="de-DE" altLang="de-DE" sz="2000" kern="0" dirty="0"/>
              <a:t> </a:t>
            </a:r>
            <a:r>
              <a:rPr lang="de-DE" altLang="de-DE" sz="2000" kern="0" dirty="0" err="1"/>
              <a:t>the</a:t>
            </a:r>
            <a:r>
              <a:rPr lang="de-DE" altLang="de-DE" sz="2000" kern="0" dirty="0"/>
              <a:t> </a:t>
            </a:r>
            <a:r>
              <a:rPr lang="de-DE" altLang="de-DE" sz="2000" kern="0" dirty="0" err="1"/>
              <a:t>data</a:t>
            </a:r>
            <a:endParaRPr lang="de-DE" altLang="de-DE" sz="2000" kern="0" dirty="0"/>
          </a:p>
        </p:txBody>
      </p:sp>
      <p:pic>
        <p:nvPicPr>
          <p:cNvPr id="33795" name="Grafik 4">
            <a:extLst>
              <a:ext uri="{FF2B5EF4-FFF2-40B4-BE49-F238E27FC236}">
                <a16:creationId xmlns:a16="http://schemas.microsoft.com/office/drawing/2014/main" id="{E6E7F5F0-1D77-4A1D-96ED-C67168DD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19225"/>
            <a:ext cx="340677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7">
            <a:extLst>
              <a:ext uri="{FF2B5EF4-FFF2-40B4-BE49-F238E27FC236}">
                <a16:creationId xmlns:a16="http://schemas.microsoft.com/office/drawing/2014/main" id="{627B4899-5DF4-4DA0-B663-5976AFAD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63688"/>
            <a:ext cx="43846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E764AE-C367-4B98-9F47-C6CAC104F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b="5054"/>
          <a:stretch/>
        </p:blipFill>
        <p:spPr>
          <a:xfrm>
            <a:off x="5140325" y="886644"/>
            <a:ext cx="3867894" cy="3600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71450D-DFFA-4C03-BA36-207BF90F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European State </a:t>
            </a:r>
            <a:r>
              <a:rPr lang="de-DE" dirty="0" err="1"/>
              <a:t>of</a:t>
            </a:r>
            <a:r>
              <a:rPr lang="de-DE" dirty="0"/>
              <a:t> Climate 2024</a:t>
            </a:r>
          </a:p>
        </p:txBody>
      </p:sp>
      <p:pic>
        <p:nvPicPr>
          <p:cNvPr id="6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2EE936CA-0809-40F4-87F8-FAA48EA4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9" y="960961"/>
            <a:ext cx="4526775" cy="23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C781387B-15AC-45D2-A9FE-F972EEC3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78" y="1036916"/>
            <a:ext cx="4382099" cy="23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F1720DC-CA66-4565-A016-85C0E0C02DAB}"/>
              </a:ext>
            </a:extLst>
          </p:cNvPr>
          <p:cNvSpPr/>
          <p:nvPr/>
        </p:nvSpPr>
        <p:spPr>
          <a:xfrm>
            <a:off x="5868332" y="4731990"/>
            <a:ext cx="298992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hangingPunct="1"/>
            <a:r>
              <a:rPr lang="de-DE" sz="675" b="1" dirty="0">
                <a:solidFill>
                  <a:srgbClr val="00205B"/>
                </a:solidFill>
                <a:latin typeface="Tahoma" pitchFamily="34" charset="0"/>
              </a:rPr>
              <a:t>https://climate.copernicus.eu/esotc/2024/clouds-and-sunshine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114D7B-B89F-4A5A-8CC7-B25DCC5EBC99}"/>
              </a:ext>
            </a:extLst>
          </p:cNvPr>
          <p:cNvSpPr txBox="1"/>
          <p:nvPr/>
        </p:nvSpPr>
        <p:spPr>
          <a:xfrm>
            <a:off x="1947057" y="670287"/>
            <a:ext cx="108432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1400" b="1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Cloud  </a:t>
            </a:r>
            <a:r>
              <a:rPr lang="de-DE" sz="1400" b="1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cover</a:t>
            </a:r>
            <a:endParaRPr lang="de-DE" sz="1400" b="1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F43149-62D6-49BC-A8ED-7B34D1F2C716}"/>
              </a:ext>
            </a:extLst>
          </p:cNvPr>
          <p:cNvSpPr txBox="1"/>
          <p:nvPr/>
        </p:nvSpPr>
        <p:spPr>
          <a:xfrm>
            <a:off x="6137030" y="656162"/>
            <a:ext cx="172562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1400" b="1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Sunshine </a:t>
            </a:r>
            <a:r>
              <a:rPr lang="de-DE" sz="1400" b="1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duration</a:t>
            </a:r>
            <a:endParaRPr lang="de-DE" sz="1400" b="1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D61C8C4-A0B8-4DF6-BCE8-D0F222E2B768}"/>
              </a:ext>
            </a:extLst>
          </p:cNvPr>
          <p:cNvSpPr/>
          <p:nvPr/>
        </p:nvSpPr>
        <p:spPr>
          <a:xfrm>
            <a:off x="730603" y="3659421"/>
            <a:ext cx="79375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Distinct East-West contrast, with more hours of sunshine and higher surface solar radiation (SARAH) towards the East, corresponding with low cloud coverage (CLARA)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Largest positive anomalies in solar radiation in spring / early summer.</a:t>
            </a:r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E1BA0C-36EB-40F4-9C11-FC56ADD69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64" y="656162"/>
            <a:ext cx="3312368" cy="28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95288" y="119666"/>
            <a:ext cx="8353425" cy="498598"/>
          </a:xfrm>
        </p:spPr>
        <p:txBody>
          <a:bodyPr/>
          <a:lstStyle/>
          <a:p>
            <a:pPr algn="ctr"/>
            <a:r>
              <a:rPr lang="de-DE" sz="1800" dirty="0"/>
              <a:t>Climate </a:t>
            </a:r>
            <a:r>
              <a:rPr lang="de-DE" sz="1800" dirty="0" err="1"/>
              <a:t>normals</a:t>
            </a:r>
            <a:r>
              <a:rPr lang="de-DE" sz="1800" dirty="0"/>
              <a:t> and </a:t>
            </a:r>
            <a:r>
              <a:rPr lang="de-DE" sz="1800" dirty="0" err="1"/>
              <a:t>anomalies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800" dirty="0"/>
              <a:t>(SIS and SDU </a:t>
            </a:r>
            <a:r>
              <a:rPr lang="de-DE" sz="1800" dirty="0" err="1"/>
              <a:t>from</a:t>
            </a:r>
            <a:r>
              <a:rPr lang="de-DE" sz="1800" dirty="0"/>
              <a:t> SARAH-3)</a:t>
            </a: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>
          <a:xfrm rot="16200000">
            <a:off x="2694190" y="2265658"/>
            <a:ext cx="3024336" cy="70887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2075" indent="0">
              <a:spcBef>
                <a:spcPts val="600"/>
              </a:spcBef>
              <a:buNone/>
            </a:pPr>
            <a:r>
              <a:rPr lang="en-US" sz="1600" dirty="0">
                <a:solidFill>
                  <a:srgbClr val="2D4B9B"/>
                </a:solidFill>
              </a:rPr>
              <a:t> Climate normal, 1991-2020</a:t>
            </a:r>
          </a:p>
          <a:p>
            <a:pPr marL="92075" indent="0">
              <a:spcBef>
                <a:spcPts val="600"/>
              </a:spcBef>
              <a:buNone/>
            </a:pPr>
            <a:r>
              <a:rPr lang="en-US" sz="1600" dirty="0">
                <a:solidFill>
                  <a:srgbClr val="00B050"/>
                </a:solidFill>
              </a:rPr>
              <a:t>SDU		        SIS</a:t>
            </a:r>
          </a:p>
        </p:txBody>
      </p:sp>
      <p:sp>
        <p:nvSpPr>
          <p:cNvPr id="13" name="Untertitel 2"/>
          <p:cNvSpPr txBox="1">
            <a:spLocks/>
          </p:cNvSpPr>
          <p:nvPr/>
        </p:nvSpPr>
        <p:spPr>
          <a:xfrm rot="5400000">
            <a:off x="7202385" y="2428819"/>
            <a:ext cx="3092656" cy="708876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36000" rIns="72000" bIns="36000" rtlCol="0">
            <a:no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Monthly anomaly</a:t>
            </a:r>
          </a:p>
          <a:p>
            <a:pPr marL="920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May  2025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SDU	 	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29" y="2728108"/>
            <a:ext cx="1877555" cy="18775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29" y="843558"/>
            <a:ext cx="1877555" cy="1877555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22B10FF-E848-40DA-81A0-E91A7A8F21F0}"/>
              </a:ext>
            </a:extLst>
          </p:cNvPr>
          <p:cNvSpPr txBox="1">
            <a:spLocks noChangeArrowheads="1"/>
          </p:cNvSpPr>
          <p:nvPr/>
        </p:nvSpPr>
        <p:spPr>
          <a:xfrm>
            <a:off x="283480" y="1323952"/>
            <a:ext cx="3672408" cy="2808312"/>
          </a:xfrm>
          <a:prstGeom prst="rect">
            <a:avLst/>
          </a:prstGeom>
          <a:noFill/>
        </p:spPr>
        <p:txBody>
          <a:bodyPr vert="horz" lIns="72000" tIns="36000" rIns="72000" bIns="36000" rtlCol="0"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949"/>
              </a:lnSpc>
              <a:spcBef>
                <a:spcPts val="450"/>
              </a:spcBef>
              <a:buFont typeface="Wingdings" panose="05000000000000000000" pitchFamily="2" charset="2"/>
              <a:buNone/>
            </a:pPr>
            <a:r>
              <a:rPr lang="en-US" altLang="de-DE" sz="1400" dirty="0"/>
              <a:t>CM SAF plans to provide climate </a:t>
            </a:r>
            <a:r>
              <a:rPr lang="en-US" altLang="de-DE" sz="1400" dirty="0" err="1"/>
              <a:t>normals</a:t>
            </a:r>
            <a:r>
              <a:rPr lang="en-US" altLang="de-DE" sz="1400" dirty="0"/>
              <a:t> and climate anomalies. </a:t>
            </a:r>
          </a:p>
          <a:p>
            <a:pPr marL="0" indent="0" eaLnBrk="1" hangingPunct="1">
              <a:lnSpc>
                <a:spcPts val="1949"/>
              </a:lnSpc>
              <a:spcBef>
                <a:spcPts val="450"/>
              </a:spcBef>
              <a:buFont typeface="Wingdings" panose="05000000000000000000" pitchFamily="2" charset="2"/>
              <a:buNone/>
            </a:pPr>
            <a:r>
              <a:rPr lang="en-US" altLang="de-DE" sz="1400" dirty="0"/>
              <a:t>Details:</a:t>
            </a:r>
          </a:p>
          <a:p>
            <a:pPr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400" dirty="0"/>
              <a:t>WMO reference period 1991-2020</a:t>
            </a:r>
          </a:p>
          <a:p>
            <a:pPr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400" dirty="0"/>
              <a:t>Operational quality control</a:t>
            </a:r>
          </a:p>
          <a:p>
            <a:pPr eaLnBrk="1" hangingPunct="1">
              <a:lnSpc>
                <a:spcPts val="1949"/>
              </a:lnSpc>
              <a:spcBef>
                <a:spcPts val="450"/>
              </a:spcBef>
            </a:pPr>
            <a:r>
              <a:rPr lang="en-US" altLang="de-DE" sz="1400" dirty="0"/>
              <a:t>Embedded in a EUMETSAT wide activity, guided by a Task Team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A499EB-59DD-47F1-B327-B32008CF4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41" y="2665918"/>
            <a:ext cx="1994064" cy="19940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1C2550-1F4B-4CB8-959D-2FB179B44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41" y="736159"/>
            <a:ext cx="1994064" cy="19940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E56751-04C7-4044-B109-0027C1C40C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69" y="769420"/>
            <a:ext cx="1980000" cy="198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9D342F-C1F9-4081-83BE-BB97F9C9D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86" y="2672950"/>
            <a:ext cx="1980000" cy="19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301A32-17B0-4107-B902-33DCF2010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2" y="1205863"/>
            <a:ext cx="3030499" cy="30304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7305621-6C89-4467-9B62-512E9DE3F5DB}"/>
              </a:ext>
            </a:extLst>
          </p:cNvPr>
          <p:cNvSpPr txBox="1"/>
          <p:nvPr/>
        </p:nvSpPr>
        <p:spPr>
          <a:xfrm>
            <a:off x="1421850" y="923841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 err="1">
                <a:solidFill>
                  <a:srgbClr val="000000"/>
                </a:solidFill>
              </a:rPr>
              <a:t>Accumulated</a:t>
            </a:r>
            <a:r>
              <a:rPr lang="de-DE" sz="1000" b="1" dirty="0">
                <a:solidFill>
                  <a:srgbClr val="000000"/>
                </a:solidFill>
              </a:rPr>
              <a:t> </a:t>
            </a:r>
            <a:r>
              <a:rPr lang="de-DE" sz="1000" b="1" dirty="0" err="1">
                <a:solidFill>
                  <a:srgbClr val="000000"/>
                </a:solidFill>
              </a:rPr>
              <a:t>sunshine</a:t>
            </a:r>
            <a:br>
              <a:rPr lang="de-DE" sz="1000" b="1" dirty="0">
                <a:solidFill>
                  <a:srgbClr val="000000"/>
                </a:solidFill>
              </a:rPr>
            </a:br>
            <a:r>
              <a:rPr lang="de-DE" sz="1000" b="1" dirty="0">
                <a:solidFill>
                  <a:srgbClr val="000000"/>
                </a:solidFill>
              </a:rPr>
              <a:t> </a:t>
            </a:r>
            <a:r>
              <a:rPr lang="de-DE" sz="1000" b="1" dirty="0" err="1">
                <a:solidFill>
                  <a:srgbClr val="000000"/>
                </a:solidFill>
              </a:rPr>
              <a:t>duration</a:t>
            </a:r>
            <a:r>
              <a:rPr lang="de-DE" sz="1000" b="1" dirty="0">
                <a:solidFill>
                  <a:srgbClr val="000000"/>
                </a:solidFill>
              </a:rPr>
              <a:t> </a:t>
            </a:r>
            <a:r>
              <a:rPr lang="de-DE" sz="1000" b="1" dirty="0" err="1">
                <a:solidFill>
                  <a:srgbClr val="000000"/>
                </a:solidFill>
              </a:rPr>
              <a:t>until</a:t>
            </a:r>
            <a:r>
              <a:rPr lang="de-DE" sz="1000" b="1" dirty="0">
                <a:solidFill>
                  <a:srgbClr val="000000"/>
                </a:solidFill>
              </a:rPr>
              <a:t> 13 May, UK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31B395-6E64-4942-8244-86BC13F0DB6C}"/>
              </a:ext>
            </a:extLst>
          </p:cNvPr>
          <p:cNvSpPr txBox="1"/>
          <p:nvPr/>
        </p:nvSpPr>
        <p:spPr>
          <a:xfrm>
            <a:off x="1259632" y="2029639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2025: 650 h</a:t>
            </a:r>
          </a:p>
          <a:p>
            <a:r>
              <a:rPr lang="de-DE" sz="1200" dirty="0">
                <a:solidFill>
                  <a:srgbClr val="000000"/>
                </a:solidFill>
              </a:rPr>
              <a:t>2003: 590 h</a:t>
            </a:r>
          </a:p>
        </p:txBody>
      </p:sp>
    </p:spTree>
    <p:extLst>
      <p:ext uri="{BB962C8B-B14F-4D97-AF65-F5344CB8AC3E}">
        <p14:creationId xmlns:p14="http://schemas.microsoft.com/office/powerpoint/2010/main" val="10789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9A5D3CD5-AB97-44AE-8CE3-700593759F1B}"/>
              </a:ext>
            </a:extLst>
          </p:cNvPr>
          <p:cNvSpPr/>
          <p:nvPr/>
        </p:nvSpPr>
        <p:spPr bwMode="auto">
          <a:xfrm>
            <a:off x="333288" y="844428"/>
            <a:ext cx="8477424" cy="37790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313211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D2E1F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0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57118" indent="-214276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57105" indent="-171422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199945" indent="-171422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542787" indent="-171422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885629" indent="-171422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28470" indent="-171422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571312" indent="-171422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914153" indent="-171422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fld id="{2EDF2115-7085-4EA1-BF64-0D6D67D737A5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2D4B9B"/>
                </a:buClr>
                <a:buSzPct val="95000"/>
                <a:buFont typeface="Wingdings" pitchFamily="2" charset="2"/>
                <a:buNone/>
                <a:tabLst/>
                <a:defRPr/>
              </a:pPr>
              <a:t>17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Grafik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084" y="2005044"/>
            <a:ext cx="1349961" cy="11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330" y="2208263"/>
            <a:ext cx="1079969" cy="525150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29" y="920233"/>
            <a:ext cx="6264888" cy="323841"/>
          </a:xfrm>
        </p:spPr>
        <p:txBody>
          <a:bodyPr/>
          <a:lstStyle/>
          <a:p>
            <a:r>
              <a:rPr lang="en-US" altLang="de-DE" noProof="0" dirty="0"/>
              <a:t>What is the CM SAF R Toolbox?</a:t>
            </a:r>
          </a:p>
        </p:txBody>
      </p:sp>
      <p:sp>
        <p:nvSpPr>
          <p:cNvPr id="8" name="Eckige Klammer links/rechts 136"/>
          <p:cNvSpPr/>
          <p:nvPr/>
        </p:nvSpPr>
        <p:spPr>
          <a:xfrm>
            <a:off x="683568" y="1329796"/>
            <a:ext cx="2160000" cy="863975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R-based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cmsafops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Analysis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cmsafvis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Visualization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cmsaf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GUI &amp; Preparation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Gewinkelter Verbinder 3"/>
          <p:cNvCxnSpPr>
            <a:stCxn id="8" idx="3"/>
            <a:endCxn id="23" idx="1"/>
          </p:cNvCxnSpPr>
          <p:nvPr/>
        </p:nvCxnSpPr>
        <p:spPr bwMode="auto">
          <a:xfrm>
            <a:off x="2843568" y="1761784"/>
            <a:ext cx="918516" cy="80996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Eckige Klammer links/rechts 136"/>
          <p:cNvSpPr/>
          <p:nvPr/>
        </p:nvSpPr>
        <p:spPr>
          <a:xfrm>
            <a:off x="683568" y="2600713"/>
            <a:ext cx="2160000" cy="863975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 or Command 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via graphical user interface or directly via command 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Gewinkelter Verbinder 11"/>
          <p:cNvCxnSpPr>
            <a:stCxn id="23" idx="1"/>
            <a:endCxn id="11" idx="3"/>
          </p:cNvCxnSpPr>
          <p:nvPr/>
        </p:nvCxnSpPr>
        <p:spPr bwMode="auto">
          <a:xfrm rot="10800000" flipV="1">
            <a:off x="2843568" y="2571751"/>
            <a:ext cx="918516" cy="4609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Eckige Klammer links/rechts 136"/>
          <p:cNvSpPr/>
          <p:nvPr/>
        </p:nvSpPr>
        <p:spPr>
          <a:xfrm>
            <a:off x="2789854" y="3795886"/>
            <a:ext cx="2592000" cy="702058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Freely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R-packages freely available via CRAN (https://cran.r-project.org/)</a:t>
            </a:r>
          </a:p>
        </p:txBody>
      </p:sp>
      <p:cxnSp>
        <p:nvCxnSpPr>
          <p:cNvPr id="14" name="Gewinkelter Verbinder 13"/>
          <p:cNvCxnSpPr>
            <a:stCxn id="23" idx="2"/>
            <a:endCxn id="13" idx="3"/>
          </p:cNvCxnSpPr>
          <p:nvPr/>
        </p:nvCxnSpPr>
        <p:spPr bwMode="auto">
          <a:xfrm rot="16200000" flipH="1">
            <a:off x="4405231" y="3170292"/>
            <a:ext cx="1008456" cy="944789"/>
          </a:xfrm>
          <a:prstGeom prst="bentConnector4">
            <a:avLst>
              <a:gd name="adj1" fmla="val 32596"/>
              <a:gd name="adj2" fmla="val 124196"/>
            </a:avLst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Eckige Klammer links/rechts 136"/>
          <p:cNvSpPr/>
          <p:nvPr/>
        </p:nvSpPr>
        <p:spPr>
          <a:xfrm>
            <a:off x="6183507" y="1329795"/>
            <a:ext cx="2340000" cy="485986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Ready-to-use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files </a:t>
            </a:r>
          </a:p>
        </p:txBody>
      </p:sp>
      <p:sp>
        <p:nvSpPr>
          <p:cNvPr id="21" name="Eckige Klammer links/rechts 136"/>
          <p:cNvSpPr/>
          <p:nvPr/>
        </p:nvSpPr>
        <p:spPr>
          <a:xfrm>
            <a:off x="6183507" y="1923697"/>
            <a:ext cx="2340000" cy="485986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Analyze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analysis and manipulation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Eckige Klammer links/rechts 136"/>
          <p:cNvSpPr/>
          <p:nvPr/>
        </p:nvSpPr>
        <p:spPr>
          <a:xfrm>
            <a:off x="6183508" y="2610525"/>
            <a:ext cx="2340000" cy="485986"/>
          </a:xfrm>
          <a:prstGeom prst="bracketPair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Visualize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visualization and info </a:t>
            </a:r>
          </a:p>
        </p:txBody>
      </p:sp>
      <p:cxnSp>
        <p:nvCxnSpPr>
          <p:cNvPr id="35" name="Gewinkelter Verbinder 34"/>
          <p:cNvCxnSpPr>
            <a:stCxn id="23" idx="3"/>
            <a:endCxn id="20" idx="1"/>
          </p:cNvCxnSpPr>
          <p:nvPr/>
        </p:nvCxnSpPr>
        <p:spPr bwMode="auto">
          <a:xfrm flipV="1">
            <a:off x="5112045" y="1572788"/>
            <a:ext cx="1071462" cy="99896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winkelter Verbinder 37"/>
          <p:cNvCxnSpPr>
            <a:stCxn id="21" idx="1"/>
            <a:endCxn id="23" idx="3"/>
          </p:cNvCxnSpPr>
          <p:nvPr/>
        </p:nvCxnSpPr>
        <p:spPr bwMode="auto">
          <a:xfrm rot="10800000" flipV="1">
            <a:off x="5112045" y="2166690"/>
            <a:ext cx="1071462" cy="40506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winkelter Verbinder 40"/>
          <p:cNvCxnSpPr>
            <a:stCxn id="23" idx="3"/>
            <a:endCxn id="34" idx="1"/>
          </p:cNvCxnSpPr>
          <p:nvPr/>
        </p:nvCxnSpPr>
        <p:spPr bwMode="auto">
          <a:xfrm>
            <a:off x="5112045" y="2571752"/>
            <a:ext cx="1071463" cy="28176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41" y="141038"/>
            <a:ext cx="111051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444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267494"/>
            <a:ext cx="2160240" cy="323850"/>
          </a:xfrm>
          <a:noFill/>
        </p:spPr>
        <p:txBody>
          <a:bodyPr/>
          <a:lstStyle/>
          <a:p>
            <a:pPr eaLnBrk="1" hangingPunct="1"/>
            <a:r>
              <a:rPr lang="de-DE" altLang="de-DE" sz="2500" dirty="0" err="1"/>
              <a:t>Conclusions</a:t>
            </a:r>
            <a:endParaRPr lang="de-DE" altLang="de-DE" sz="25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203598"/>
            <a:ext cx="7777111" cy="2664296"/>
          </a:xfrm>
        </p:spPr>
        <p:txBody>
          <a:bodyPr/>
          <a:lstStyle/>
          <a:p>
            <a:pPr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variety of freely available, satellite-based climate data records with operational extension:</a:t>
            </a:r>
          </a:p>
          <a:p>
            <a:pPr lvl="1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www.cmsaf.eu</a:t>
            </a:r>
          </a:p>
          <a:p>
            <a:pPr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 reprocessing and adaptation of service based on evolution of user requirements and opportunities</a:t>
            </a:r>
          </a:p>
          <a:p>
            <a:pPr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developments include, among others,</a:t>
            </a:r>
          </a:p>
          <a:p>
            <a:pPr lvl="1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global evapotranspiration</a:t>
            </a:r>
          </a:p>
          <a:p>
            <a:pPr lvl="1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Geo-ring based products (e.g. SARAH-4)</a:t>
            </a:r>
          </a:p>
          <a:p>
            <a:pPr lvl="1"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</a:t>
            </a:r>
            <a:r>
              <a:rPr lang="en-US" altLang="de-DE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normals</a:t>
            </a: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anomalies</a:t>
            </a:r>
          </a:p>
        </p:txBody>
      </p:sp>
    </p:spTree>
    <p:extLst>
      <p:ext uri="{BB962C8B-B14F-4D97-AF65-F5344CB8AC3E}">
        <p14:creationId xmlns:p14="http://schemas.microsoft.com/office/powerpoint/2010/main" val="30207606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475260"/>
            <a:ext cx="2349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33718" y="3475260"/>
            <a:ext cx="2363490" cy="13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data: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www.cmsaf.eu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contact.cmsaf@dwd.de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joerg.trentmann@dwd.de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815666"/>
            <a:ext cx="6408712" cy="323850"/>
          </a:xfrm>
          <a:noFill/>
        </p:spPr>
        <p:txBody>
          <a:bodyPr/>
          <a:lstStyle/>
          <a:p>
            <a:pPr eaLnBrk="1" hangingPunct="1"/>
            <a:r>
              <a:rPr lang="de-DE" altLang="de-DE" sz="2500" dirty="0" err="1"/>
              <a:t>Thank</a:t>
            </a:r>
            <a:r>
              <a:rPr lang="de-DE" altLang="de-DE" sz="2500" dirty="0"/>
              <a:t> </a:t>
            </a:r>
            <a:r>
              <a:rPr lang="de-DE" altLang="de-DE" sz="2500" dirty="0" err="1"/>
              <a:t>you</a:t>
            </a:r>
            <a:r>
              <a:rPr lang="de-DE" altLang="de-DE" sz="2500" dirty="0"/>
              <a:t> </a:t>
            </a:r>
            <a:r>
              <a:rPr lang="de-DE" altLang="de-DE" sz="2500" dirty="0" err="1"/>
              <a:t>very</a:t>
            </a:r>
            <a:r>
              <a:rPr lang="de-DE" altLang="de-DE" sz="2500" dirty="0"/>
              <a:t> </a:t>
            </a:r>
            <a:r>
              <a:rPr lang="de-DE" altLang="de-DE" sz="2500" dirty="0" err="1"/>
              <a:t>much</a:t>
            </a:r>
            <a:r>
              <a:rPr lang="de-DE" altLang="de-DE" sz="2500" dirty="0"/>
              <a:t> </a:t>
            </a:r>
            <a:r>
              <a:rPr lang="de-DE" altLang="de-DE" sz="2500" dirty="0" err="1"/>
              <a:t>for</a:t>
            </a:r>
            <a:r>
              <a:rPr lang="de-DE" altLang="de-DE" sz="2500" dirty="0"/>
              <a:t> </a:t>
            </a:r>
            <a:r>
              <a:rPr lang="de-DE" altLang="de-DE" sz="2500" dirty="0" err="1"/>
              <a:t>your</a:t>
            </a:r>
            <a:r>
              <a:rPr lang="de-DE" altLang="de-DE" sz="2500" dirty="0"/>
              <a:t> </a:t>
            </a:r>
            <a:r>
              <a:rPr lang="de-DE" altLang="de-DE" sz="2500" dirty="0" err="1"/>
              <a:t>attention</a:t>
            </a:r>
            <a:r>
              <a:rPr lang="de-DE" altLang="de-DE" sz="2500" dirty="0"/>
              <a:t>.</a:t>
            </a:r>
            <a:br>
              <a:rPr lang="de-DE" altLang="de-DE" sz="2500" dirty="0"/>
            </a:br>
            <a:r>
              <a:rPr lang="de-DE" altLang="de-DE" sz="2500" dirty="0" err="1"/>
              <a:t>Questions</a:t>
            </a:r>
            <a:r>
              <a:rPr lang="de-DE" altLang="de-DE" sz="2500" dirty="0"/>
              <a:t>?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4204" r="1576" b="34273"/>
          <a:stretch/>
        </p:blipFill>
        <p:spPr>
          <a:xfrm>
            <a:off x="3097208" y="3507854"/>
            <a:ext cx="5886955" cy="1269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1259632" y="1203598"/>
            <a:ext cx="6408712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9872" y="123478"/>
            <a:ext cx="1944463" cy="355814"/>
          </a:xfrm>
        </p:spPr>
        <p:txBody>
          <a:bodyPr/>
          <a:lstStyle/>
          <a:p>
            <a:r>
              <a:rPr lang="de-D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0385" y="1131590"/>
            <a:ext cx="6379967" cy="2664296"/>
          </a:xfrm>
        </p:spPr>
        <p:txBody>
          <a:bodyPr/>
          <a:lstStyle/>
          <a:p>
            <a:pPr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 to CM SAF</a:t>
            </a:r>
          </a:p>
          <a:p>
            <a:pPr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 of available CM SAF data records</a:t>
            </a:r>
          </a:p>
          <a:p>
            <a:pPr>
              <a:defRPr/>
            </a:pPr>
            <a:endParaRPr lang="en-US" altLang="de-DE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details on</a:t>
            </a:r>
          </a:p>
          <a:p>
            <a:pPr lvl="1">
              <a:defRPr/>
            </a:pPr>
            <a:r>
              <a:rPr lang="en-US" alt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Reprocessed and operationally extended data</a:t>
            </a:r>
          </a:p>
          <a:p>
            <a:pPr lvl="1">
              <a:defRPr/>
            </a:pPr>
            <a:r>
              <a:rPr lang="en-US" alt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data record releases</a:t>
            </a:r>
          </a:p>
          <a:p>
            <a:pPr lvl="1">
              <a:defRPr/>
            </a:pPr>
            <a:r>
              <a:rPr lang="en-US" alt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application</a:t>
            </a:r>
          </a:p>
          <a:p>
            <a:pPr lvl="1">
              <a:defRPr/>
            </a:pPr>
            <a:r>
              <a:rPr lang="en-US" alt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normal and anomaly service from CM SAF</a:t>
            </a:r>
          </a:p>
          <a:p>
            <a:pPr>
              <a:defRPr/>
            </a:pPr>
            <a:endParaRPr lang="en-US" altLang="de-DE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  <a:p>
            <a:pPr marL="431800" lvl="1" indent="0">
              <a:buNone/>
              <a:defRPr/>
            </a:pPr>
            <a:endParaRPr lang="en-US" altLang="de-D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2615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3033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7620" y="869479"/>
            <a:ext cx="4262664" cy="186974"/>
          </a:xfrm>
        </p:spPr>
        <p:txBody>
          <a:bodyPr/>
          <a:lstStyle/>
          <a:p>
            <a:r>
              <a:rPr lang="de-DE" sz="1350" dirty="0">
                <a:latin typeface="+mn-lt"/>
              </a:rPr>
              <a:t>Surface Radiation, </a:t>
            </a:r>
            <a:r>
              <a:rPr lang="de-DE" sz="1350" dirty="0" err="1">
                <a:latin typeface="+mn-lt"/>
              </a:rPr>
              <a:t>Climatology</a:t>
            </a:r>
            <a:r>
              <a:rPr lang="de-DE" sz="1350" dirty="0">
                <a:latin typeface="+mn-lt"/>
              </a:rPr>
              <a:t>, March 1983 - 2020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b="5990"/>
          <a:stretch/>
        </p:blipFill>
        <p:spPr>
          <a:xfrm>
            <a:off x="3178088" y="1811131"/>
            <a:ext cx="2617070" cy="256284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b="6103"/>
          <a:stretch/>
        </p:blipFill>
        <p:spPr>
          <a:xfrm>
            <a:off x="249345" y="1805653"/>
            <a:ext cx="2636093" cy="2597131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911640" y="1528174"/>
            <a:ext cx="1890210" cy="3170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13"/>
              </a:spcAft>
              <a:buClr>
                <a:srgbClr val="2D4B9B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altLang="de-DE" sz="11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SARAH-3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961041" y="1569924"/>
            <a:ext cx="915470" cy="3520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13"/>
              </a:spcAft>
              <a:buClr>
                <a:srgbClr val="2D4B9B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altLang="de-DE" sz="11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SARAH-2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11993" y="3171785"/>
            <a:ext cx="4546889" cy="876605"/>
            <a:chOff x="951660" y="4437112"/>
            <a:chExt cx="6062518" cy="1168806"/>
          </a:xfrm>
        </p:grpSpPr>
        <p:sp>
          <p:nvSpPr>
            <p:cNvPr id="9" name="Ellipse 8"/>
            <p:cNvSpPr/>
            <p:nvPr/>
          </p:nvSpPr>
          <p:spPr bwMode="auto">
            <a:xfrm>
              <a:off x="4978014" y="4437112"/>
              <a:ext cx="2036164" cy="11688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951660" y="4437112"/>
              <a:ext cx="2036164" cy="11688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375702" y="1001977"/>
            <a:ext cx="517783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13"/>
              </a:spcAft>
              <a:buClr>
                <a:srgbClr val="2D4B9B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Substantially enhanced (and much more realistic!) surface radiation in the Alpine region in SARAH-3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2507537" y="171213"/>
            <a:ext cx="6265069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SARAH-3: Snow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Coverage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21AE160-F0ED-41DD-A112-705F6AFE1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8" y="1901534"/>
            <a:ext cx="2814655" cy="2540502"/>
          </a:xfrm>
          <a:prstGeom prst="rect">
            <a:avLst/>
          </a:prstGeom>
        </p:spPr>
      </p:pic>
      <p:pic>
        <p:nvPicPr>
          <p:cNvPr id="15" name="Picture 31" descr="CMSAFLogo_gradient_CMYK">
            <a:extLst>
              <a:ext uri="{FF2B5EF4-FFF2-40B4-BE49-F238E27FC236}">
                <a16:creationId xmlns:a16="http://schemas.microsoft.com/office/drawing/2014/main" id="{F8054432-A0CE-4DBE-8CE0-41739BCC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9" t="24756" r="3357" b="36113"/>
          <a:stretch>
            <a:fillRect/>
          </a:stretch>
        </p:blipFill>
        <p:spPr bwMode="auto">
          <a:xfrm>
            <a:off x="225579" y="169327"/>
            <a:ext cx="1548041" cy="4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909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74711" y="933822"/>
            <a:ext cx="6313513" cy="701824"/>
          </a:xfrm>
        </p:spPr>
        <p:txBody>
          <a:bodyPr/>
          <a:lstStyle/>
          <a:p>
            <a:pPr marL="0" indent="0" eaLnBrk="1" hangingPunct="1">
              <a:buSzPct val="130000"/>
              <a:buNone/>
            </a:pPr>
            <a:r>
              <a:rPr lang="en-US" altLang="en-US" sz="1400" dirty="0"/>
              <a:t>SARAH-3: Surface Solar Radiation Data Set - </a:t>
            </a:r>
            <a:r>
              <a:rPr lang="en-US" altLang="en-US" sz="1400" dirty="0" err="1"/>
              <a:t>Heliosat</a:t>
            </a:r>
            <a:endParaRPr lang="en-US" altLang="en-US" sz="1400" dirty="0"/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400" dirty="0"/>
              <a:t>Surface radiation using MVIRI and SEVIRI data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400" dirty="0"/>
              <a:t>CDR: 1983-2020 (12 different prime satellites).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400" dirty="0"/>
              <a:t>ICDR: January 2021 onwards, all parameters (2 different prime satellites)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400" dirty="0"/>
              <a:t>Resolution: 0.05°, instantaneous, daily,  monthly</a:t>
            </a:r>
          </a:p>
          <a:p>
            <a:pPr marL="431771" lvl="1" indent="0" eaLnBrk="1" hangingPunct="1">
              <a:buSzPct val="130000"/>
              <a:buNone/>
            </a:pPr>
            <a:r>
              <a:rPr lang="en-US" altLang="en-US" sz="1400" dirty="0"/>
              <a:t>	        daily sums, monthly (SDU)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400" dirty="0"/>
              <a:t>DOI: 10.5676/EUM_SAF_CM/SARAH/V003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endParaRPr lang="en-US" altLang="en-US" sz="1400" dirty="0"/>
          </a:p>
          <a:p>
            <a:pPr eaLnBrk="1" hangingPunct="1"/>
            <a:endParaRPr lang="en-US" altLang="en-US" sz="1400" dirty="0"/>
          </a:p>
          <a:p>
            <a:pPr eaLnBrk="1" hangingPunct="1"/>
            <a:endParaRPr lang="en-US" altLang="en-US" sz="1400" dirty="0"/>
          </a:p>
          <a:p>
            <a:pPr eaLnBrk="1" hangingPunct="1"/>
            <a:endParaRPr lang="en-US" altLang="en-US" sz="1400" dirty="0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-3800" y="303684"/>
            <a:ext cx="8353425" cy="323850"/>
          </a:xfrm>
        </p:spPr>
        <p:txBody>
          <a:bodyPr/>
          <a:lstStyle/>
          <a:p>
            <a:pPr algn="ctr"/>
            <a:r>
              <a:rPr lang="en-GB" sz="2000" dirty="0"/>
              <a:t>SARAH-3 CDR and ICDR</a:t>
            </a:r>
            <a:endParaRPr lang="en-GB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214298" y="3173600"/>
            <a:ext cx="3217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Pfeifroth et al., 2023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53559"/>
            <a:ext cx="1764196" cy="16661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60" y="2566485"/>
            <a:ext cx="4291545" cy="252443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109118" y="3651870"/>
            <a:ext cx="239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validation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results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SIS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BSRN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reference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113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2">
            <a:extLst>
              <a:ext uri="{FF2B5EF4-FFF2-40B4-BE49-F238E27FC236}">
                <a16:creationId xmlns:a16="http://schemas.microsoft.com/office/drawing/2014/main" id="{1321434C-0ED5-4162-A196-A499C947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42963"/>
            <a:ext cx="66421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2" descr="Q:\CM_SAF\Science\WGradiation\RAD-Presentations\GCOS-meeting\Wild2013_energy_flow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1630"/>
            <a:ext cx="4806553" cy="31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bgerundetes Rechteck 9"/>
          <p:cNvSpPr/>
          <p:nvPr/>
        </p:nvSpPr>
        <p:spPr bwMode="auto">
          <a:xfrm>
            <a:off x="2120206" y="1497584"/>
            <a:ext cx="890588" cy="797719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75000"/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3348931" y="1497584"/>
            <a:ext cx="890588" cy="797719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5359946" y="1516636"/>
            <a:ext cx="891778" cy="797719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4583609" y="3812159"/>
            <a:ext cx="890588" cy="798910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5582546" y="3812159"/>
            <a:ext cx="890588" cy="794147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2565549" y="3483549"/>
            <a:ext cx="1013222" cy="113585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 flipH="1">
            <a:off x="3737075" y="2511996"/>
            <a:ext cx="1622822" cy="701279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3737074" y="3213274"/>
            <a:ext cx="385763" cy="447675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3632300" y="4200306"/>
            <a:ext cx="385763" cy="446485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alpha val="6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095" tIns="34049" rIns="68095" bIns="34049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6992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333" y="111519"/>
            <a:ext cx="3648073" cy="323850"/>
          </a:xfrm>
        </p:spPr>
        <p:txBody>
          <a:bodyPr/>
          <a:lstStyle/>
          <a:p>
            <a:pPr eaLnBrk="1" hangingPunct="1"/>
            <a:r>
              <a:rPr lang="en-US" altLang="de-DE" dirty="0"/>
              <a:t>What we do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30750" y="586326"/>
            <a:ext cx="86617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CM SAF develops, generates, validates, archives and distributes high-quality satellite-derived products of the energy and water cycle suitable for climate monitoring, analysis, services and model evaluation, in a sustained operational environment.</a:t>
            </a:r>
            <a:endParaRPr lang="de-DE" sz="1500" dirty="0"/>
          </a:p>
        </p:txBody>
      </p:sp>
      <p:sp>
        <p:nvSpPr>
          <p:cNvPr id="73" name="Textfeld 18"/>
          <p:cNvSpPr txBox="1">
            <a:spLocks noChangeArrowheads="1"/>
          </p:cNvSpPr>
          <p:nvPr/>
        </p:nvSpPr>
        <p:spPr bwMode="auto">
          <a:xfrm>
            <a:off x="6695778" y="4246741"/>
            <a:ext cx="1228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93" tIns="45399" rIns="90793" bIns="45399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/>
              <a:t>Source: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/>
              <a:t>Wild et al., 2013</a:t>
            </a:r>
          </a:p>
        </p:txBody>
      </p:sp>
    </p:spTree>
    <p:extLst>
      <p:ext uri="{BB962C8B-B14F-4D97-AF65-F5344CB8AC3E}">
        <p14:creationId xmlns:p14="http://schemas.microsoft.com/office/powerpoint/2010/main" val="63793211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:\CM_SAF\Management\Praesentationsarchiv\Logos\CMSAF_Logos_2017\CMSAF_Name_Colo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79457"/>
            <a:ext cx="1054100" cy="4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250826" y="780874"/>
            <a:ext cx="48245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69994" indent="-469994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3051" indent="-347203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524305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2134027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743749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3353471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3963192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4572914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5182636" indent="-3048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400" b="1" dirty="0"/>
              <a:t>“Climate Data Record (CDR)”: </a:t>
            </a:r>
            <a:r>
              <a:rPr lang="en-GB" sz="1400" dirty="0"/>
              <a:t>consists of a consistently-processed time series. </a:t>
            </a:r>
          </a:p>
          <a:p>
            <a:pPr marL="0" indent="0">
              <a:buNone/>
            </a:pPr>
            <a:r>
              <a:rPr lang="en-GB" sz="1400" b="1" dirty="0"/>
              <a:t>“Interim Climate Data record (ICDR)”: </a:t>
            </a:r>
            <a:r>
              <a:rPr lang="en-GB" sz="1400" dirty="0"/>
              <a:t>denotes a regularly updated CDR in shorter time latency. </a:t>
            </a:r>
          </a:p>
          <a:p>
            <a:pPr marL="0" indent="0">
              <a:buNone/>
            </a:pPr>
            <a:r>
              <a:rPr lang="en-GB" sz="1400" dirty="0"/>
              <a:t>In CM SAF CDR and ICDR processing systems (</a:t>
            </a:r>
            <a:r>
              <a:rPr lang="en-GB" sz="1400" dirty="0">
                <a:solidFill>
                  <a:srgbClr val="00B050"/>
                </a:solidFill>
              </a:rPr>
              <a:t>latencies</a:t>
            </a:r>
            <a:r>
              <a:rPr lang="en-GB" sz="1400" dirty="0"/>
              <a:t>: 5 - 15 days) are usually identical with the objective to achieve identity between CDR and ICDR. </a:t>
            </a:r>
          </a:p>
          <a:p>
            <a:pPr marL="0" indent="0">
              <a:buNone/>
            </a:pPr>
            <a:r>
              <a:rPr lang="en-GB" sz="1400" dirty="0"/>
              <a:t>Exceptions arise from differences in input data due to constraints on availability (latency) and effort (FCDR quality).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Validation: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Comparison to CDR using data from overlap period,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Annual validation through comparison to reference data.</a:t>
            </a:r>
            <a:endParaRPr lang="en-GB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0B050"/>
                </a:solidFill>
              </a:rPr>
              <a:t>ICDR – CDR, CLARA-A3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differences - sea-ice (CDR vs NRT OSI SAF product), ERA5/ERA5T, L1 FDR (EUMETSAT / CM SAF).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75856" y="237271"/>
            <a:ext cx="280831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tx2"/>
                </a:solidFill>
                <a:latin typeface="Arial" charset="0"/>
              </a:defRPr>
            </a:lvl5pPr>
            <a:lvl6pPr marL="457170"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accent1"/>
                </a:solidFill>
                <a:latin typeface="Arial" charset="0"/>
              </a:defRPr>
            </a:lvl6pPr>
            <a:lvl7pPr marL="914339"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accent1"/>
                </a:solidFill>
                <a:latin typeface="Arial" charset="0"/>
              </a:defRPr>
            </a:lvl7pPr>
            <a:lvl8pPr marL="1371509"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accent1"/>
                </a:solidFill>
                <a:latin typeface="Arial" charset="0"/>
              </a:defRPr>
            </a:lvl8pPr>
            <a:lvl9pPr marL="1828678" algn="l" rtl="0" eaLnBrk="0" fontAlgn="base" hangingPunct="0">
              <a:spcBef>
                <a:spcPct val="0"/>
              </a:spcBef>
              <a:spcAft>
                <a:spcPct val="0"/>
              </a:spcAft>
              <a:defRPr sz="2399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 dirty="0">
                <a:solidFill>
                  <a:srgbClr val="2D4B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and ICDR</a:t>
            </a:r>
            <a:endParaRPr kumimoji="0" lang="sv-SE" sz="2400" b="1" i="0" u="none" strike="noStrike" kern="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CLARA3_TCDRvsICDR_mm_202009_AVPO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80874"/>
            <a:ext cx="3960440" cy="5319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62384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6CCCC96-AF84-4690-B3CD-E600EBB557BE}"/>
              </a:ext>
            </a:extLst>
          </p:cNvPr>
          <p:cNvSpPr/>
          <p:nvPr/>
        </p:nvSpPr>
        <p:spPr bwMode="auto">
          <a:xfrm>
            <a:off x="107504" y="4443958"/>
            <a:ext cx="8856984" cy="6995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5756" y="123478"/>
            <a:ext cx="4248472" cy="323850"/>
          </a:xfrm>
        </p:spPr>
        <p:txBody>
          <a:bodyPr/>
          <a:lstStyle/>
          <a:p>
            <a:pPr eaLnBrk="1" hangingPunct="1"/>
            <a:r>
              <a:rPr lang="en-US" altLang="de-DE" sz="1500" dirty="0"/>
              <a:t>Upcoming versions of CM SAF CDRs</a:t>
            </a:r>
          </a:p>
        </p:txBody>
      </p:sp>
      <p:graphicFrame>
        <p:nvGraphicFramePr>
          <p:cNvPr id="8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721960"/>
              </p:ext>
            </p:extLst>
          </p:nvPr>
        </p:nvGraphicFramePr>
        <p:xfrm>
          <a:off x="392138" y="811347"/>
          <a:ext cx="8284318" cy="4280681"/>
        </p:xfrm>
        <a:graphic>
          <a:graphicData uri="http://schemas.openxmlformats.org/drawingml/2006/table">
            <a:tbl>
              <a:tblPr/>
              <a:tblGrid>
                <a:gridCol w="2389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4674">
                  <a:extLst>
                    <a:ext uri="{9D8B030D-6E8A-4147-A177-3AD203B41FA5}">
                      <a16:colId xmlns:a16="http://schemas.microsoft.com/office/drawing/2014/main" val="206944437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69313449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3982577171"/>
                    </a:ext>
                  </a:extLst>
                </a:gridCol>
              </a:tblGrid>
              <a:tr h="432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Sensor, Satellite resp.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Parameter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Period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Coverage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92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undamental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limate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ata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ecord (FCDR)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A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SMMR, SSM/I, SSMIS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Microwave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Radiances</a:t>
                      </a: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1979 – 2024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92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limate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ata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ecord (CDR)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A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SEVIRI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 (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frac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., height, opt. dep., phase, eff. Rad., LWP, IWP)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CLAAS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2004 –  2024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Geo-ring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Land surface temp.,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latent+sensible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heat flux, SRB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Demo CDOP4, CDOP5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077765"/>
                  </a:ext>
                </a:extLst>
              </a:tr>
              <a:tr h="252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Geo-ring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Cloud products, TOA radiation, TBD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latin typeface="+mn-lt"/>
                        </a:rPr>
                        <a:t>ISCCP-NG demo**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37133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AVHRR GAC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parameters, surface radiation parameters, albedo, TOA radiation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CLARA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1979 –  2024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SSM/I, SSMIS, TMI, GMI, AMSR-E, AMSR2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HOAPS 5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precip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evap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hum., wind, ..)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Ice-free ocean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1987 –  2024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Geo-ring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</a:t>
                      </a:r>
                      <a:r>
                        <a:rPr kumimoji="0" lang="de-DE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radiation</a:t>
                      </a: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SARAH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r>
                        <a:rPr kumimoji="0" lang="de-DE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1983 – 2025</a:t>
                      </a: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de-DE" sz="11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DE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8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MSU, AMSU, SSM/T2, MHS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Microwave+NIR</a:t>
                      </a: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imagers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Upper troposphere humidity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column water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ESA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WV_cci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1994 –  2023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– 2022 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5" name="Gerader Verbinder 4"/>
          <p:cNvCxnSpPr/>
          <p:nvPr/>
        </p:nvCxnSpPr>
        <p:spPr bwMode="auto">
          <a:xfrm>
            <a:off x="248121" y="4731990"/>
            <a:ext cx="74175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4" descr="H:\CM_SAF\Management\Praesentationsarchiv\Logos\CMSAF_Logos_2017\CMSAF_Name_Colo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79457"/>
            <a:ext cx="1054100" cy="4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08702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771550"/>
            <a:ext cx="8352928" cy="2602851"/>
          </a:xfrm>
        </p:spPr>
        <p:txBody>
          <a:bodyPr/>
          <a:lstStyle/>
          <a:p>
            <a:pPr marL="0" indent="0" eaLnBrk="1" hangingPunct="1">
              <a:buSzPct val="130000"/>
              <a:buNone/>
            </a:pPr>
            <a:r>
              <a:rPr lang="en-US" altLang="en-US" sz="1300" dirty="0"/>
              <a:t>CLARA-A3: CM SAF Clouds, Albedo and Radiation dataset from AVHRR data Edition 3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/>
              <a:t>Contains a large product suite including </a:t>
            </a:r>
            <a:r>
              <a:rPr lang="en-US" altLang="en-US" sz="1300" dirty="0">
                <a:solidFill>
                  <a:srgbClr val="00B050"/>
                </a:solidFill>
              </a:rPr>
              <a:t>albedo, cloud parameters, surface radiation, and TOA radiation</a:t>
            </a:r>
            <a:r>
              <a:rPr lang="en-US" altLang="en-US" sz="1300" dirty="0"/>
              <a:t>.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00B050"/>
                </a:solidFill>
              </a:rPr>
              <a:t>Enhanced product suite</a:t>
            </a:r>
            <a:r>
              <a:rPr lang="en-US" altLang="en-US" sz="1300" dirty="0"/>
              <a:t>: SNS and SNL in CDR and SNS, SNL, SDL, and SRB in ICDR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/>
              <a:t>CDR: 1979-2020 (1 - 6 satellites)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/>
              <a:t>ICDR: January 2021 onwards, all parameters (currently 4 satellites), 			             </a:t>
            </a:r>
            <a:r>
              <a:rPr lang="en-US" altLang="en-US" sz="1300" dirty="0" err="1"/>
              <a:t>Metop</a:t>
            </a:r>
            <a:r>
              <a:rPr lang="en-US" altLang="en-US" sz="1300" dirty="0"/>
              <a:t>-C removed from ICDR; updated calibration needed.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/>
              <a:t>Resolution: 0.25°, daily, monthly</a:t>
            </a:r>
          </a:p>
          <a:p>
            <a:pPr marL="0" indent="0" eaLnBrk="1" hangingPunct="1">
              <a:buSzPct val="130000"/>
              <a:buNone/>
            </a:pPr>
            <a:r>
              <a:rPr lang="en-US" altLang="en-US" sz="1300" dirty="0"/>
              <a:t>	        0.05° instantaneous (clouds)</a:t>
            </a:r>
          </a:p>
          <a:p>
            <a:pPr marL="0" indent="0" eaLnBrk="1" hangingPunct="1">
              <a:buSzPct val="130000"/>
              <a:buNone/>
            </a:pPr>
            <a:r>
              <a:rPr lang="en-US" altLang="en-US" sz="1300" dirty="0"/>
              <a:t>	        25 x 25 km</a:t>
            </a:r>
            <a:r>
              <a:rPr lang="en-US" altLang="en-US" sz="1300" baseline="30000" dirty="0"/>
              <a:t>2</a:t>
            </a:r>
            <a:r>
              <a:rPr lang="en-US" altLang="en-US" sz="1300" dirty="0"/>
              <a:t> (polar regions, </a:t>
            </a:r>
            <a:r>
              <a:rPr lang="en-US" altLang="en-US" sz="1300" dirty="0" err="1"/>
              <a:t>A+clouds</a:t>
            </a:r>
            <a:r>
              <a:rPr lang="en-US" altLang="en-US" sz="1300" dirty="0"/>
              <a:t>)</a:t>
            </a:r>
          </a:p>
          <a:p>
            <a:pPr eaLnBrk="1" hangingPunct="1">
              <a:buSzPct val="130000"/>
              <a:buFont typeface="Arial" panose="020B0604020202020204" pitchFamily="34" charset="0"/>
              <a:buChar char="•"/>
            </a:pPr>
            <a:r>
              <a:rPr lang="en-US" altLang="en-US" sz="1300" dirty="0"/>
              <a:t>DOI: 10.5676/EUM_SAF_CM/CLARA_AVHRR/V003</a:t>
            </a:r>
          </a:p>
          <a:p>
            <a:pPr eaLnBrk="1" hangingPunct="1"/>
            <a:endParaRPr lang="en-US" altLang="en-US" sz="1300" dirty="0"/>
          </a:p>
          <a:p>
            <a:pPr eaLnBrk="1" hangingPunct="1"/>
            <a:endParaRPr lang="en-US" altLang="en-US" sz="1300" dirty="0"/>
          </a:p>
          <a:p>
            <a:pPr eaLnBrk="1" hangingPunct="1"/>
            <a:endParaRPr lang="en-US" altLang="en-US" sz="1300" dirty="0"/>
          </a:p>
          <a:p>
            <a:pPr eaLnBrk="1" hangingPunct="1"/>
            <a:endParaRPr lang="en-US" altLang="en-US" sz="1300" dirty="0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-108520" y="226052"/>
            <a:ext cx="8353425" cy="323850"/>
          </a:xfrm>
        </p:spPr>
        <p:txBody>
          <a:bodyPr/>
          <a:lstStyle/>
          <a:p>
            <a:pPr algn="ctr"/>
            <a:r>
              <a:rPr lang="en-GB" sz="2000" dirty="0"/>
              <a:t>CLARA-A3 CDR and ICDR</a:t>
            </a:r>
            <a:endParaRPr lang="en-GB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525917" y="379588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Karlsson, K.-G et al.: CLARA-A3: The third edition of the AVHRR-based CM SAF climate data record on clouds, radiation and surface albedo covering the period 1979 to 2023, Earth Syst. Sci. Data, 15, 4901–4926, </a:t>
            </a:r>
            <a:r>
              <a:rPr lang="en-US" sz="1000" i="1" dirty="0">
                <a:hlinkClick r:id="rId3"/>
              </a:rPr>
              <a:t>https://doi.org/10.5194/essd-15-4901-2023</a:t>
            </a:r>
            <a:r>
              <a:rPr lang="en-US" sz="1000" i="1" dirty="0"/>
              <a:t>, 2023.</a:t>
            </a:r>
            <a:endParaRPr lang="de-DE" sz="1000" i="1" dirty="0"/>
          </a:p>
        </p:txBody>
      </p:sp>
      <p:pic>
        <p:nvPicPr>
          <p:cNvPr id="6" name="Bildobjekt 140" descr="Same as Figure 6-7 but for CTP results.&#10;CTP range on Y-axis goes from 400 hPa to 1000 hPa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64" y="2770816"/>
            <a:ext cx="4320768" cy="2257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4975620" y="3051470"/>
            <a:ext cx="23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FF0000"/>
                </a:solidFill>
              </a:rPr>
              <a:t>Example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intercomparison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results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for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cloud</a:t>
            </a:r>
            <a:r>
              <a:rPr lang="de-DE" sz="1200" b="1" dirty="0">
                <a:solidFill>
                  <a:srgbClr val="FF0000"/>
                </a:solidFill>
              </a:rPr>
              <a:t> top </a:t>
            </a:r>
            <a:r>
              <a:rPr lang="de-DE" sz="1200" b="1" dirty="0" err="1">
                <a:solidFill>
                  <a:srgbClr val="FF0000"/>
                </a:solidFill>
              </a:rPr>
              <a:t>pressure</a:t>
            </a:r>
            <a:endParaRPr lang="de-DE" sz="1200" b="1" dirty="0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654915"/>
            <a:ext cx="1980364" cy="120420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253262" y="1466436"/>
            <a:ext cx="55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TOA</a:t>
            </a:r>
          </a:p>
        </p:txBody>
      </p:sp>
    </p:spTree>
    <p:extLst>
      <p:ext uri="{BB962C8B-B14F-4D97-AF65-F5344CB8AC3E}">
        <p14:creationId xmlns:p14="http://schemas.microsoft.com/office/powerpoint/2010/main" val="4531663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66399" y="247777"/>
            <a:ext cx="2636603" cy="323850"/>
          </a:xfrm>
        </p:spPr>
        <p:txBody>
          <a:bodyPr/>
          <a:lstStyle/>
          <a:p>
            <a:pPr algn="ctr"/>
            <a:r>
              <a:rPr lang="de-DE" altLang="de-DE" dirty="0"/>
              <a:t>CM SAF</a:t>
            </a:r>
          </a:p>
        </p:txBody>
      </p:sp>
      <p:pic>
        <p:nvPicPr>
          <p:cNvPr id="125957" name="Picture 4" descr="Met-Office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61" y="3940749"/>
            <a:ext cx="411956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Rectangle 24"/>
          <p:cNvSpPr>
            <a:spLocks noChangeArrowheads="1"/>
          </p:cNvSpPr>
          <p:nvPr/>
        </p:nvSpPr>
        <p:spPr bwMode="auto">
          <a:xfrm>
            <a:off x="6515990" y="4024265"/>
            <a:ext cx="1485900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 dirty="0">
                <a:solidFill>
                  <a:srgbClr val="000000"/>
                </a:solidFill>
              </a:rPr>
              <a:t>Met Office, United Kingdom</a:t>
            </a:r>
            <a:endParaRPr lang="de-DE" altLang="de-DE" sz="750" i="1" dirty="0">
              <a:solidFill>
                <a:srgbClr val="000000"/>
              </a:solidFill>
            </a:endParaRPr>
          </a:p>
        </p:txBody>
      </p:sp>
      <p:sp>
        <p:nvSpPr>
          <p:cNvPr id="125959" name="Rectangle 21"/>
          <p:cNvSpPr>
            <a:spLocks noChangeArrowheads="1"/>
          </p:cNvSpPr>
          <p:nvPr/>
        </p:nvSpPr>
        <p:spPr bwMode="auto">
          <a:xfrm>
            <a:off x="6515990" y="2388346"/>
            <a:ext cx="2038350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>
                <a:solidFill>
                  <a:srgbClr val="000000"/>
                </a:solidFill>
              </a:rPr>
              <a:t>Royal Meteorological  Institute of Belgium</a:t>
            </a:r>
            <a:endParaRPr lang="de-DE" altLang="de-DE" sz="750" i="1">
              <a:solidFill>
                <a:srgbClr val="000000"/>
              </a:solidFill>
            </a:endParaRPr>
          </a:p>
        </p:txBody>
      </p:sp>
      <p:pic>
        <p:nvPicPr>
          <p:cNvPr id="125960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16" y="2304828"/>
            <a:ext cx="339328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773" descr="smhi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29" y="1339221"/>
            <a:ext cx="552450" cy="22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2" name="Rectangle 21"/>
          <p:cNvSpPr>
            <a:spLocks noChangeArrowheads="1"/>
          </p:cNvSpPr>
          <p:nvPr/>
        </p:nvSpPr>
        <p:spPr bwMode="auto">
          <a:xfrm>
            <a:off x="6515992" y="1379937"/>
            <a:ext cx="2376488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>
                <a:solidFill>
                  <a:srgbClr val="000000"/>
                </a:solidFill>
              </a:rPr>
              <a:t>Swedish Meteorological and Hydrological Institute</a:t>
            </a:r>
            <a:endParaRPr lang="de-DE" altLang="de-DE" sz="750" i="1">
              <a:solidFill>
                <a:srgbClr val="000000"/>
              </a:solidFill>
            </a:endParaRPr>
          </a:p>
        </p:txBody>
      </p:sp>
      <p:pic>
        <p:nvPicPr>
          <p:cNvPr id="12596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38"/>
          <a:stretch/>
        </p:blipFill>
        <p:spPr bwMode="auto">
          <a:xfrm>
            <a:off x="5891372" y="4372992"/>
            <a:ext cx="423260" cy="43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4" name="Grafik 3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 r="81316" b="7748"/>
          <a:stretch>
            <a:fillRect/>
          </a:stretch>
        </p:blipFill>
        <p:spPr bwMode="auto">
          <a:xfrm>
            <a:off x="6069313" y="1660382"/>
            <a:ext cx="245269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5" name="Grafik 3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48001" b="7748"/>
          <a:stretch>
            <a:fillRect/>
          </a:stretch>
        </p:blipFill>
        <p:spPr bwMode="auto">
          <a:xfrm>
            <a:off x="6550567" y="1817911"/>
            <a:ext cx="137041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6" name="Grafik 3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23" b="70238"/>
          <a:stretch>
            <a:fillRect/>
          </a:stretch>
        </p:blipFill>
        <p:spPr bwMode="auto">
          <a:xfrm>
            <a:off x="6008994" y="2914418"/>
            <a:ext cx="2905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67" name="Gruppieren 316"/>
          <p:cNvGrpSpPr>
            <a:grpSpLocks/>
          </p:cNvGrpSpPr>
          <p:nvPr/>
        </p:nvGrpSpPr>
        <p:grpSpPr bwMode="auto">
          <a:xfrm>
            <a:off x="6530332" y="2773929"/>
            <a:ext cx="1916906" cy="626269"/>
            <a:chOff x="5553269" y="3407467"/>
            <a:chExt cx="2756911" cy="942209"/>
          </a:xfrm>
        </p:grpSpPr>
        <p:pic>
          <p:nvPicPr>
            <p:cNvPr id="126108" name="Grafik 3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8" b="59297"/>
            <a:stretch>
              <a:fillRect/>
            </a:stretch>
          </p:blipFill>
          <p:spPr bwMode="auto">
            <a:xfrm>
              <a:off x="5553269" y="3407467"/>
              <a:ext cx="2756911" cy="64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109" name="Grafik 3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8" t="82475"/>
            <a:stretch>
              <a:fillRect/>
            </a:stretch>
          </p:blipFill>
          <p:spPr bwMode="auto">
            <a:xfrm>
              <a:off x="5553269" y="4072083"/>
              <a:ext cx="2756911" cy="27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968" name="Rectangle 23"/>
          <p:cNvSpPr>
            <a:spLocks noChangeArrowheads="1"/>
          </p:cNvSpPr>
          <p:nvPr/>
        </p:nvSpPr>
        <p:spPr bwMode="auto">
          <a:xfrm>
            <a:off x="6516044" y="3545634"/>
            <a:ext cx="1659731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 dirty="0">
                <a:solidFill>
                  <a:srgbClr val="000000"/>
                </a:solidFill>
              </a:rPr>
              <a:t>Finnish Meteorological Institute</a:t>
            </a:r>
            <a:endParaRPr lang="de-DE" altLang="de-DE" sz="750" i="1" dirty="0">
              <a:solidFill>
                <a:srgbClr val="000000"/>
              </a:solidFill>
            </a:endParaRPr>
          </a:p>
        </p:txBody>
      </p:sp>
      <p:pic>
        <p:nvPicPr>
          <p:cNvPr id="125969" name="Grafik 3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38" y="3451399"/>
            <a:ext cx="378619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5" name="Freeform 634" descr="Diagonal weit nach oben"/>
          <p:cNvSpPr>
            <a:spLocks/>
          </p:cNvSpPr>
          <p:nvPr/>
        </p:nvSpPr>
        <p:spPr bwMode="auto">
          <a:xfrm>
            <a:off x="4234059" y="3199824"/>
            <a:ext cx="222545" cy="288075"/>
          </a:xfrm>
          <a:custGeom>
            <a:avLst/>
            <a:gdLst>
              <a:gd name="T0" fmla="*/ 1494386996 w 327"/>
              <a:gd name="T1" fmla="*/ 0 h 388"/>
              <a:gd name="T2" fmla="*/ 2147483647 w 327"/>
              <a:gd name="T3" fmla="*/ 0 h 388"/>
              <a:gd name="T4" fmla="*/ 2147483647 w 327"/>
              <a:gd name="T5" fmla="*/ 0 h 388"/>
              <a:gd name="T6" fmla="*/ 2147483647 w 327"/>
              <a:gd name="T7" fmla="*/ 969945000 h 388"/>
              <a:gd name="T8" fmla="*/ 2147483647 w 327"/>
              <a:gd name="T9" fmla="*/ 2147483647 h 388"/>
              <a:gd name="T10" fmla="*/ 2147483647 w 327"/>
              <a:gd name="T11" fmla="*/ 2147483647 h 388"/>
              <a:gd name="T12" fmla="*/ 2147483647 w 327"/>
              <a:gd name="T13" fmla="*/ 2147483647 h 388"/>
              <a:gd name="T14" fmla="*/ 2147483647 w 327"/>
              <a:gd name="T15" fmla="*/ 2147483647 h 388"/>
              <a:gd name="T16" fmla="*/ 2147483647 w 327"/>
              <a:gd name="T17" fmla="*/ 2147483647 h 388"/>
              <a:gd name="T18" fmla="*/ 2147483647 w 327"/>
              <a:gd name="T19" fmla="*/ 2147483647 h 388"/>
              <a:gd name="T20" fmla="*/ 2147483647 w 327"/>
              <a:gd name="T21" fmla="*/ 2147483647 h 388"/>
              <a:gd name="T22" fmla="*/ 2147483647 w 327"/>
              <a:gd name="T23" fmla="*/ 2147483647 h 388"/>
              <a:gd name="T24" fmla="*/ 2147483647 w 327"/>
              <a:gd name="T25" fmla="*/ 2147483647 h 388"/>
              <a:gd name="T26" fmla="*/ 2147483647 w 327"/>
              <a:gd name="T27" fmla="*/ 2147483647 h 388"/>
              <a:gd name="T28" fmla="*/ 2147483647 w 327"/>
              <a:gd name="T29" fmla="*/ 2147483647 h 388"/>
              <a:gd name="T30" fmla="*/ 2147483647 w 327"/>
              <a:gd name="T31" fmla="*/ 2147483647 h 388"/>
              <a:gd name="T32" fmla="*/ 2147483647 w 327"/>
              <a:gd name="T33" fmla="*/ 2147483647 h 388"/>
              <a:gd name="T34" fmla="*/ 2147483647 w 327"/>
              <a:gd name="T35" fmla="*/ 2147483647 h 388"/>
              <a:gd name="T36" fmla="*/ 2147483647 w 327"/>
              <a:gd name="T37" fmla="*/ 2147483647 h 388"/>
              <a:gd name="T38" fmla="*/ 2147483647 w 327"/>
              <a:gd name="T39" fmla="*/ 2147483647 h 388"/>
              <a:gd name="T40" fmla="*/ 2147483647 w 327"/>
              <a:gd name="T41" fmla="*/ 2147483647 h 388"/>
              <a:gd name="T42" fmla="*/ 1494386996 w 327"/>
              <a:gd name="T43" fmla="*/ 2147483647 h 388"/>
              <a:gd name="T44" fmla="*/ 1494386996 w 327"/>
              <a:gd name="T45" fmla="*/ 2147483647 h 388"/>
              <a:gd name="T46" fmla="*/ 1494386996 w 327"/>
              <a:gd name="T47" fmla="*/ 2147483647 h 388"/>
              <a:gd name="T48" fmla="*/ 0 w 327"/>
              <a:gd name="T49" fmla="*/ 2147483647 h 388"/>
              <a:gd name="T50" fmla="*/ 0 w 327"/>
              <a:gd name="T51" fmla="*/ 2147483647 h 388"/>
              <a:gd name="T52" fmla="*/ 0 w 327"/>
              <a:gd name="T53" fmla="*/ 2147483647 h 388"/>
              <a:gd name="T54" fmla="*/ 746781543 w 327"/>
              <a:gd name="T55" fmla="*/ 2147483647 h 388"/>
              <a:gd name="T56" fmla="*/ 746781543 w 327"/>
              <a:gd name="T57" fmla="*/ 2147483647 h 388"/>
              <a:gd name="T58" fmla="*/ 1494386996 w 327"/>
              <a:gd name="T59" fmla="*/ 2147483647 h 388"/>
              <a:gd name="T60" fmla="*/ 1494386996 w 327"/>
              <a:gd name="T61" fmla="*/ 2147483647 h 388"/>
              <a:gd name="T62" fmla="*/ 746781543 w 327"/>
              <a:gd name="T63" fmla="*/ 2147483647 h 388"/>
              <a:gd name="T64" fmla="*/ 746781543 w 327"/>
              <a:gd name="T65" fmla="*/ 1939890990 h 38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27" h="388">
                <a:moveTo>
                  <a:pt x="55" y="27"/>
                </a:moveTo>
                <a:lnTo>
                  <a:pt x="120" y="3"/>
                </a:lnTo>
                <a:lnTo>
                  <a:pt x="150" y="0"/>
                </a:lnTo>
                <a:lnTo>
                  <a:pt x="168" y="1"/>
                </a:lnTo>
                <a:lnTo>
                  <a:pt x="175" y="6"/>
                </a:lnTo>
                <a:lnTo>
                  <a:pt x="180" y="12"/>
                </a:lnTo>
                <a:lnTo>
                  <a:pt x="181" y="19"/>
                </a:lnTo>
                <a:lnTo>
                  <a:pt x="187" y="21"/>
                </a:lnTo>
                <a:lnTo>
                  <a:pt x="195" y="36"/>
                </a:lnTo>
                <a:lnTo>
                  <a:pt x="196" y="58"/>
                </a:lnTo>
                <a:lnTo>
                  <a:pt x="204" y="66"/>
                </a:lnTo>
                <a:lnTo>
                  <a:pt x="223" y="66"/>
                </a:lnTo>
                <a:lnTo>
                  <a:pt x="235" y="97"/>
                </a:lnTo>
                <a:lnTo>
                  <a:pt x="235" y="118"/>
                </a:lnTo>
                <a:lnTo>
                  <a:pt x="243" y="132"/>
                </a:lnTo>
                <a:lnTo>
                  <a:pt x="252" y="132"/>
                </a:lnTo>
                <a:lnTo>
                  <a:pt x="271" y="118"/>
                </a:lnTo>
                <a:lnTo>
                  <a:pt x="282" y="127"/>
                </a:lnTo>
                <a:lnTo>
                  <a:pt x="283" y="145"/>
                </a:lnTo>
                <a:lnTo>
                  <a:pt x="303" y="156"/>
                </a:lnTo>
                <a:lnTo>
                  <a:pt x="300" y="175"/>
                </a:lnTo>
                <a:lnTo>
                  <a:pt x="301" y="180"/>
                </a:lnTo>
                <a:lnTo>
                  <a:pt x="304" y="183"/>
                </a:lnTo>
                <a:lnTo>
                  <a:pt x="297" y="193"/>
                </a:lnTo>
                <a:lnTo>
                  <a:pt x="295" y="205"/>
                </a:lnTo>
                <a:lnTo>
                  <a:pt x="306" y="229"/>
                </a:lnTo>
                <a:lnTo>
                  <a:pt x="322" y="232"/>
                </a:lnTo>
                <a:lnTo>
                  <a:pt x="327" y="244"/>
                </a:lnTo>
                <a:lnTo>
                  <a:pt x="322" y="268"/>
                </a:lnTo>
                <a:lnTo>
                  <a:pt x="298" y="290"/>
                </a:lnTo>
                <a:lnTo>
                  <a:pt x="304" y="328"/>
                </a:lnTo>
                <a:lnTo>
                  <a:pt x="295" y="344"/>
                </a:lnTo>
                <a:lnTo>
                  <a:pt x="301" y="362"/>
                </a:lnTo>
                <a:lnTo>
                  <a:pt x="271" y="356"/>
                </a:lnTo>
                <a:lnTo>
                  <a:pt x="256" y="362"/>
                </a:lnTo>
                <a:lnTo>
                  <a:pt x="241" y="362"/>
                </a:lnTo>
                <a:lnTo>
                  <a:pt x="223" y="367"/>
                </a:lnTo>
                <a:lnTo>
                  <a:pt x="205" y="370"/>
                </a:lnTo>
                <a:lnTo>
                  <a:pt x="177" y="388"/>
                </a:lnTo>
                <a:lnTo>
                  <a:pt x="178" y="353"/>
                </a:lnTo>
                <a:lnTo>
                  <a:pt x="172" y="344"/>
                </a:lnTo>
                <a:lnTo>
                  <a:pt x="153" y="341"/>
                </a:lnTo>
                <a:lnTo>
                  <a:pt x="147" y="326"/>
                </a:lnTo>
                <a:lnTo>
                  <a:pt x="135" y="325"/>
                </a:lnTo>
                <a:lnTo>
                  <a:pt x="130" y="329"/>
                </a:lnTo>
                <a:lnTo>
                  <a:pt x="105" y="325"/>
                </a:lnTo>
                <a:lnTo>
                  <a:pt x="96" y="332"/>
                </a:lnTo>
                <a:lnTo>
                  <a:pt x="91" y="359"/>
                </a:lnTo>
                <a:lnTo>
                  <a:pt x="81" y="380"/>
                </a:lnTo>
                <a:lnTo>
                  <a:pt x="13" y="320"/>
                </a:lnTo>
                <a:lnTo>
                  <a:pt x="0" y="292"/>
                </a:lnTo>
                <a:lnTo>
                  <a:pt x="18" y="284"/>
                </a:lnTo>
                <a:lnTo>
                  <a:pt x="33" y="276"/>
                </a:lnTo>
                <a:lnTo>
                  <a:pt x="33" y="253"/>
                </a:lnTo>
                <a:lnTo>
                  <a:pt x="48" y="244"/>
                </a:lnTo>
                <a:lnTo>
                  <a:pt x="55" y="228"/>
                </a:lnTo>
                <a:lnTo>
                  <a:pt x="72" y="217"/>
                </a:lnTo>
                <a:lnTo>
                  <a:pt x="75" y="202"/>
                </a:lnTo>
                <a:lnTo>
                  <a:pt x="73" y="186"/>
                </a:lnTo>
                <a:lnTo>
                  <a:pt x="84" y="177"/>
                </a:lnTo>
                <a:lnTo>
                  <a:pt x="69" y="154"/>
                </a:lnTo>
                <a:lnTo>
                  <a:pt x="85" y="123"/>
                </a:lnTo>
                <a:lnTo>
                  <a:pt x="67" y="102"/>
                </a:lnTo>
                <a:lnTo>
                  <a:pt x="72" y="79"/>
                </a:lnTo>
                <a:lnTo>
                  <a:pt x="55" y="58"/>
                </a:lnTo>
                <a:lnTo>
                  <a:pt x="55" y="27"/>
                </a:lnTo>
                <a:close/>
              </a:path>
            </a:pathLst>
          </a:custGeom>
          <a:pattFill prst="wdUpDiag">
            <a:fgClr>
              <a:srgbClr val="99CCFF"/>
            </a:fgClr>
            <a:bgClr>
              <a:srgbClr val="FFFFFF"/>
            </a:bgClr>
          </a:patt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76" name="Freeform 635"/>
          <p:cNvSpPr>
            <a:spLocks/>
          </p:cNvSpPr>
          <p:nvPr/>
        </p:nvSpPr>
        <p:spPr bwMode="auto">
          <a:xfrm>
            <a:off x="4310803" y="2535270"/>
            <a:ext cx="115109" cy="132606"/>
          </a:xfrm>
          <a:custGeom>
            <a:avLst/>
            <a:gdLst>
              <a:gd name="T0" fmla="*/ 0 w 125"/>
              <a:gd name="T1" fmla="*/ 2147483647 h 123"/>
              <a:gd name="T2" fmla="*/ 2147483647 w 125"/>
              <a:gd name="T3" fmla="*/ 2147483647 h 123"/>
              <a:gd name="T4" fmla="*/ 2147483647 w 125"/>
              <a:gd name="T5" fmla="*/ 2147483647 h 123"/>
              <a:gd name="T6" fmla="*/ 2147483647 w 125"/>
              <a:gd name="T7" fmla="*/ 2147483647 h 123"/>
              <a:gd name="T8" fmla="*/ 2147483647 w 125"/>
              <a:gd name="T9" fmla="*/ 2147483647 h 123"/>
              <a:gd name="T10" fmla="*/ 2147483647 w 125"/>
              <a:gd name="T11" fmla="*/ 2147483647 h 123"/>
              <a:gd name="T12" fmla="*/ 2147483647 w 125"/>
              <a:gd name="T13" fmla="*/ 2147483647 h 123"/>
              <a:gd name="T14" fmla="*/ 2147483647 w 125"/>
              <a:gd name="T15" fmla="*/ 2147483647 h 123"/>
              <a:gd name="T16" fmla="*/ 2147483647 w 125"/>
              <a:gd name="T17" fmla="*/ 0 h 123"/>
              <a:gd name="T18" fmla="*/ 2147483647 w 125"/>
              <a:gd name="T19" fmla="*/ 2147483647 h 123"/>
              <a:gd name="T20" fmla="*/ 2147483647 w 125"/>
              <a:gd name="T21" fmla="*/ 2147483647 h 123"/>
              <a:gd name="T22" fmla="*/ 2147483647 w 125"/>
              <a:gd name="T23" fmla="*/ 2147483647 h 123"/>
              <a:gd name="T24" fmla="*/ 2147483647 w 125"/>
              <a:gd name="T25" fmla="*/ 2147483647 h 123"/>
              <a:gd name="T26" fmla="*/ 2147483647 w 125"/>
              <a:gd name="T27" fmla="*/ 2147483647 h 123"/>
              <a:gd name="T28" fmla="*/ 2147483647 w 125"/>
              <a:gd name="T29" fmla="*/ 2147483647 h 123"/>
              <a:gd name="T30" fmla="*/ 0 w 125"/>
              <a:gd name="T31" fmla="*/ 2147483647 h 1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5" h="123">
                <a:moveTo>
                  <a:pt x="0" y="110"/>
                </a:moveTo>
                <a:lnTo>
                  <a:pt x="8" y="86"/>
                </a:lnTo>
                <a:lnTo>
                  <a:pt x="21" y="81"/>
                </a:lnTo>
                <a:lnTo>
                  <a:pt x="35" y="84"/>
                </a:lnTo>
                <a:lnTo>
                  <a:pt x="42" y="63"/>
                </a:lnTo>
                <a:lnTo>
                  <a:pt x="23" y="72"/>
                </a:lnTo>
                <a:lnTo>
                  <a:pt x="21" y="57"/>
                </a:lnTo>
                <a:lnTo>
                  <a:pt x="36" y="42"/>
                </a:lnTo>
                <a:lnTo>
                  <a:pt x="47" y="0"/>
                </a:lnTo>
                <a:lnTo>
                  <a:pt x="59" y="51"/>
                </a:lnTo>
                <a:lnTo>
                  <a:pt x="75" y="69"/>
                </a:lnTo>
                <a:lnTo>
                  <a:pt x="98" y="72"/>
                </a:lnTo>
                <a:lnTo>
                  <a:pt x="99" y="95"/>
                </a:lnTo>
                <a:lnTo>
                  <a:pt x="125" y="123"/>
                </a:lnTo>
                <a:lnTo>
                  <a:pt x="62" y="122"/>
                </a:lnTo>
                <a:lnTo>
                  <a:pt x="0" y="110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5977" name="Freeform 636"/>
          <p:cNvSpPr>
            <a:spLocks/>
          </p:cNvSpPr>
          <p:nvPr/>
        </p:nvSpPr>
        <p:spPr bwMode="auto">
          <a:xfrm>
            <a:off x="2931019" y="3205921"/>
            <a:ext cx="208733" cy="324656"/>
          </a:xfrm>
          <a:custGeom>
            <a:avLst/>
            <a:gdLst>
              <a:gd name="T0" fmla="*/ 2147483647 w 307"/>
              <a:gd name="T1" fmla="*/ 0 h 436"/>
              <a:gd name="T2" fmla="*/ 2147483647 w 307"/>
              <a:gd name="T3" fmla="*/ 1956131871 h 436"/>
              <a:gd name="T4" fmla="*/ 2147483647 w 307"/>
              <a:gd name="T5" fmla="*/ 1956131871 h 436"/>
              <a:gd name="T6" fmla="*/ 2147483647 w 307"/>
              <a:gd name="T7" fmla="*/ 2147483647 h 436"/>
              <a:gd name="T8" fmla="*/ 2147483647 w 307"/>
              <a:gd name="T9" fmla="*/ 2147483647 h 436"/>
              <a:gd name="T10" fmla="*/ 2147483647 w 307"/>
              <a:gd name="T11" fmla="*/ 2147483647 h 436"/>
              <a:gd name="T12" fmla="*/ 2147483647 w 307"/>
              <a:gd name="T13" fmla="*/ 2147483647 h 436"/>
              <a:gd name="T14" fmla="*/ 2147483647 w 307"/>
              <a:gd name="T15" fmla="*/ 2147483647 h 436"/>
              <a:gd name="T16" fmla="*/ 2147483647 w 307"/>
              <a:gd name="T17" fmla="*/ 2147483647 h 436"/>
              <a:gd name="T18" fmla="*/ 2147483647 w 307"/>
              <a:gd name="T19" fmla="*/ 2147483647 h 436"/>
              <a:gd name="T20" fmla="*/ 2147483647 w 307"/>
              <a:gd name="T21" fmla="*/ 2147483647 h 436"/>
              <a:gd name="T22" fmla="*/ 2147483647 w 307"/>
              <a:gd name="T23" fmla="*/ 2147483647 h 436"/>
              <a:gd name="T24" fmla="*/ 2147483647 w 307"/>
              <a:gd name="T25" fmla="*/ 2147483647 h 436"/>
              <a:gd name="T26" fmla="*/ 2147483647 w 307"/>
              <a:gd name="T27" fmla="*/ 2147483647 h 436"/>
              <a:gd name="T28" fmla="*/ 2147483647 w 307"/>
              <a:gd name="T29" fmla="*/ 2147483647 h 436"/>
              <a:gd name="T30" fmla="*/ 2147483647 w 307"/>
              <a:gd name="T31" fmla="*/ 2147483647 h 436"/>
              <a:gd name="T32" fmla="*/ 2147483647 w 307"/>
              <a:gd name="T33" fmla="*/ 2147483647 h 436"/>
              <a:gd name="T34" fmla="*/ 1489866812 w 307"/>
              <a:gd name="T35" fmla="*/ 2147483647 h 436"/>
              <a:gd name="T36" fmla="*/ 1489866812 w 307"/>
              <a:gd name="T37" fmla="*/ 2147483647 h 436"/>
              <a:gd name="T38" fmla="*/ 745344510 w 307"/>
              <a:gd name="T39" fmla="*/ 2147483647 h 436"/>
              <a:gd name="T40" fmla="*/ 0 w 307"/>
              <a:gd name="T41" fmla="*/ 2147483647 h 436"/>
              <a:gd name="T42" fmla="*/ 0 w 307"/>
              <a:gd name="T43" fmla="*/ 2147483647 h 436"/>
              <a:gd name="T44" fmla="*/ 0 w 307"/>
              <a:gd name="T45" fmla="*/ 2147483647 h 436"/>
              <a:gd name="T46" fmla="*/ 745344510 w 307"/>
              <a:gd name="T47" fmla="*/ 2147483647 h 436"/>
              <a:gd name="T48" fmla="*/ 745344510 w 307"/>
              <a:gd name="T49" fmla="*/ 2147483647 h 436"/>
              <a:gd name="T50" fmla="*/ 0 w 307"/>
              <a:gd name="T51" fmla="*/ 2147483647 h 436"/>
              <a:gd name="T52" fmla="*/ 745344510 w 307"/>
              <a:gd name="T53" fmla="*/ 2147483647 h 436"/>
              <a:gd name="T54" fmla="*/ 0 w 307"/>
              <a:gd name="T55" fmla="*/ 2147483647 h 436"/>
              <a:gd name="T56" fmla="*/ 0 w 307"/>
              <a:gd name="T57" fmla="*/ 2147483647 h 436"/>
              <a:gd name="T58" fmla="*/ 745344510 w 307"/>
              <a:gd name="T59" fmla="*/ 2147483647 h 436"/>
              <a:gd name="T60" fmla="*/ 745344510 w 307"/>
              <a:gd name="T61" fmla="*/ 2147483647 h 436"/>
              <a:gd name="T62" fmla="*/ 1489866812 w 307"/>
              <a:gd name="T63" fmla="*/ 2147483647 h 436"/>
              <a:gd name="T64" fmla="*/ 1489866812 w 307"/>
              <a:gd name="T65" fmla="*/ 2147483647 h 436"/>
              <a:gd name="T66" fmla="*/ 2147483647 w 307"/>
              <a:gd name="T67" fmla="*/ 2147483647 h 436"/>
              <a:gd name="T68" fmla="*/ 2147483647 w 307"/>
              <a:gd name="T69" fmla="*/ 1956131871 h 4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07" h="436">
                <a:moveTo>
                  <a:pt x="155" y="4"/>
                </a:moveTo>
                <a:lnTo>
                  <a:pt x="177" y="0"/>
                </a:lnTo>
                <a:lnTo>
                  <a:pt x="192" y="17"/>
                </a:lnTo>
                <a:lnTo>
                  <a:pt x="194" y="37"/>
                </a:lnTo>
                <a:lnTo>
                  <a:pt x="200" y="41"/>
                </a:lnTo>
                <a:lnTo>
                  <a:pt x="211" y="38"/>
                </a:lnTo>
                <a:lnTo>
                  <a:pt x="246" y="52"/>
                </a:lnTo>
                <a:lnTo>
                  <a:pt x="256" y="45"/>
                </a:lnTo>
                <a:lnTo>
                  <a:pt x="271" y="44"/>
                </a:lnTo>
                <a:lnTo>
                  <a:pt x="280" y="56"/>
                </a:lnTo>
                <a:lnTo>
                  <a:pt x="288" y="76"/>
                </a:lnTo>
                <a:lnTo>
                  <a:pt x="299" y="89"/>
                </a:lnTo>
                <a:lnTo>
                  <a:pt x="307" y="96"/>
                </a:lnTo>
                <a:lnTo>
                  <a:pt x="304" y="103"/>
                </a:lnTo>
                <a:lnTo>
                  <a:pt x="278" y="110"/>
                </a:lnTo>
                <a:lnTo>
                  <a:pt x="248" y="126"/>
                </a:lnTo>
                <a:lnTo>
                  <a:pt x="249" y="153"/>
                </a:lnTo>
                <a:lnTo>
                  <a:pt x="232" y="167"/>
                </a:lnTo>
                <a:lnTo>
                  <a:pt x="218" y="179"/>
                </a:lnTo>
                <a:lnTo>
                  <a:pt x="216" y="205"/>
                </a:lnTo>
                <a:lnTo>
                  <a:pt x="216" y="222"/>
                </a:lnTo>
                <a:lnTo>
                  <a:pt x="205" y="234"/>
                </a:lnTo>
                <a:lnTo>
                  <a:pt x="196" y="222"/>
                </a:lnTo>
                <a:lnTo>
                  <a:pt x="180" y="227"/>
                </a:lnTo>
                <a:lnTo>
                  <a:pt x="178" y="235"/>
                </a:lnTo>
                <a:lnTo>
                  <a:pt x="175" y="257"/>
                </a:lnTo>
                <a:lnTo>
                  <a:pt x="181" y="265"/>
                </a:lnTo>
                <a:lnTo>
                  <a:pt x="178" y="287"/>
                </a:lnTo>
                <a:lnTo>
                  <a:pt x="168" y="297"/>
                </a:lnTo>
                <a:lnTo>
                  <a:pt x="155" y="314"/>
                </a:lnTo>
                <a:lnTo>
                  <a:pt x="149" y="328"/>
                </a:lnTo>
                <a:lnTo>
                  <a:pt x="152" y="354"/>
                </a:lnTo>
                <a:lnTo>
                  <a:pt x="163" y="369"/>
                </a:lnTo>
                <a:lnTo>
                  <a:pt x="156" y="378"/>
                </a:lnTo>
                <a:lnTo>
                  <a:pt x="127" y="387"/>
                </a:lnTo>
                <a:lnTo>
                  <a:pt x="116" y="398"/>
                </a:lnTo>
                <a:lnTo>
                  <a:pt x="115" y="410"/>
                </a:lnTo>
                <a:lnTo>
                  <a:pt x="115" y="432"/>
                </a:lnTo>
                <a:lnTo>
                  <a:pt x="82" y="432"/>
                </a:lnTo>
                <a:lnTo>
                  <a:pt x="59" y="436"/>
                </a:lnTo>
                <a:lnTo>
                  <a:pt x="33" y="406"/>
                </a:lnTo>
                <a:lnTo>
                  <a:pt x="19" y="406"/>
                </a:lnTo>
                <a:lnTo>
                  <a:pt x="7" y="406"/>
                </a:lnTo>
                <a:lnTo>
                  <a:pt x="0" y="395"/>
                </a:lnTo>
                <a:lnTo>
                  <a:pt x="7" y="384"/>
                </a:lnTo>
                <a:lnTo>
                  <a:pt x="22" y="362"/>
                </a:lnTo>
                <a:lnTo>
                  <a:pt x="30" y="340"/>
                </a:lnTo>
                <a:lnTo>
                  <a:pt x="48" y="314"/>
                </a:lnTo>
                <a:lnTo>
                  <a:pt x="52" y="299"/>
                </a:lnTo>
                <a:lnTo>
                  <a:pt x="44" y="288"/>
                </a:lnTo>
                <a:lnTo>
                  <a:pt x="33" y="278"/>
                </a:lnTo>
                <a:lnTo>
                  <a:pt x="30" y="272"/>
                </a:lnTo>
                <a:lnTo>
                  <a:pt x="44" y="267"/>
                </a:lnTo>
                <a:lnTo>
                  <a:pt x="52" y="252"/>
                </a:lnTo>
                <a:lnTo>
                  <a:pt x="37" y="248"/>
                </a:lnTo>
                <a:lnTo>
                  <a:pt x="22" y="256"/>
                </a:lnTo>
                <a:lnTo>
                  <a:pt x="22" y="237"/>
                </a:lnTo>
                <a:lnTo>
                  <a:pt x="30" y="226"/>
                </a:lnTo>
                <a:lnTo>
                  <a:pt x="37" y="215"/>
                </a:lnTo>
                <a:lnTo>
                  <a:pt x="41" y="200"/>
                </a:lnTo>
                <a:lnTo>
                  <a:pt x="44" y="189"/>
                </a:lnTo>
                <a:lnTo>
                  <a:pt x="52" y="186"/>
                </a:lnTo>
                <a:lnTo>
                  <a:pt x="63" y="193"/>
                </a:lnTo>
                <a:lnTo>
                  <a:pt x="82" y="167"/>
                </a:lnTo>
                <a:lnTo>
                  <a:pt x="93" y="149"/>
                </a:lnTo>
                <a:lnTo>
                  <a:pt x="122" y="115"/>
                </a:lnTo>
                <a:lnTo>
                  <a:pt x="122" y="101"/>
                </a:lnTo>
                <a:lnTo>
                  <a:pt x="137" y="78"/>
                </a:lnTo>
                <a:lnTo>
                  <a:pt x="141" y="52"/>
                </a:lnTo>
                <a:lnTo>
                  <a:pt x="148" y="38"/>
                </a:lnTo>
                <a:lnTo>
                  <a:pt x="155" y="4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grpSp>
        <p:nvGrpSpPr>
          <p:cNvPr id="125978" name="Group 637"/>
          <p:cNvGrpSpPr>
            <a:grpSpLocks/>
          </p:cNvGrpSpPr>
          <p:nvPr/>
        </p:nvGrpSpPr>
        <p:grpSpPr bwMode="auto">
          <a:xfrm>
            <a:off x="3009294" y="3102332"/>
            <a:ext cx="575547" cy="536519"/>
            <a:chOff x="679" y="2614"/>
            <a:chExt cx="842" cy="718"/>
          </a:xfrm>
        </p:grpSpPr>
        <p:sp>
          <p:nvSpPr>
            <p:cNvPr id="126104" name="Freeform 638"/>
            <p:cNvSpPr>
              <a:spLocks/>
            </p:cNvSpPr>
            <p:nvPr/>
          </p:nvSpPr>
          <p:spPr bwMode="auto">
            <a:xfrm>
              <a:off x="679" y="2614"/>
              <a:ext cx="811" cy="718"/>
            </a:xfrm>
            <a:custGeom>
              <a:avLst/>
              <a:gdLst>
                <a:gd name="T0" fmla="*/ 37 w 811"/>
                <a:gd name="T1" fmla="*/ 130 h 718"/>
                <a:gd name="T2" fmla="*/ 63 w 811"/>
                <a:gd name="T3" fmla="*/ 78 h 718"/>
                <a:gd name="T4" fmla="*/ 56 w 811"/>
                <a:gd name="T5" fmla="*/ 59 h 718"/>
                <a:gd name="T6" fmla="*/ 44 w 811"/>
                <a:gd name="T7" fmla="*/ 41 h 718"/>
                <a:gd name="T8" fmla="*/ 89 w 811"/>
                <a:gd name="T9" fmla="*/ 19 h 718"/>
                <a:gd name="T10" fmla="*/ 122 w 811"/>
                <a:gd name="T11" fmla="*/ 11 h 718"/>
                <a:gd name="T12" fmla="*/ 157 w 811"/>
                <a:gd name="T13" fmla="*/ 4 h 718"/>
                <a:gd name="T14" fmla="*/ 223 w 811"/>
                <a:gd name="T15" fmla="*/ 56 h 718"/>
                <a:gd name="T16" fmla="*/ 270 w 811"/>
                <a:gd name="T17" fmla="*/ 59 h 718"/>
                <a:gd name="T18" fmla="*/ 399 w 811"/>
                <a:gd name="T19" fmla="*/ 119 h 718"/>
                <a:gd name="T20" fmla="*/ 454 w 811"/>
                <a:gd name="T21" fmla="*/ 133 h 718"/>
                <a:gd name="T22" fmla="*/ 492 w 811"/>
                <a:gd name="T23" fmla="*/ 163 h 718"/>
                <a:gd name="T24" fmla="*/ 529 w 811"/>
                <a:gd name="T25" fmla="*/ 167 h 718"/>
                <a:gd name="T26" fmla="*/ 529 w 811"/>
                <a:gd name="T27" fmla="*/ 185 h 718"/>
                <a:gd name="T28" fmla="*/ 588 w 811"/>
                <a:gd name="T29" fmla="*/ 241 h 718"/>
                <a:gd name="T30" fmla="*/ 636 w 811"/>
                <a:gd name="T31" fmla="*/ 263 h 718"/>
                <a:gd name="T32" fmla="*/ 711 w 811"/>
                <a:gd name="T33" fmla="*/ 285 h 718"/>
                <a:gd name="T34" fmla="*/ 726 w 811"/>
                <a:gd name="T35" fmla="*/ 311 h 718"/>
                <a:gd name="T36" fmla="*/ 755 w 811"/>
                <a:gd name="T37" fmla="*/ 322 h 718"/>
                <a:gd name="T38" fmla="*/ 785 w 811"/>
                <a:gd name="T39" fmla="*/ 322 h 718"/>
                <a:gd name="T40" fmla="*/ 804 w 811"/>
                <a:gd name="T41" fmla="*/ 322 h 718"/>
                <a:gd name="T42" fmla="*/ 811 w 811"/>
                <a:gd name="T43" fmla="*/ 356 h 718"/>
                <a:gd name="T44" fmla="*/ 741 w 811"/>
                <a:gd name="T45" fmla="*/ 411 h 718"/>
                <a:gd name="T46" fmla="*/ 640 w 811"/>
                <a:gd name="T47" fmla="*/ 429 h 718"/>
                <a:gd name="T48" fmla="*/ 614 w 811"/>
                <a:gd name="T49" fmla="*/ 455 h 718"/>
                <a:gd name="T50" fmla="*/ 584 w 811"/>
                <a:gd name="T51" fmla="*/ 466 h 718"/>
                <a:gd name="T52" fmla="*/ 554 w 811"/>
                <a:gd name="T53" fmla="*/ 499 h 718"/>
                <a:gd name="T54" fmla="*/ 521 w 811"/>
                <a:gd name="T55" fmla="*/ 522 h 718"/>
                <a:gd name="T56" fmla="*/ 532 w 811"/>
                <a:gd name="T57" fmla="*/ 562 h 718"/>
                <a:gd name="T58" fmla="*/ 536 w 811"/>
                <a:gd name="T59" fmla="*/ 592 h 718"/>
                <a:gd name="T60" fmla="*/ 517 w 811"/>
                <a:gd name="T61" fmla="*/ 603 h 718"/>
                <a:gd name="T62" fmla="*/ 466 w 811"/>
                <a:gd name="T63" fmla="*/ 648 h 718"/>
                <a:gd name="T64" fmla="*/ 447 w 811"/>
                <a:gd name="T65" fmla="*/ 666 h 718"/>
                <a:gd name="T66" fmla="*/ 414 w 811"/>
                <a:gd name="T67" fmla="*/ 677 h 718"/>
                <a:gd name="T68" fmla="*/ 380 w 811"/>
                <a:gd name="T69" fmla="*/ 685 h 718"/>
                <a:gd name="T70" fmla="*/ 362 w 811"/>
                <a:gd name="T71" fmla="*/ 707 h 718"/>
                <a:gd name="T72" fmla="*/ 332 w 811"/>
                <a:gd name="T73" fmla="*/ 714 h 718"/>
                <a:gd name="T74" fmla="*/ 273 w 811"/>
                <a:gd name="T75" fmla="*/ 707 h 718"/>
                <a:gd name="T76" fmla="*/ 182 w 811"/>
                <a:gd name="T77" fmla="*/ 677 h 718"/>
                <a:gd name="T78" fmla="*/ 137 w 811"/>
                <a:gd name="T79" fmla="*/ 696 h 718"/>
                <a:gd name="T80" fmla="*/ 96 w 811"/>
                <a:gd name="T81" fmla="*/ 711 h 718"/>
                <a:gd name="T82" fmla="*/ 44 w 811"/>
                <a:gd name="T83" fmla="*/ 674 h 718"/>
                <a:gd name="T84" fmla="*/ 26 w 811"/>
                <a:gd name="T85" fmla="*/ 588 h 718"/>
                <a:gd name="T86" fmla="*/ 0 w 811"/>
                <a:gd name="T87" fmla="*/ 559 h 718"/>
                <a:gd name="T88" fmla="*/ 11 w 811"/>
                <a:gd name="T89" fmla="*/ 525 h 718"/>
                <a:gd name="T90" fmla="*/ 48 w 811"/>
                <a:gd name="T91" fmla="*/ 507 h 718"/>
                <a:gd name="T92" fmla="*/ 33 w 811"/>
                <a:gd name="T93" fmla="*/ 466 h 718"/>
                <a:gd name="T94" fmla="*/ 67 w 811"/>
                <a:gd name="T95" fmla="*/ 422 h 718"/>
                <a:gd name="T96" fmla="*/ 59 w 811"/>
                <a:gd name="T97" fmla="*/ 389 h 718"/>
                <a:gd name="T98" fmla="*/ 70 w 811"/>
                <a:gd name="T99" fmla="*/ 360 h 718"/>
                <a:gd name="T100" fmla="*/ 89 w 811"/>
                <a:gd name="T101" fmla="*/ 371 h 718"/>
                <a:gd name="T102" fmla="*/ 104 w 811"/>
                <a:gd name="T103" fmla="*/ 315 h 718"/>
                <a:gd name="T104" fmla="*/ 133 w 811"/>
                <a:gd name="T105" fmla="*/ 274 h 718"/>
                <a:gd name="T106" fmla="*/ 164 w 811"/>
                <a:gd name="T107" fmla="*/ 245 h 718"/>
                <a:gd name="T108" fmla="*/ 194 w 811"/>
                <a:gd name="T109" fmla="*/ 233 h 718"/>
                <a:gd name="T110" fmla="*/ 160 w 811"/>
                <a:gd name="T111" fmla="*/ 185 h 718"/>
                <a:gd name="T112" fmla="*/ 130 w 811"/>
                <a:gd name="T113" fmla="*/ 189 h 718"/>
                <a:gd name="T114" fmla="*/ 93 w 811"/>
                <a:gd name="T115" fmla="*/ 174 h 718"/>
                <a:gd name="T116" fmla="*/ 78 w 811"/>
                <a:gd name="T117" fmla="*/ 170 h 718"/>
                <a:gd name="T118" fmla="*/ 67 w 811"/>
                <a:gd name="T119" fmla="*/ 141 h 718"/>
                <a:gd name="T120" fmla="*/ 41 w 811"/>
                <a:gd name="T121" fmla="*/ 141 h 71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11" h="718">
                  <a:moveTo>
                    <a:pt x="41" y="141"/>
                  </a:moveTo>
                  <a:lnTo>
                    <a:pt x="37" y="130"/>
                  </a:lnTo>
                  <a:lnTo>
                    <a:pt x="41" y="115"/>
                  </a:lnTo>
                  <a:lnTo>
                    <a:pt x="63" y="78"/>
                  </a:lnTo>
                  <a:lnTo>
                    <a:pt x="52" y="70"/>
                  </a:lnTo>
                  <a:lnTo>
                    <a:pt x="56" y="59"/>
                  </a:lnTo>
                  <a:lnTo>
                    <a:pt x="44" y="56"/>
                  </a:lnTo>
                  <a:lnTo>
                    <a:pt x="44" y="41"/>
                  </a:lnTo>
                  <a:lnTo>
                    <a:pt x="52" y="30"/>
                  </a:lnTo>
                  <a:lnTo>
                    <a:pt x="89" y="19"/>
                  </a:lnTo>
                  <a:lnTo>
                    <a:pt x="119" y="22"/>
                  </a:lnTo>
                  <a:lnTo>
                    <a:pt x="122" y="11"/>
                  </a:lnTo>
                  <a:lnTo>
                    <a:pt x="145" y="0"/>
                  </a:lnTo>
                  <a:lnTo>
                    <a:pt x="157" y="4"/>
                  </a:lnTo>
                  <a:lnTo>
                    <a:pt x="182" y="37"/>
                  </a:lnTo>
                  <a:lnTo>
                    <a:pt x="223" y="56"/>
                  </a:lnTo>
                  <a:lnTo>
                    <a:pt x="260" y="56"/>
                  </a:lnTo>
                  <a:lnTo>
                    <a:pt x="270" y="59"/>
                  </a:lnTo>
                  <a:lnTo>
                    <a:pt x="369" y="115"/>
                  </a:lnTo>
                  <a:lnTo>
                    <a:pt x="399" y="119"/>
                  </a:lnTo>
                  <a:lnTo>
                    <a:pt x="421" y="141"/>
                  </a:lnTo>
                  <a:lnTo>
                    <a:pt x="454" y="133"/>
                  </a:lnTo>
                  <a:lnTo>
                    <a:pt x="473" y="145"/>
                  </a:lnTo>
                  <a:lnTo>
                    <a:pt x="492" y="163"/>
                  </a:lnTo>
                  <a:lnTo>
                    <a:pt x="514" y="163"/>
                  </a:lnTo>
                  <a:lnTo>
                    <a:pt x="529" y="167"/>
                  </a:lnTo>
                  <a:lnTo>
                    <a:pt x="536" y="174"/>
                  </a:lnTo>
                  <a:lnTo>
                    <a:pt x="529" y="185"/>
                  </a:lnTo>
                  <a:lnTo>
                    <a:pt x="529" y="200"/>
                  </a:lnTo>
                  <a:lnTo>
                    <a:pt x="588" y="241"/>
                  </a:lnTo>
                  <a:lnTo>
                    <a:pt x="621" y="267"/>
                  </a:lnTo>
                  <a:lnTo>
                    <a:pt x="636" y="263"/>
                  </a:lnTo>
                  <a:lnTo>
                    <a:pt x="654" y="259"/>
                  </a:lnTo>
                  <a:lnTo>
                    <a:pt x="711" y="285"/>
                  </a:lnTo>
                  <a:lnTo>
                    <a:pt x="718" y="304"/>
                  </a:lnTo>
                  <a:lnTo>
                    <a:pt x="726" y="311"/>
                  </a:lnTo>
                  <a:lnTo>
                    <a:pt x="744" y="315"/>
                  </a:lnTo>
                  <a:lnTo>
                    <a:pt x="755" y="322"/>
                  </a:lnTo>
                  <a:lnTo>
                    <a:pt x="770" y="322"/>
                  </a:lnTo>
                  <a:lnTo>
                    <a:pt x="785" y="322"/>
                  </a:lnTo>
                  <a:lnTo>
                    <a:pt x="800" y="326"/>
                  </a:lnTo>
                  <a:lnTo>
                    <a:pt x="804" y="322"/>
                  </a:lnTo>
                  <a:lnTo>
                    <a:pt x="811" y="337"/>
                  </a:lnTo>
                  <a:lnTo>
                    <a:pt x="811" y="356"/>
                  </a:lnTo>
                  <a:lnTo>
                    <a:pt x="800" y="367"/>
                  </a:lnTo>
                  <a:lnTo>
                    <a:pt x="741" y="411"/>
                  </a:lnTo>
                  <a:lnTo>
                    <a:pt x="715" y="411"/>
                  </a:lnTo>
                  <a:lnTo>
                    <a:pt x="640" y="429"/>
                  </a:lnTo>
                  <a:lnTo>
                    <a:pt x="614" y="433"/>
                  </a:lnTo>
                  <a:lnTo>
                    <a:pt x="614" y="455"/>
                  </a:lnTo>
                  <a:lnTo>
                    <a:pt x="599" y="455"/>
                  </a:lnTo>
                  <a:lnTo>
                    <a:pt x="584" y="466"/>
                  </a:lnTo>
                  <a:lnTo>
                    <a:pt x="569" y="485"/>
                  </a:lnTo>
                  <a:lnTo>
                    <a:pt x="554" y="499"/>
                  </a:lnTo>
                  <a:lnTo>
                    <a:pt x="536" y="503"/>
                  </a:lnTo>
                  <a:lnTo>
                    <a:pt x="521" y="522"/>
                  </a:lnTo>
                  <a:lnTo>
                    <a:pt x="521" y="548"/>
                  </a:lnTo>
                  <a:lnTo>
                    <a:pt x="532" y="562"/>
                  </a:lnTo>
                  <a:lnTo>
                    <a:pt x="536" y="573"/>
                  </a:lnTo>
                  <a:lnTo>
                    <a:pt x="536" y="592"/>
                  </a:lnTo>
                  <a:lnTo>
                    <a:pt x="532" y="599"/>
                  </a:lnTo>
                  <a:lnTo>
                    <a:pt x="517" y="603"/>
                  </a:lnTo>
                  <a:lnTo>
                    <a:pt x="495" y="622"/>
                  </a:lnTo>
                  <a:lnTo>
                    <a:pt x="466" y="648"/>
                  </a:lnTo>
                  <a:lnTo>
                    <a:pt x="454" y="659"/>
                  </a:lnTo>
                  <a:lnTo>
                    <a:pt x="447" y="666"/>
                  </a:lnTo>
                  <a:lnTo>
                    <a:pt x="447" y="677"/>
                  </a:lnTo>
                  <a:lnTo>
                    <a:pt x="414" y="677"/>
                  </a:lnTo>
                  <a:lnTo>
                    <a:pt x="395" y="681"/>
                  </a:lnTo>
                  <a:lnTo>
                    <a:pt x="380" y="685"/>
                  </a:lnTo>
                  <a:lnTo>
                    <a:pt x="373" y="692"/>
                  </a:lnTo>
                  <a:lnTo>
                    <a:pt x="362" y="707"/>
                  </a:lnTo>
                  <a:lnTo>
                    <a:pt x="343" y="714"/>
                  </a:lnTo>
                  <a:lnTo>
                    <a:pt x="332" y="714"/>
                  </a:lnTo>
                  <a:lnTo>
                    <a:pt x="310" y="711"/>
                  </a:lnTo>
                  <a:lnTo>
                    <a:pt x="273" y="707"/>
                  </a:lnTo>
                  <a:lnTo>
                    <a:pt x="208" y="681"/>
                  </a:lnTo>
                  <a:lnTo>
                    <a:pt x="182" y="677"/>
                  </a:lnTo>
                  <a:lnTo>
                    <a:pt x="157" y="685"/>
                  </a:lnTo>
                  <a:lnTo>
                    <a:pt x="137" y="696"/>
                  </a:lnTo>
                  <a:lnTo>
                    <a:pt x="115" y="699"/>
                  </a:lnTo>
                  <a:lnTo>
                    <a:pt x="96" y="711"/>
                  </a:lnTo>
                  <a:lnTo>
                    <a:pt x="85" y="718"/>
                  </a:lnTo>
                  <a:lnTo>
                    <a:pt x="44" y="674"/>
                  </a:lnTo>
                  <a:lnTo>
                    <a:pt x="44" y="611"/>
                  </a:lnTo>
                  <a:lnTo>
                    <a:pt x="26" y="588"/>
                  </a:lnTo>
                  <a:lnTo>
                    <a:pt x="4" y="570"/>
                  </a:lnTo>
                  <a:lnTo>
                    <a:pt x="0" y="559"/>
                  </a:lnTo>
                  <a:lnTo>
                    <a:pt x="0" y="536"/>
                  </a:lnTo>
                  <a:lnTo>
                    <a:pt x="11" y="525"/>
                  </a:lnTo>
                  <a:lnTo>
                    <a:pt x="41" y="514"/>
                  </a:lnTo>
                  <a:lnTo>
                    <a:pt x="48" y="507"/>
                  </a:lnTo>
                  <a:lnTo>
                    <a:pt x="37" y="492"/>
                  </a:lnTo>
                  <a:lnTo>
                    <a:pt x="33" y="466"/>
                  </a:lnTo>
                  <a:lnTo>
                    <a:pt x="44" y="444"/>
                  </a:lnTo>
                  <a:lnTo>
                    <a:pt x="67" y="422"/>
                  </a:lnTo>
                  <a:lnTo>
                    <a:pt x="67" y="404"/>
                  </a:lnTo>
                  <a:lnTo>
                    <a:pt x="59" y="389"/>
                  </a:lnTo>
                  <a:lnTo>
                    <a:pt x="67" y="363"/>
                  </a:lnTo>
                  <a:lnTo>
                    <a:pt x="70" y="360"/>
                  </a:lnTo>
                  <a:lnTo>
                    <a:pt x="81" y="360"/>
                  </a:lnTo>
                  <a:lnTo>
                    <a:pt x="89" y="371"/>
                  </a:lnTo>
                  <a:lnTo>
                    <a:pt x="100" y="356"/>
                  </a:lnTo>
                  <a:lnTo>
                    <a:pt x="104" y="315"/>
                  </a:lnTo>
                  <a:lnTo>
                    <a:pt x="133" y="289"/>
                  </a:lnTo>
                  <a:lnTo>
                    <a:pt x="133" y="274"/>
                  </a:lnTo>
                  <a:lnTo>
                    <a:pt x="133" y="263"/>
                  </a:lnTo>
                  <a:lnTo>
                    <a:pt x="164" y="245"/>
                  </a:lnTo>
                  <a:lnTo>
                    <a:pt x="186" y="241"/>
                  </a:lnTo>
                  <a:lnTo>
                    <a:pt x="194" y="233"/>
                  </a:lnTo>
                  <a:lnTo>
                    <a:pt x="175" y="215"/>
                  </a:lnTo>
                  <a:lnTo>
                    <a:pt x="160" y="185"/>
                  </a:lnTo>
                  <a:lnTo>
                    <a:pt x="153" y="178"/>
                  </a:lnTo>
                  <a:lnTo>
                    <a:pt x="130" y="189"/>
                  </a:lnTo>
                  <a:lnTo>
                    <a:pt x="115" y="182"/>
                  </a:lnTo>
                  <a:lnTo>
                    <a:pt x="93" y="174"/>
                  </a:lnTo>
                  <a:lnTo>
                    <a:pt x="85" y="178"/>
                  </a:lnTo>
                  <a:lnTo>
                    <a:pt x="78" y="170"/>
                  </a:lnTo>
                  <a:lnTo>
                    <a:pt x="78" y="156"/>
                  </a:lnTo>
                  <a:lnTo>
                    <a:pt x="67" y="141"/>
                  </a:lnTo>
                  <a:lnTo>
                    <a:pt x="59" y="137"/>
                  </a:lnTo>
                  <a:lnTo>
                    <a:pt x="41" y="141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5" name="Freeform 639"/>
            <p:cNvSpPr>
              <a:spLocks/>
            </p:cNvSpPr>
            <p:nvPr/>
          </p:nvSpPr>
          <p:spPr bwMode="auto">
            <a:xfrm>
              <a:off x="1296" y="3210"/>
              <a:ext cx="31" cy="22"/>
            </a:xfrm>
            <a:custGeom>
              <a:avLst/>
              <a:gdLst>
                <a:gd name="T0" fmla="*/ 31 w 31"/>
                <a:gd name="T1" fmla="*/ 0 h 22"/>
                <a:gd name="T2" fmla="*/ 16 w 31"/>
                <a:gd name="T3" fmla="*/ 0 h 22"/>
                <a:gd name="T4" fmla="*/ 0 w 31"/>
                <a:gd name="T5" fmla="*/ 15 h 22"/>
                <a:gd name="T6" fmla="*/ 8 w 31"/>
                <a:gd name="T7" fmla="*/ 22 h 22"/>
                <a:gd name="T8" fmla="*/ 23 w 31"/>
                <a:gd name="T9" fmla="*/ 22 h 22"/>
                <a:gd name="T10" fmla="*/ 31 w 3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" h="22">
                  <a:moveTo>
                    <a:pt x="31" y="0"/>
                  </a:moveTo>
                  <a:lnTo>
                    <a:pt x="16" y="0"/>
                  </a:lnTo>
                  <a:lnTo>
                    <a:pt x="0" y="15"/>
                  </a:lnTo>
                  <a:lnTo>
                    <a:pt x="8" y="22"/>
                  </a:lnTo>
                  <a:lnTo>
                    <a:pt x="23" y="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6" name="Freeform 640"/>
            <p:cNvSpPr>
              <a:spLocks/>
            </p:cNvSpPr>
            <p:nvPr/>
          </p:nvSpPr>
          <p:spPr bwMode="auto">
            <a:xfrm>
              <a:off x="1387" y="3154"/>
              <a:ext cx="71" cy="56"/>
            </a:xfrm>
            <a:custGeom>
              <a:avLst/>
              <a:gdLst>
                <a:gd name="T0" fmla="*/ 52 w 71"/>
                <a:gd name="T1" fmla="*/ 0 h 56"/>
                <a:gd name="T2" fmla="*/ 45 w 71"/>
                <a:gd name="T3" fmla="*/ 7 h 56"/>
                <a:gd name="T4" fmla="*/ 15 w 71"/>
                <a:gd name="T5" fmla="*/ 11 h 56"/>
                <a:gd name="T6" fmla="*/ 0 w 71"/>
                <a:gd name="T7" fmla="*/ 30 h 56"/>
                <a:gd name="T8" fmla="*/ 22 w 71"/>
                <a:gd name="T9" fmla="*/ 45 h 56"/>
                <a:gd name="T10" fmla="*/ 34 w 71"/>
                <a:gd name="T11" fmla="*/ 56 h 56"/>
                <a:gd name="T12" fmla="*/ 56 w 71"/>
                <a:gd name="T13" fmla="*/ 52 h 56"/>
                <a:gd name="T14" fmla="*/ 71 w 71"/>
                <a:gd name="T15" fmla="*/ 45 h 56"/>
                <a:gd name="T16" fmla="*/ 67 w 71"/>
                <a:gd name="T17" fmla="*/ 30 h 56"/>
                <a:gd name="T18" fmla="*/ 56 w 71"/>
                <a:gd name="T19" fmla="*/ 19 h 56"/>
                <a:gd name="T20" fmla="*/ 52 w 71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56">
                  <a:moveTo>
                    <a:pt x="52" y="0"/>
                  </a:moveTo>
                  <a:lnTo>
                    <a:pt x="45" y="7"/>
                  </a:lnTo>
                  <a:lnTo>
                    <a:pt x="15" y="11"/>
                  </a:lnTo>
                  <a:lnTo>
                    <a:pt x="0" y="30"/>
                  </a:lnTo>
                  <a:lnTo>
                    <a:pt x="22" y="45"/>
                  </a:lnTo>
                  <a:lnTo>
                    <a:pt x="34" y="56"/>
                  </a:lnTo>
                  <a:lnTo>
                    <a:pt x="56" y="52"/>
                  </a:lnTo>
                  <a:lnTo>
                    <a:pt x="71" y="45"/>
                  </a:lnTo>
                  <a:lnTo>
                    <a:pt x="67" y="30"/>
                  </a:lnTo>
                  <a:lnTo>
                    <a:pt x="56" y="1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7" name="Freeform 641"/>
            <p:cNvSpPr>
              <a:spLocks/>
            </p:cNvSpPr>
            <p:nvPr/>
          </p:nvSpPr>
          <p:spPr bwMode="auto">
            <a:xfrm>
              <a:off x="1498" y="3158"/>
              <a:ext cx="23" cy="29"/>
            </a:xfrm>
            <a:custGeom>
              <a:avLst/>
              <a:gdLst>
                <a:gd name="T0" fmla="*/ 15 w 23"/>
                <a:gd name="T1" fmla="*/ 0 h 29"/>
                <a:gd name="T2" fmla="*/ 0 w 23"/>
                <a:gd name="T3" fmla="*/ 7 h 29"/>
                <a:gd name="T4" fmla="*/ 12 w 23"/>
                <a:gd name="T5" fmla="*/ 18 h 29"/>
                <a:gd name="T6" fmla="*/ 23 w 23"/>
                <a:gd name="T7" fmla="*/ 29 h 29"/>
                <a:gd name="T8" fmla="*/ 15 w 23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29">
                  <a:moveTo>
                    <a:pt x="15" y="0"/>
                  </a:moveTo>
                  <a:lnTo>
                    <a:pt x="0" y="7"/>
                  </a:lnTo>
                  <a:lnTo>
                    <a:pt x="12" y="18"/>
                  </a:lnTo>
                  <a:lnTo>
                    <a:pt x="23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5979" name="Group 642"/>
          <p:cNvGrpSpPr>
            <a:grpSpLocks/>
          </p:cNvGrpSpPr>
          <p:nvPr/>
        </p:nvGrpSpPr>
        <p:grpSpPr bwMode="auto">
          <a:xfrm>
            <a:off x="3749067" y="3119050"/>
            <a:ext cx="503412" cy="693512"/>
            <a:chOff x="1765" y="2636"/>
            <a:chExt cx="737" cy="929"/>
          </a:xfrm>
        </p:grpSpPr>
        <p:sp>
          <p:nvSpPr>
            <p:cNvPr id="126101" name="Freeform 643"/>
            <p:cNvSpPr>
              <a:spLocks/>
            </p:cNvSpPr>
            <p:nvPr/>
          </p:nvSpPr>
          <p:spPr bwMode="auto">
            <a:xfrm>
              <a:off x="1791" y="3128"/>
              <a:ext cx="119" cy="193"/>
            </a:xfrm>
            <a:custGeom>
              <a:avLst/>
              <a:gdLst>
                <a:gd name="T0" fmla="*/ 71 w 119"/>
                <a:gd name="T1" fmla="*/ 0 h 193"/>
                <a:gd name="T2" fmla="*/ 52 w 119"/>
                <a:gd name="T3" fmla="*/ 11 h 193"/>
                <a:gd name="T4" fmla="*/ 37 w 119"/>
                <a:gd name="T5" fmla="*/ 22 h 193"/>
                <a:gd name="T6" fmla="*/ 22 w 119"/>
                <a:gd name="T7" fmla="*/ 26 h 193"/>
                <a:gd name="T8" fmla="*/ 0 w 119"/>
                <a:gd name="T9" fmla="*/ 22 h 193"/>
                <a:gd name="T10" fmla="*/ 4 w 119"/>
                <a:gd name="T11" fmla="*/ 45 h 193"/>
                <a:gd name="T12" fmla="*/ 15 w 119"/>
                <a:gd name="T13" fmla="*/ 59 h 193"/>
                <a:gd name="T14" fmla="*/ 11 w 119"/>
                <a:gd name="T15" fmla="*/ 97 h 193"/>
                <a:gd name="T16" fmla="*/ 11 w 119"/>
                <a:gd name="T17" fmla="*/ 115 h 193"/>
                <a:gd name="T18" fmla="*/ 15 w 119"/>
                <a:gd name="T19" fmla="*/ 130 h 193"/>
                <a:gd name="T20" fmla="*/ 4 w 119"/>
                <a:gd name="T21" fmla="*/ 160 h 193"/>
                <a:gd name="T22" fmla="*/ 7 w 119"/>
                <a:gd name="T23" fmla="*/ 182 h 193"/>
                <a:gd name="T24" fmla="*/ 22 w 119"/>
                <a:gd name="T25" fmla="*/ 193 h 193"/>
                <a:gd name="T26" fmla="*/ 44 w 119"/>
                <a:gd name="T27" fmla="*/ 178 h 193"/>
                <a:gd name="T28" fmla="*/ 52 w 119"/>
                <a:gd name="T29" fmla="*/ 174 h 193"/>
                <a:gd name="T30" fmla="*/ 75 w 119"/>
                <a:gd name="T31" fmla="*/ 178 h 193"/>
                <a:gd name="T32" fmla="*/ 90 w 119"/>
                <a:gd name="T33" fmla="*/ 163 h 193"/>
                <a:gd name="T34" fmla="*/ 90 w 119"/>
                <a:gd name="T35" fmla="*/ 148 h 193"/>
                <a:gd name="T36" fmla="*/ 108 w 119"/>
                <a:gd name="T37" fmla="*/ 119 h 193"/>
                <a:gd name="T38" fmla="*/ 115 w 119"/>
                <a:gd name="T39" fmla="*/ 100 h 193"/>
                <a:gd name="T40" fmla="*/ 108 w 119"/>
                <a:gd name="T41" fmla="*/ 82 h 193"/>
                <a:gd name="T42" fmla="*/ 119 w 119"/>
                <a:gd name="T43" fmla="*/ 59 h 193"/>
                <a:gd name="T44" fmla="*/ 112 w 119"/>
                <a:gd name="T45" fmla="*/ 26 h 193"/>
                <a:gd name="T46" fmla="*/ 108 w 119"/>
                <a:gd name="T47" fmla="*/ 7 h 193"/>
                <a:gd name="T48" fmla="*/ 71 w 119"/>
                <a:gd name="T49" fmla="*/ 0 h 19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9" h="193">
                  <a:moveTo>
                    <a:pt x="71" y="0"/>
                  </a:moveTo>
                  <a:lnTo>
                    <a:pt x="52" y="11"/>
                  </a:lnTo>
                  <a:lnTo>
                    <a:pt x="37" y="22"/>
                  </a:lnTo>
                  <a:lnTo>
                    <a:pt x="22" y="26"/>
                  </a:lnTo>
                  <a:lnTo>
                    <a:pt x="0" y="22"/>
                  </a:lnTo>
                  <a:lnTo>
                    <a:pt x="4" y="45"/>
                  </a:lnTo>
                  <a:lnTo>
                    <a:pt x="15" y="59"/>
                  </a:lnTo>
                  <a:lnTo>
                    <a:pt x="11" y="97"/>
                  </a:lnTo>
                  <a:lnTo>
                    <a:pt x="11" y="115"/>
                  </a:lnTo>
                  <a:lnTo>
                    <a:pt x="15" y="130"/>
                  </a:lnTo>
                  <a:lnTo>
                    <a:pt x="4" y="160"/>
                  </a:lnTo>
                  <a:lnTo>
                    <a:pt x="7" y="182"/>
                  </a:lnTo>
                  <a:lnTo>
                    <a:pt x="22" y="193"/>
                  </a:lnTo>
                  <a:lnTo>
                    <a:pt x="44" y="178"/>
                  </a:lnTo>
                  <a:lnTo>
                    <a:pt x="52" y="174"/>
                  </a:lnTo>
                  <a:lnTo>
                    <a:pt x="75" y="178"/>
                  </a:lnTo>
                  <a:lnTo>
                    <a:pt x="90" y="163"/>
                  </a:lnTo>
                  <a:lnTo>
                    <a:pt x="90" y="148"/>
                  </a:lnTo>
                  <a:lnTo>
                    <a:pt x="108" y="119"/>
                  </a:lnTo>
                  <a:lnTo>
                    <a:pt x="115" y="100"/>
                  </a:lnTo>
                  <a:lnTo>
                    <a:pt x="108" y="82"/>
                  </a:lnTo>
                  <a:lnTo>
                    <a:pt x="119" y="59"/>
                  </a:lnTo>
                  <a:lnTo>
                    <a:pt x="112" y="26"/>
                  </a:lnTo>
                  <a:lnTo>
                    <a:pt x="108" y="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2" name="Freeform 644"/>
            <p:cNvSpPr>
              <a:spLocks/>
            </p:cNvSpPr>
            <p:nvPr/>
          </p:nvSpPr>
          <p:spPr bwMode="auto">
            <a:xfrm>
              <a:off x="2066" y="3429"/>
              <a:ext cx="216" cy="136"/>
            </a:xfrm>
            <a:custGeom>
              <a:avLst/>
              <a:gdLst>
                <a:gd name="T0" fmla="*/ 205 w 216"/>
                <a:gd name="T1" fmla="*/ 0 h 136"/>
                <a:gd name="T2" fmla="*/ 216 w 216"/>
                <a:gd name="T3" fmla="*/ 11 h 136"/>
                <a:gd name="T4" fmla="*/ 209 w 216"/>
                <a:gd name="T5" fmla="*/ 22 h 136"/>
                <a:gd name="T6" fmla="*/ 201 w 216"/>
                <a:gd name="T7" fmla="*/ 40 h 136"/>
                <a:gd name="T8" fmla="*/ 190 w 216"/>
                <a:gd name="T9" fmla="*/ 51 h 136"/>
                <a:gd name="T10" fmla="*/ 194 w 216"/>
                <a:gd name="T11" fmla="*/ 85 h 136"/>
                <a:gd name="T12" fmla="*/ 201 w 216"/>
                <a:gd name="T13" fmla="*/ 110 h 136"/>
                <a:gd name="T14" fmla="*/ 182 w 216"/>
                <a:gd name="T15" fmla="*/ 121 h 136"/>
                <a:gd name="T16" fmla="*/ 179 w 216"/>
                <a:gd name="T17" fmla="*/ 132 h 136"/>
                <a:gd name="T18" fmla="*/ 164 w 216"/>
                <a:gd name="T19" fmla="*/ 136 h 136"/>
                <a:gd name="T20" fmla="*/ 142 w 216"/>
                <a:gd name="T21" fmla="*/ 114 h 136"/>
                <a:gd name="T22" fmla="*/ 127 w 216"/>
                <a:gd name="T23" fmla="*/ 114 h 136"/>
                <a:gd name="T24" fmla="*/ 115 w 216"/>
                <a:gd name="T25" fmla="*/ 96 h 136"/>
                <a:gd name="T26" fmla="*/ 93 w 216"/>
                <a:gd name="T27" fmla="*/ 85 h 136"/>
                <a:gd name="T28" fmla="*/ 78 w 216"/>
                <a:gd name="T29" fmla="*/ 81 h 136"/>
                <a:gd name="T30" fmla="*/ 63 w 216"/>
                <a:gd name="T31" fmla="*/ 74 h 136"/>
                <a:gd name="T32" fmla="*/ 48 w 216"/>
                <a:gd name="T33" fmla="*/ 62 h 136"/>
                <a:gd name="T34" fmla="*/ 22 w 216"/>
                <a:gd name="T35" fmla="*/ 44 h 136"/>
                <a:gd name="T36" fmla="*/ 11 w 216"/>
                <a:gd name="T37" fmla="*/ 40 h 136"/>
                <a:gd name="T38" fmla="*/ 0 w 216"/>
                <a:gd name="T39" fmla="*/ 29 h 136"/>
                <a:gd name="T40" fmla="*/ 0 w 216"/>
                <a:gd name="T41" fmla="*/ 15 h 136"/>
                <a:gd name="T42" fmla="*/ 4 w 216"/>
                <a:gd name="T43" fmla="*/ 4 h 136"/>
                <a:gd name="T44" fmla="*/ 26 w 216"/>
                <a:gd name="T45" fmla="*/ 7 h 136"/>
                <a:gd name="T46" fmla="*/ 60 w 216"/>
                <a:gd name="T47" fmla="*/ 7 h 136"/>
                <a:gd name="T48" fmla="*/ 67 w 216"/>
                <a:gd name="T49" fmla="*/ 18 h 136"/>
                <a:gd name="T50" fmla="*/ 104 w 216"/>
                <a:gd name="T51" fmla="*/ 18 h 136"/>
                <a:gd name="T52" fmla="*/ 130 w 216"/>
                <a:gd name="T53" fmla="*/ 18 h 136"/>
                <a:gd name="T54" fmla="*/ 164 w 216"/>
                <a:gd name="T55" fmla="*/ 11 h 136"/>
                <a:gd name="T56" fmla="*/ 205 w 216"/>
                <a:gd name="T57" fmla="*/ 0 h 1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16" h="136">
                  <a:moveTo>
                    <a:pt x="205" y="0"/>
                  </a:moveTo>
                  <a:lnTo>
                    <a:pt x="216" y="11"/>
                  </a:lnTo>
                  <a:lnTo>
                    <a:pt x="209" y="22"/>
                  </a:lnTo>
                  <a:lnTo>
                    <a:pt x="201" y="40"/>
                  </a:lnTo>
                  <a:lnTo>
                    <a:pt x="190" y="51"/>
                  </a:lnTo>
                  <a:lnTo>
                    <a:pt x="194" y="85"/>
                  </a:lnTo>
                  <a:lnTo>
                    <a:pt x="201" y="110"/>
                  </a:lnTo>
                  <a:lnTo>
                    <a:pt x="182" y="121"/>
                  </a:lnTo>
                  <a:lnTo>
                    <a:pt x="179" y="132"/>
                  </a:lnTo>
                  <a:lnTo>
                    <a:pt x="164" y="136"/>
                  </a:lnTo>
                  <a:lnTo>
                    <a:pt x="142" y="114"/>
                  </a:lnTo>
                  <a:lnTo>
                    <a:pt x="127" y="114"/>
                  </a:lnTo>
                  <a:lnTo>
                    <a:pt x="115" y="96"/>
                  </a:lnTo>
                  <a:lnTo>
                    <a:pt x="93" y="85"/>
                  </a:lnTo>
                  <a:lnTo>
                    <a:pt x="78" y="81"/>
                  </a:lnTo>
                  <a:lnTo>
                    <a:pt x="63" y="74"/>
                  </a:lnTo>
                  <a:lnTo>
                    <a:pt x="48" y="62"/>
                  </a:lnTo>
                  <a:lnTo>
                    <a:pt x="22" y="44"/>
                  </a:lnTo>
                  <a:lnTo>
                    <a:pt x="11" y="40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4" y="4"/>
                  </a:lnTo>
                  <a:lnTo>
                    <a:pt x="26" y="7"/>
                  </a:lnTo>
                  <a:lnTo>
                    <a:pt x="60" y="7"/>
                  </a:lnTo>
                  <a:lnTo>
                    <a:pt x="67" y="18"/>
                  </a:lnTo>
                  <a:lnTo>
                    <a:pt x="104" y="18"/>
                  </a:lnTo>
                  <a:lnTo>
                    <a:pt x="130" y="18"/>
                  </a:lnTo>
                  <a:lnTo>
                    <a:pt x="164" y="1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3" name="Freeform 645"/>
            <p:cNvSpPr>
              <a:spLocks/>
            </p:cNvSpPr>
            <p:nvPr/>
          </p:nvSpPr>
          <p:spPr bwMode="auto">
            <a:xfrm>
              <a:off x="1765" y="2636"/>
              <a:ext cx="737" cy="830"/>
            </a:xfrm>
            <a:custGeom>
              <a:avLst/>
              <a:gdLst>
                <a:gd name="T0" fmla="*/ 564 w 737"/>
                <a:gd name="T1" fmla="*/ 819 h 830"/>
                <a:gd name="T2" fmla="*/ 609 w 737"/>
                <a:gd name="T3" fmla="*/ 741 h 830"/>
                <a:gd name="T4" fmla="*/ 628 w 737"/>
                <a:gd name="T5" fmla="*/ 715 h 830"/>
                <a:gd name="T6" fmla="*/ 613 w 737"/>
                <a:gd name="T7" fmla="*/ 678 h 830"/>
                <a:gd name="T8" fmla="*/ 594 w 737"/>
                <a:gd name="T9" fmla="*/ 674 h 830"/>
                <a:gd name="T10" fmla="*/ 609 w 737"/>
                <a:gd name="T11" fmla="*/ 645 h 830"/>
                <a:gd name="T12" fmla="*/ 632 w 737"/>
                <a:gd name="T13" fmla="*/ 604 h 830"/>
                <a:gd name="T14" fmla="*/ 702 w 737"/>
                <a:gd name="T15" fmla="*/ 652 h 830"/>
                <a:gd name="T16" fmla="*/ 731 w 737"/>
                <a:gd name="T17" fmla="*/ 652 h 830"/>
                <a:gd name="T18" fmla="*/ 709 w 737"/>
                <a:gd name="T19" fmla="*/ 596 h 830"/>
                <a:gd name="T20" fmla="*/ 687 w 737"/>
                <a:gd name="T21" fmla="*/ 593 h 830"/>
                <a:gd name="T22" fmla="*/ 609 w 737"/>
                <a:gd name="T23" fmla="*/ 530 h 830"/>
                <a:gd name="T24" fmla="*/ 560 w 737"/>
                <a:gd name="T25" fmla="*/ 496 h 830"/>
                <a:gd name="T26" fmla="*/ 564 w 737"/>
                <a:gd name="T27" fmla="*/ 474 h 830"/>
                <a:gd name="T28" fmla="*/ 490 w 737"/>
                <a:gd name="T29" fmla="*/ 440 h 830"/>
                <a:gd name="T30" fmla="*/ 457 w 737"/>
                <a:gd name="T31" fmla="*/ 411 h 830"/>
                <a:gd name="T32" fmla="*/ 379 w 737"/>
                <a:gd name="T33" fmla="*/ 293 h 830"/>
                <a:gd name="T34" fmla="*/ 364 w 737"/>
                <a:gd name="T35" fmla="*/ 200 h 830"/>
                <a:gd name="T36" fmla="*/ 342 w 737"/>
                <a:gd name="T37" fmla="*/ 163 h 830"/>
                <a:gd name="T38" fmla="*/ 405 w 737"/>
                <a:gd name="T39" fmla="*/ 134 h 830"/>
                <a:gd name="T40" fmla="*/ 434 w 737"/>
                <a:gd name="T41" fmla="*/ 70 h 830"/>
                <a:gd name="T42" fmla="*/ 368 w 737"/>
                <a:gd name="T43" fmla="*/ 41 h 830"/>
                <a:gd name="T44" fmla="*/ 357 w 737"/>
                <a:gd name="T45" fmla="*/ 15 h 830"/>
                <a:gd name="T46" fmla="*/ 264 w 737"/>
                <a:gd name="T47" fmla="*/ 4 h 830"/>
                <a:gd name="T48" fmla="*/ 220 w 737"/>
                <a:gd name="T49" fmla="*/ 52 h 830"/>
                <a:gd name="T50" fmla="*/ 182 w 737"/>
                <a:gd name="T51" fmla="*/ 48 h 830"/>
                <a:gd name="T52" fmla="*/ 134 w 737"/>
                <a:gd name="T53" fmla="*/ 63 h 830"/>
                <a:gd name="T54" fmla="*/ 116 w 737"/>
                <a:gd name="T55" fmla="*/ 30 h 830"/>
                <a:gd name="T56" fmla="*/ 90 w 737"/>
                <a:gd name="T57" fmla="*/ 59 h 830"/>
                <a:gd name="T58" fmla="*/ 22 w 737"/>
                <a:gd name="T59" fmla="*/ 85 h 830"/>
                <a:gd name="T60" fmla="*/ 7 w 737"/>
                <a:gd name="T61" fmla="*/ 137 h 830"/>
                <a:gd name="T62" fmla="*/ 0 w 737"/>
                <a:gd name="T63" fmla="*/ 189 h 830"/>
                <a:gd name="T64" fmla="*/ 30 w 737"/>
                <a:gd name="T65" fmla="*/ 208 h 830"/>
                <a:gd name="T66" fmla="*/ 52 w 737"/>
                <a:gd name="T67" fmla="*/ 249 h 830"/>
                <a:gd name="T68" fmla="*/ 123 w 737"/>
                <a:gd name="T69" fmla="*/ 211 h 830"/>
                <a:gd name="T70" fmla="*/ 190 w 737"/>
                <a:gd name="T71" fmla="*/ 271 h 830"/>
                <a:gd name="T72" fmla="*/ 220 w 737"/>
                <a:gd name="T73" fmla="*/ 352 h 830"/>
                <a:gd name="T74" fmla="*/ 271 w 737"/>
                <a:gd name="T75" fmla="*/ 397 h 830"/>
                <a:gd name="T76" fmla="*/ 338 w 737"/>
                <a:gd name="T77" fmla="*/ 478 h 830"/>
                <a:gd name="T78" fmla="*/ 442 w 737"/>
                <a:gd name="T79" fmla="*/ 555 h 830"/>
                <a:gd name="T80" fmla="*/ 475 w 737"/>
                <a:gd name="T81" fmla="*/ 578 h 830"/>
                <a:gd name="T82" fmla="*/ 501 w 737"/>
                <a:gd name="T83" fmla="*/ 630 h 830"/>
                <a:gd name="T84" fmla="*/ 542 w 737"/>
                <a:gd name="T85" fmla="*/ 645 h 830"/>
                <a:gd name="T86" fmla="*/ 557 w 737"/>
                <a:gd name="T87" fmla="*/ 711 h 830"/>
                <a:gd name="T88" fmla="*/ 545 w 737"/>
                <a:gd name="T89" fmla="*/ 760 h 830"/>
                <a:gd name="T90" fmla="*/ 534 w 737"/>
                <a:gd name="T91" fmla="*/ 819 h 8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37" h="830">
                  <a:moveTo>
                    <a:pt x="534" y="819"/>
                  </a:moveTo>
                  <a:lnTo>
                    <a:pt x="545" y="830"/>
                  </a:lnTo>
                  <a:lnTo>
                    <a:pt x="564" y="819"/>
                  </a:lnTo>
                  <a:lnTo>
                    <a:pt x="586" y="789"/>
                  </a:lnTo>
                  <a:lnTo>
                    <a:pt x="597" y="745"/>
                  </a:lnTo>
                  <a:lnTo>
                    <a:pt x="609" y="741"/>
                  </a:lnTo>
                  <a:lnTo>
                    <a:pt x="617" y="748"/>
                  </a:lnTo>
                  <a:lnTo>
                    <a:pt x="632" y="734"/>
                  </a:lnTo>
                  <a:lnTo>
                    <a:pt x="628" y="715"/>
                  </a:lnTo>
                  <a:lnTo>
                    <a:pt x="635" y="700"/>
                  </a:lnTo>
                  <a:lnTo>
                    <a:pt x="632" y="693"/>
                  </a:lnTo>
                  <a:lnTo>
                    <a:pt x="613" y="678"/>
                  </a:lnTo>
                  <a:lnTo>
                    <a:pt x="606" y="678"/>
                  </a:lnTo>
                  <a:lnTo>
                    <a:pt x="609" y="670"/>
                  </a:lnTo>
                  <a:lnTo>
                    <a:pt x="594" y="674"/>
                  </a:lnTo>
                  <a:lnTo>
                    <a:pt x="586" y="667"/>
                  </a:lnTo>
                  <a:lnTo>
                    <a:pt x="586" y="659"/>
                  </a:lnTo>
                  <a:lnTo>
                    <a:pt x="609" y="645"/>
                  </a:lnTo>
                  <a:lnTo>
                    <a:pt x="620" y="630"/>
                  </a:lnTo>
                  <a:lnTo>
                    <a:pt x="620" y="607"/>
                  </a:lnTo>
                  <a:lnTo>
                    <a:pt x="632" y="604"/>
                  </a:lnTo>
                  <a:lnTo>
                    <a:pt x="669" y="622"/>
                  </a:lnTo>
                  <a:lnTo>
                    <a:pt x="683" y="626"/>
                  </a:lnTo>
                  <a:lnTo>
                    <a:pt x="702" y="652"/>
                  </a:lnTo>
                  <a:lnTo>
                    <a:pt x="709" y="667"/>
                  </a:lnTo>
                  <a:lnTo>
                    <a:pt x="720" y="667"/>
                  </a:lnTo>
                  <a:lnTo>
                    <a:pt x="731" y="652"/>
                  </a:lnTo>
                  <a:lnTo>
                    <a:pt x="737" y="637"/>
                  </a:lnTo>
                  <a:lnTo>
                    <a:pt x="724" y="611"/>
                  </a:lnTo>
                  <a:lnTo>
                    <a:pt x="709" y="596"/>
                  </a:lnTo>
                  <a:lnTo>
                    <a:pt x="695" y="596"/>
                  </a:lnTo>
                  <a:lnTo>
                    <a:pt x="695" y="593"/>
                  </a:lnTo>
                  <a:lnTo>
                    <a:pt x="687" y="593"/>
                  </a:lnTo>
                  <a:lnTo>
                    <a:pt x="650" y="555"/>
                  </a:lnTo>
                  <a:lnTo>
                    <a:pt x="632" y="559"/>
                  </a:lnTo>
                  <a:lnTo>
                    <a:pt x="609" y="530"/>
                  </a:lnTo>
                  <a:lnTo>
                    <a:pt x="594" y="526"/>
                  </a:lnTo>
                  <a:lnTo>
                    <a:pt x="571" y="504"/>
                  </a:lnTo>
                  <a:lnTo>
                    <a:pt x="560" y="496"/>
                  </a:lnTo>
                  <a:lnTo>
                    <a:pt x="568" y="489"/>
                  </a:lnTo>
                  <a:lnTo>
                    <a:pt x="579" y="485"/>
                  </a:lnTo>
                  <a:lnTo>
                    <a:pt x="564" y="474"/>
                  </a:lnTo>
                  <a:lnTo>
                    <a:pt x="545" y="481"/>
                  </a:lnTo>
                  <a:lnTo>
                    <a:pt x="531" y="474"/>
                  </a:lnTo>
                  <a:lnTo>
                    <a:pt x="490" y="440"/>
                  </a:lnTo>
                  <a:lnTo>
                    <a:pt x="486" y="426"/>
                  </a:lnTo>
                  <a:lnTo>
                    <a:pt x="471" y="422"/>
                  </a:lnTo>
                  <a:lnTo>
                    <a:pt x="457" y="411"/>
                  </a:lnTo>
                  <a:lnTo>
                    <a:pt x="419" y="330"/>
                  </a:lnTo>
                  <a:lnTo>
                    <a:pt x="408" y="319"/>
                  </a:lnTo>
                  <a:lnTo>
                    <a:pt x="379" y="293"/>
                  </a:lnTo>
                  <a:lnTo>
                    <a:pt x="345" y="241"/>
                  </a:lnTo>
                  <a:lnTo>
                    <a:pt x="345" y="211"/>
                  </a:lnTo>
                  <a:lnTo>
                    <a:pt x="364" y="200"/>
                  </a:lnTo>
                  <a:lnTo>
                    <a:pt x="364" y="185"/>
                  </a:lnTo>
                  <a:lnTo>
                    <a:pt x="349" y="171"/>
                  </a:lnTo>
                  <a:lnTo>
                    <a:pt x="342" y="163"/>
                  </a:lnTo>
                  <a:lnTo>
                    <a:pt x="345" y="152"/>
                  </a:lnTo>
                  <a:lnTo>
                    <a:pt x="360" y="145"/>
                  </a:lnTo>
                  <a:lnTo>
                    <a:pt x="405" y="134"/>
                  </a:lnTo>
                  <a:lnTo>
                    <a:pt x="423" y="122"/>
                  </a:lnTo>
                  <a:lnTo>
                    <a:pt x="438" y="108"/>
                  </a:lnTo>
                  <a:lnTo>
                    <a:pt x="434" y="70"/>
                  </a:lnTo>
                  <a:lnTo>
                    <a:pt x="438" y="56"/>
                  </a:lnTo>
                  <a:lnTo>
                    <a:pt x="416" y="52"/>
                  </a:lnTo>
                  <a:lnTo>
                    <a:pt x="368" y="41"/>
                  </a:lnTo>
                  <a:lnTo>
                    <a:pt x="360" y="30"/>
                  </a:lnTo>
                  <a:lnTo>
                    <a:pt x="357" y="26"/>
                  </a:lnTo>
                  <a:lnTo>
                    <a:pt x="357" y="15"/>
                  </a:lnTo>
                  <a:lnTo>
                    <a:pt x="353" y="4"/>
                  </a:lnTo>
                  <a:lnTo>
                    <a:pt x="327" y="0"/>
                  </a:lnTo>
                  <a:lnTo>
                    <a:pt x="264" y="4"/>
                  </a:lnTo>
                  <a:lnTo>
                    <a:pt x="257" y="19"/>
                  </a:lnTo>
                  <a:lnTo>
                    <a:pt x="234" y="22"/>
                  </a:lnTo>
                  <a:lnTo>
                    <a:pt x="220" y="52"/>
                  </a:lnTo>
                  <a:lnTo>
                    <a:pt x="220" y="63"/>
                  </a:lnTo>
                  <a:lnTo>
                    <a:pt x="205" y="52"/>
                  </a:lnTo>
                  <a:lnTo>
                    <a:pt x="182" y="48"/>
                  </a:lnTo>
                  <a:lnTo>
                    <a:pt x="168" y="56"/>
                  </a:lnTo>
                  <a:lnTo>
                    <a:pt x="157" y="78"/>
                  </a:lnTo>
                  <a:lnTo>
                    <a:pt x="134" y="63"/>
                  </a:lnTo>
                  <a:lnTo>
                    <a:pt x="138" y="41"/>
                  </a:lnTo>
                  <a:lnTo>
                    <a:pt x="131" y="26"/>
                  </a:lnTo>
                  <a:lnTo>
                    <a:pt x="116" y="30"/>
                  </a:lnTo>
                  <a:lnTo>
                    <a:pt x="112" y="48"/>
                  </a:lnTo>
                  <a:lnTo>
                    <a:pt x="101" y="59"/>
                  </a:lnTo>
                  <a:lnTo>
                    <a:pt x="90" y="59"/>
                  </a:lnTo>
                  <a:lnTo>
                    <a:pt x="37" y="52"/>
                  </a:lnTo>
                  <a:lnTo>
                    <a:pt x="19" y="67"/>
                  </a:lnTo>
                  <a:lnTo>
                    <a:pt x="22" y="85"/>
                  </a:lnTo>
                  <a:lnTo>
                    <a:pt x="26" y="100"/>
                  </a:lnTo>
                  <a:lnTo>
                    <a:pt x="0" y="122"/>
                  </a:lnTo>
                  <a:lnTo>
                    <a:pt x="7" y="137"/>
                  </a:lnTo>
                  <a:lnTo>
                    <a:pt x="15" y="145"/>
                  </a:lnTo>
                  <a:lnTo>
                    <a:pt x="0" y="163"/>
                  </a:lnTo>
                  <a:lnTo>
                    <a:pt x="0" y="189"/>
                  </a:lnTo>
                  <a:lnTo>
                    <a:pt x="7" y="200"/>
                  </a:lnTo>
                  <a:lnTo>
                    <a:pt x="22" y="200"/>
                  </a:lnTo>
                  <a:lnTo>
                    <a:pt x="30" y="208"/>
                  </a:lnTo>
                  <a:lnTo>
                    <a:pt x="37" y="226"/>
                  </a:lnTo>
                  <a:lnTo>
                    <a:pt x="37" y="245"/>
                  </a:lnTo>
                  <a:lnTo>
                    <a:pt x="52" y="249"/>
                  </a:lnTo>
                  <a:lnTo>
                    <a:pt x="63" y="245"/>
                  </a:lnTo>
                  <a:lnTo>
                    <a:pt x="105" y="204"/>
                  </a:lnTo>
                  <a:lnTo>
                    <a:pt x="123" y="211"/>
                  </a:lnTo>
                  <a:lnTo>
                    <a:pt x="160" y="230"/>
                  </a:lnTo>
                  <a:lnTo>
                    <a:pt x="186" y="249"/>
                  </a:lnTo>
                  <a:lnTo>
                    <a:pt x="190" y="271"/>
                  </a:lnTo>
                  <a:lnTo>
                    <a:pt x="205" y="286"/>
                  </a:lnTo>
                  <a:lnTo>
                    <a:pt x="212" y="312"/>
                  </a:lnTo>
                  <a:lnTo>
                    <a:pt x="220" y="352"/>
                  </a:lnTo>
                  <a:lnTo>
                    <a:pt x="231" y="371"/>
                  </a:lnTo>
                  <a:lnTo>
                    <a:pt x="245" y="387"/>
                  </a:lnTo>
                  <a:lnTo>
                    <a:pt x="271" y="397"/>
                  </a:lnTo>
                  <a:lnTo>
                    <a:pt x="294" y="433"/>
                  </a:lnTo>
                  <a:lnTo>
                    <a:pt x="316" y="463"/>
                  </a:lnTo>
                  <a:lnTo>
                    <a:pt x="338" y="478"/>
                  </a:lnTo>
                  <a:lnTo>
                    <a:pt x="379" y="526"/>
                  </a:lnTo>
                  <a:lnTo>
                    <a:pt x="408" y="526"/>
                  </a:lnTo>
                  <a:lnTo>
                    <a:pt x="442" y="555"/>
                  </a:lnTo>
                  <a:lnTo>
                    <a:pt x="442" y="585"/>
                  </a:lnTo>
                  <a:lnTo>
                    <a:pt x="453" y="593"/>
                  </a:lnTo>
                  <a:lnTo>
                    <a:pt x="475" y="578"/>
                  </a:lnTo>
                  <a:lnTo>
                    <a:pt x="479" y="593"/>
                  </a:lnTo>
                  <a:lnTo>
                    <a:pt x="479" y="611"/>
                  </a:lnTo>
                  <a:lnTo>
                    <a:pt x="501" y="630"/>
                  </a:lnTo>
                  <a:lnTo>
                    <a:pt x="508" y="641"/>
                  </a:lnTo>
                  <a:lnTo>
                    <a:pt x="538" y="633"/>
                  </a:lnTo>
                  <a:lnTo>
                    <a:pt x="542" y="645"/>
                  </a:lnTo>
                  <a:lnTo>
                    <a:pt x="538" y="670"/>
                  </a:lnTo>
                  <a:lnTo>
                    <a:pt x="553" y="693"/>
                  </a:lnTo>
                  <a:lnTo>
                    <a:pt x="557" y="711"/>
                  </a:lnTo>
                  <a:lnTo>
                    <a:pt x="564" y="730"/>
                  </a:lnTo>
                  <a:lnTo>
                    <a:pt x="560" y="745"/>
                  </a:lnTo>
                  <a:lnTo>
                    <a:pt x="545" y="760"/>
                  </a:lnTo>
                  <a:lnTo>
                    <a:pt x="542" y="778"/>
                  </a:lnTo>
                  <a:lnTo>
                    <a:pt x="531" y="800"/>
                  </a:lnTo>
                  <a:lnTo>
                    <a:pt x="534" y="819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5980" name="Freeform 646"/>
          <p:cNvSpPr>
            <a:spLocks/>
          </p:cNvSpPr>
          <p:nvPr/>
        </p:nvSpPr>
        <p:spPr bwMode="auto">
          <a:xfrm>
            <a:off x="3726044" y="3032160"/>
            <a:ext cx="202592" cy="144799"/>
          </a:xfrm>
          <a:custGeom>
            <a:avLst/>
            <a:gdLst>
              <a:gd name="T0" fmla="*/ 2147483647 w 298"/>
              <a:gd name="T1" fmla="*/ 2147483647 h 194"/>
              <a:gd name="T2" fmla="*/ 2147483647 w 298"/>
              <a:gd name="T3" fmla="*/ 985176655 h 194"/>
              <a:gd name="T4" fmla="*/ 2147483647 w 298"/>
              <a:gd name="T5" fmla="*/ 985176655 h 194"/>
              <a:gd name="T6" fmla="*/ 1489565407 w 298"/>
              <a:gd name="T7" fmla="*/ 0 h 194"/>
              <a:gd name="T8" fmla="*/ 1489565407 w 298"/>
              <a:gd name="T9" fmla="*/ 0 h 194"/>
              <a:gd name="T10" fmla="*/ 1489565407 w 298"/>
              <a:gd name="T11" fmla="*/ 0 h 194"/>
              <a:gd name="T12" fmla="*/ 1489565407 w 298"/>
              <a:gd name="T13" fmla="*/ 0 h 194"/>
              <a:gd name="T14" fmla="*/ 1489565407 w 298"/>
              <a:gd name="T15" fmla="*/ 985176655 h 194"/>
              <a:gd name="T16" fmla="*/ 1489565407 w 298"/>
              <a:gd name="T17" fmla="*/ 985176655 h 194"/>
              <a:gd name="T18" fmla="*/ 1489565407 w 298"/>
              <a:gd name="T19" fmla="*/ 1970354305 h 194"/>
              <a:gd name="T20" fmla="*/ 744371641 w 298"/>
              <a:gd name="T21" fmla="*/ 2147483647 h 194"/>
              <a:gd name="T22" fmla="*/ 744371641 w 298"/>
              <a:gd name="T23" fmla="*/ 2147483647 h 194"/>
              <a:gd name="T24" fmla="*/ 744371641 w 298"/>
              <a:gd name="T25" fmla="*/ 2147483647 h 194"/>
              <a:gd name="T26" fmla="*/ 0 w 298"/>
              <a:gd name="T27" fmla="*/ 2147483647 h 194"/>
              <a:gd name="T28" fmla="*/ 0 w 298"/>
              <a:gd name="T29" fmla="*/ 2147483647 h 194"/>
              <a:gd name="T30" fmla="*/ 0 w 298"/>
              <a:gd name="T31" fmla="*/ 2147483647 h 194"/>
              <a:gd name="T32" fmla="*/ 0 w 298"/>
              <a:gd name="T33" fmla="*/ 2147483647 h 194"/>
              <a:gd name="T34" fmla="*/ 0 w 298"/>
              <a:gd name="T35" fmla="*/ 2147483647 h 194"/>
              <a:gd name="T36" fmla="*/ 0 w 298"/>
              <a:gd name="T37" fmla="*/ 2147483647 h 194"/>
              <a:gd name="T38" fmla="*/ 0 w 298"/>
              <a:gd name="T39" fmla="*/ 2147483647 h 194"/>
              <a:gd name="T40" fmla="*/ 744371641 w 298"/>
              <a:gd name="T41" fmla="*/ 2147483647 h 194"/>
              <a:gd name="T42" fmla="*/ 744371641 w 298"/>
              <a:gd name="T43" fmla="*/ 2147483647 h 194"/>
              <a:gd name="T44" fmla="*/ 744371641 w 298"/>
              <a:gd name="T45" fmla="*/ 2147483647 h 194"/>
              <a:gd name="T46" fmla="*/ 744371641 w 298"/>
              <a:gd name="T47" fmla="*/ 2147483647 h 194"/>
              <a:gd name="T48" fmla="*/ 744371641 w 298"/>
              <a:gd name="T49" fmla="*/ 2147483647 h 194"/>
              <a:gd name="T50" fmla="*/ 744371641 w 298"/>
              <a:gd name="T51" fmla="*/ 2147483647 h 194"/>
              <a:gd name="T52" fmla="*/ 1489565407 w 298"/>
              <a:gd name="T53" fmla="*/ 2147483647 h 194"/>
              <a:gd name="T54" fmla="*/ 1489565407 w 298"/>
              <a:gd name="T55" fmla="*/ 2147483647 h 194"/>
              <a:gd name="T56" fmla="*/ 2147483647 w 298"/>
              <a:gd name="T57" fmla="*/ 2147483647 h 194"/>
              <a:gd name="T58" fmla="*/ 2147483647 w 298"/>
              <a:gd name="T59" fmla="*/ 2147483647 h 194"/>
              <a:gd name="T60" fmla="*/ 2147483647 w 298"/>
              <a:gd name="T61" fmla="*/ 2147483647 h 194"/>
              <a:gd name="T62" fmla="*/ 2147483647 w 298"/>
              <a:gd name="T63" fmla="*/ 2147483647 h 194"/>
              <a:gd name="T64" fmla="*/ 2147483647 w 298"/>
              <a:gd name="T65" fmla="*/ 2147483647 h 194"/>
              <a:gd name="T66" fmla="*/ 2147483647 w 298"/>
              <a:gd name="T67" fmla="*/ 2147483647 h 194"/>
              <a:gd name="T68" fmla="*/ 2147483647 w 298"/>
              <a:gd name="T69" fmla="*/ 2147483647 h 194"/>
              <a:gd name="T70" fmla="*/ 2147483647 w 298"/>
              <a:gd name="T71" fmla="*/ 2147483647 h 194"/>
              <a:gd name="T72" fmla="*/ 2147483647 w 298"/>
              <a:gd name="T73" fmla="*/ 2147483647 h 194"/>
              <a:gd name="T74" fmla="*/ 2147483647 w 298"/>
              <a:gd name="T75" fmla="*/ 2147483647 h 194"/>
              <a:gd name="T76" fmla="*/ 2147483647 w 298"/>
              <a:gd name="T77" fmla="*/ 2147483647 h 194"/>
              <a:gd name="T78" fmla="*/ 2147483647 w 298"/>
              <a:gd name="T79" fmla="*/ 2147483647 h 194"/>
              <a:gd name="T80" fmla="*/ 2147483647 w 298"/>
              <a:gd name="T81" fmla="*/ 2147483647 h 194"/>
              <a:gd name="T82" fmla="*/ 2147483647 w 298"/>
              <a:gd name="T83" fmla="*/ 2147483647 h 194"/>
              <a:gd name="T84" fmla="*/ 2147483647 w 298"/>
              <a:gd name="T85" fmla="*/ 2147483647 h 194"/>
              <a:gd name="T86" fmla="*/ 2147483647 w 298"/>
              <a:gd name="T87" fmla="*/ 2147483647 h 194"/>
              <a:gd name="T88" fmla="*/ 2147483647 w 298"/>
              <a:gd name="T89" fmla="*/ 2147483647 h 194"/>
              <a:gd name="T90" fmla="*/ 2147483647 w 298"/>
              <a:gd name="T91" fmla="*/ 2147483647 h 194"/>
              <a:gd name="T92" fmla="*/ 2147483647 w 298"/>
              <a:gd name="T93" fmla="*/ 2147483647 h 194"/>
              <a:gd name="T94" fmla="*/ 2147483647 w 298"/>
              <a:gd name="T95" fmla="*/ 2147483647 h 194"/>
              <a:gd name="T96" fmla="*/ 2147483647 w 298"/>
              <a:gd name="T97" fmla="*/ 2147483647 h 194"/>
              <a:gd name="T98" fmla="*/ 2147483647 w 298"/>
              <a:gd name="T99" fmla="*/ 2147483647 h 194"/>
              <a:gd name="T100" fmla="*/ 2147483647 w 298"/>
              <a:gd name="T101" fmla="*/ 2147483647 h 194"/>
              <a:gd name="T102" fmla="*/ 2147483647 w 298"/>
              <a:gd name="T103" fmla="*/ 2147483647 h 194"/>
              <a:gd name="T104" fmla="*/ 2147483647 w 298"/>
              <a:gd name="T105" fmla="*/ 2147483647 h 194"/>
              <a:gd name="T106" fmla="*/ 2147483647 w 298"/>
              <a:gd name="T107" fmla="*/ 1970354305 h 194"/>
              <a:gd name="T108" fmla="*/ 2147483647 w 298"/>
              <a:gd name="T109" fmla="*/ 1970354305 h 194"/>
              <a:gd name="T110" fmla="*/ 2147483647 w 298"/>
              <a:gd name="T111" fmla="*/ 985176655 h 194"/>
              <a:gd name="T112" fmla="*/ 2147483647 w 298"/>
              <a:gd name="T113" fmla="*/ 985176655 h 194"/>
              <a:gd name="T114" fmla="*/ 2147483647 w 298"/>
              <a:gd name="T115" fmla="*/ 985176655 h 194"/>
              <a:gd name="T116" fmla="*/ 2147483647 w 298"/>
              <a:gd name="T117" fmla="*/ 1970354305 h 194"/>
              <a:gd name="T118" fmla="*/ 2147483647 w 298"/>
              <a:gd name="T119" fmla="*/ 2147483647 h 1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8" h="194">
                <a:moveTo>
                  <a:pt x="157" y="37"/>
                </a:moveTo>
                <a:lnTo>
                  <a:pt x="142" y="24"/>
                </a:lnTo>
                <a:lnTo>
                  <a:pt x="144" y="19"/>
                </a:lnTo>
                <a:lnTo>
                  <a:pt x="135" y="11"/>
                </a:lnTo>
                <a:lnTo>
                  <a:pt x="127" y="0"/>
                </a:lnTo>
                <a:lnTo>
                  <a:pt x="117" y="11"/>
                </a:lnTo>
                <a:lnTo>
                  <a:pt x="111" y="7"/>
                </a:lnTo>
                <a:lnTo>
                  <a:pt x="100" y="17"/>
                </a:lnTo>
                <a:lnTo>
                  <a:pt x="100" y="22"/>
                </a:lnTo>
                <a:lnTo>
                  <a:pt x="87" y="28"/>
                </a:lnTo>
                <a:lnTo>
                  <a:pt x="54" y="54"/>
                </a:lnTo>
                <a:lnTo>
                  <a:pt x="45" y="65"/>
                </a:lnTo>
                <a:lnTo>
                  <a:pt x="45" y="78"/>
                </a:lnTo>
                <a:lnTo>
                  <a:pt x="33" y="82"/>
                </a:lnTo>
                <a:lnTo>
                  <a:pt x="9" y="108"/>
                </a:lnTo>
                <a:lnTo>
                  <a:pt x="9" y="117"/>
                </a:lnTo>
                <a:lnTo>
                  <a:pt x="0" y="128"/>
                </a:lnTo>
                <a:lnTo>
                  <a:pt x="4" y="141"/>
                </a:lnTo>
                <a:lnTo>
                  <a:pt x="15" y="134"/>
                </a:lnTo>
                <a:lnTo>
                  <a:pt x="26" y="122"/>
                </a:lnTo>
                <a:lnTo>
                  <a:pt x="43" y="119"/>
                </a:lnTo>
                <a:lnTo>
                  <a:pt x="54" y="122"/>
                </a:lnTo>
                <a:lnTo>
                  <a:pt x="58" y="141"/>
                </a:lnTo>
                <a:lnTo>
                  <a:pt x="56" y="154"/>
                </a:lnTo>
                <a:lnTo>
                  <a:pt x="63" y="163"/>
                </a:lnTo>
                <a:lnTo>
                  <a:pt x="72" y="169"/>
                </a:lnTo>
                <a:lnTo>
                  <a:pt x="91" y="171"/>
                </a:lnTo>
                <a:lnTo>
                  <a:pt x="133" y="176"/>
                </a:lnTo>
                <a:lnTo>
                  <a:pt x="142" y="171"/>
                </a:lnTo>
                <a:lnTo>
                  <a:pt x="148" y="163"/>
                </a:lnTo>
                <a:lnTo>
                  <a:pt x="152" y="146"/>
                </a:lnTo>
                <a:lnTo>
                  <a:pt x="167" y="145"/>
                </a:lnTo>
                <a:lnTo>
                  <a:pt x="172" y="156"/>
                </a:lnTo>
                <a:lnTo>
                  <a:pt x="172" y="181"/>
                </a:lnTo>
                <a:lnTo>
                  <a:pt x="191" y="194"/>
                </a:lnTo>
                <a:lnTo>
                  <a:pt x="205" y="172"/>
                </a:lnTo>
                <a:lnTo>
                  <a:pt x="220" y="165"/>
                </a:lnTo>
                <a:lnTo>
                  <a:pt x="237" y="167"/>
                </a:lnTo>
                <a:lnTo>
                  <a:pt x="250" y="174"/>
                </a:lnTo>
                <a:lnTo>
                  <a:pt x="255" y="180"/>
                </a:lnTo>
                <a:lnTo>
                  <a:pt x="259" y="161"/>
                </a:lnTo>
                <a:lnTo>
                  <a:pt x="269" y="139"/>
                </a:lnTo>
                <a:lnTo>
                  <a:pt x="291" y="135"/>
                </a:lnTo>
                <a:lnTo>
                  <a:pt x="298" y="121"/>
                </a:lnTo>
                <a:lnTo>
                  <a:pt x="291" y="109"/>
                </a:lnTo>
                <a:lnTo>
                  <a:pt x="281" y="104"/>
                </a:lnTo>
                <a:lnTo>
                  <a:pt x="253" y="99"/>
                </a:lnTo>
                <a:lnTo>
                  <a:pt x="252" y="85"/>
                </a:lnTo>
                <a:lnTo>
                  <a:pt x="252" y="70"/>
                </a:lnTo>
                <a:lnTo>
                  <a:pt x="252" y="59"/>
                </a:lnTo>
                <a:lnTo>
                  <a:pt x="235" y="50"/>
                </a:lnTo>
                <a:lnTo>
                  <a:pt x="226" y="54"/>
                </a:lnTo>
                <a:lnTo>
                  <a:pt x="211" y="43"/>
                </a:lnTo>
                <a:lnTo>
                  <a:pt x="209" y="35"/>
                </a:lnTo>
                <a:lnTo>
                  <a:pt x="203" y="26"/>
                </a:lnTo>
                <a:lnTo>
                  <a:pt x="203" y="22"/>
                </a:lnTo>
                <a:lnTo>
                  <a:pt x="187" y="17"/>
                </a:lnTo>
                <a:lnTo>
                  <a:pt x="181" y="24"/>
                </a:lnTo>
                <a:lnTo>
                  <a:pt x="170" y="32"/>
                </a:lnTo>
                <a:lnTo>
                  <a:pt x="157" y="37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5981" name="Freeform 647"/>
          <p:cNvSpPr>
            <a:spLocks/>
          </p:cNvSpPr>
          <p:nvPr/>
        </p:nvSpPr>
        <p:spPr bwMode="auto">
          <a:xfrm>
            <a:off x="3888728" y="3015399"/>
            <a:ext cx="308493" cy="152420"/>
          </a:xfrm>
          <a:custGeom>
            <a:avLst/>
            <a:gdLst>
              <a:gd name="T0" fmla="*/ 0 w 453"/>
              <a:gd name="T1" fmla="*/ 2147483647 h 206"/>
              <a:gd name="T2" fmla="*/ 748562409 w 453"/>
              <a:gd name="T3" fmla="*/ 2147483647 h 206"/>
              <a:gd name="T4" fmla="*/ 748562409 w 453"/>
              <a:gd name="T5" fmla="*/ 2147483647 h 206"/>
              <a:gd name="T6" fmla="*/ 1497124817 w 453"/>
              <a:gd name="T7" fmla="*/ 2147483647 h 206"/>
              <a:gd name="T8" fmla="*/ 1497124817 w 453"/>
              <a:gd name="T9" fmla="*/ 2147483647 h 206"/>
              <a:gd name="T10" fmla="*/ 2147483647 w 453"/>
              <a:gd name="T11" fmla="*/ 2147483647 h 206"/>
              <a:gd name="T12" fmla="*/ 2147483647 w 453"/>
              <a:gd name="T13" fmla="*/ 2147483647 h 206"/>
              <a:gd name="T14" fmla="*/ 2147483647 w 453"/>
              <a:gd name="T15" fmla="*/ 2147483647 h 206"/>
              <a:gd name="T16" fmla="*/ 2147483647 w 453"/>
              <a:gd name="T17" fmla="*/ 2147483647 h 206"/>
              <a:gd name="T18" fmla="*/ 2147483647 w 453"/>
              <a:gd name="T19" fmla="*/ 1919748352 h 206"/>
              <a:gd name="T20" fmla="*/ 2147483647 w 453"/>
              <a:gd name="T21" fmla="*/ 0 h 206"/>
              <a:gd name="T22" fmla="*/ 2147483647 w 453"/>
              <a:gd name="T23" fmla="*/ 959387875 h 206"/>
              <a:gd name="T24" fmla="*/ 2147483647 w 453"/>
              <a:gd name="T25" fmla="*/ 0 h 206"/>
              <a:gd name="T26" fmla="*/ 2147483647 w 453"/>
              <a:gd name="T27" fmla="*/ 959387875 h 206"/>
              <a:gd name="T28" fmla="*/ 2147483647 w 453"/>
              <a:gd name="T29" fmla="*/ 0 h 206"/>
              <a:gd name="T30" fmla="*/ 2147483647 w 453"/>
              <a:gd name="T31" fmla="*/ 2147483647 h 206"/>
              <a:gd name="T32" fmla="*/ 2147483647 w 453"/>
              <a:gd name="T33" fmla="*/ 2147483647 h 206"/>
              <a:gd name="T34" fmla="*/ 2147483647 w 453"/>
              <a:gd name="T35" fmla="*/ 2147483647 h 206"/>
              <a:gd name="T36" fmla="*/ 2147483647 w 453"/>
              <a:gd name="T37" fmla="*/ 2147483647 h 206"/>
              <a:gd name="T38" fmla="*/ 2147483647 w 453"/>
              <a:gd name="T39" fmla="*/ 2147483647 h 206"/>
              <a:gd name="T40" fmla="*/ 2147483647 w 453"/>
              <a:gd name="T41" fmla="*/ 2147483647 h 206"/>
              <a:gd name="T42" fmla="*/ 2147483647 w 453"/>
              <a:gd name="T43" fmla="*/ 2147483647 h 206"/>
              <a:gd name="T44" fmla="*/ 2147483647 w 453"/>
              <a:gd name="T45" fmla="*/ 2147483647 h 206"/>
              <a:gd name="T46" fmla="*/ 2147483647 w 453"/>
              <a:gd name="T47" fmla="*/ 2147483647 h 206"/>
              <a:gd name="T48" fmla="*/ 2147483647 w 453"/>
              <a:gd name="T49" fmla="*/ 2147483647 h 206"/>
              <a:gd name="T50" fmla="*/ 2147483647 w 453"/>
              <a:gd name="T51" fmla="*/ 2147483647 h 206"/>
              <a:gd name="T52" fmla="*/ 2147483647 w 453"/>
              <a:gd name="T53" fmla="*/ 2147483647 h 206"/>
              <a:gd name="T54" fmla="*/ 1497124817 w 453"/>
              <a:gd name="T55" fmla="*/ 2147483647 h 206"/>
              <a:gd name="T56" fmla="*/ 748562409 w 453"/>
              <a:gd name="T57" fmla="*/ 2147483647 h 206"/>
              <a:gd name="T58" fmla="*/ 0 w 453"/>
              <a:gd name="T59" fmla="*/ 2147483647 h 206"/>
              <a:gd name="T60" fmla="*/ 0 w 453"/>
              <a:gd name="T61" fmla="*/ 2147483647 h 206"/>
              <a:gd name="T62" fmla="*/ 0 w 453"/>
              <a:gd name="T63" fmla="*/ 2147483647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53" h="206">
                <a:moveTo>
                  <a:pt x="0" y="74"/>
                </a:moveTo>
                <a:lnTo>
                  <a:pt x="19" y="72"/>
                </a:lnTo>
                <a:lnTo>
                  <a:pt x="26" y="70"/>
                </a:lnTo>
                <a:lnTo>
                  <a:pt x="36" y="82"/>
                </a:lnTo>
                <a:lnTo>
                  <a:pt x="48" y="78"/>
                </a:lnTo>
                <a:lnTo>
                  <a:pt x="63" y="80"/>
                </a:lnTo>
                <a:lnTo>
                  <a:pt x="72" y="87"/>
                </a:lnTo>
                <a:lnTo>
                  <a:pt x="88" y="78"/>
                </a:lnTo>
                <a:lnTo>
                  <a:pt x="109" y="79"/>
                </a:lnTo>
                <a:lnTo>
                  <a:pt x="118" y="88"/>
                </a:lnTo>
                <a:lnTo>
                  <a:pt x="131" y="91"/>
                </a:lnTo>
                <a:lnTo>
                  <a:pt x="138" y="85"/>
                </a:lnTo>
                <a:lnTo>
                  <a:pt x="161" y="81"/>
                </a:lnTo>
                <a:lnTo>
                  <a:pt x="172" y="81"/>
                </a:lnTo>
                <a:lnTo>
                  <a:pt x="189" y="87"/>
                </a:lnTo>
                <a:lnTo>
                  <a:pt x="209" y="100"/>
                </a:lnTo>
                <a:lnTo>
                  <a:pt x="224" y="94"/>
                </a:lnTo>
                <a:lnTo>
                  <a:pt x="227" y="81"/>
                </a:lnTo>
                <a:lnTo>
                  <a:pt x="217" y="64"/>
                </a:lnTo>
                <a:lnTo>
                  <a:pt x="212" y="40"/>
                </a:lnTo>
                <a:lnTo>
                  <a:pt x="263" y="5"/>
                </a:lnTo>
                <a:lnTo>
                  <a:pt x="274" y="5"/>
                </a:lnTo>
                <a:lnTo>
                  <a:pt x="276" y="17"/>
                </a:lnTo>
                <a:lnTo>
                  <a:pt x="291" y="20"/>
                </a:lnTo>
                <a:lnTo>
                  <a:pt x="323" y="16"/>
                </a:lnTo>
                <a:lnTo>
                  <a:pt x="336" y="2"/>
                </a:lnTo>
                <a:lnTo>
                  <a:pt x="376" y="0"/>
                </a:lnTo>
                <a:lnTo>
                  <a:pt x="385" y="17"/>
                </a:lnTo>
                <a:lnTo>
                  <a:pt x="402" y="17"/>
                </a:lnTo>
                <a:lnTo>
                  <a:pt x="417" y="8"/>
                </a:lnTo>
                <a:lnTo>
                  <a:pt x="442" y="24"/>
                </a:lnTo>
                <a:lnTo>
                  <a:pt x="442" y="52"/>
                </a:lnTo>
                <a:lnTo>
                  <a:pt x="453" y="64"/>
                </a:lnTo>
                <a:lnTo>
                  <a:pt x="450" y="82"/>
                </a:lnTo>
                <a:lnTo>
                  <a:pt x="442" y="100"/>
                </a:lnTo>
                <a:lnTo>
                  <a:pt x="429" y="100"/>
                </a:lnTo>
                <a:lnTo>
                  <a:pt x="424" y="105"/>
                </a:lnTo>
                <a:lnTo>
                  <a:pt x="432" y="120"/>
                </a:lnTo>
                <a:lnTo>
                  <a:pt x="432" y="135"/>
                </a:lnTo>
                <a:lnTo>
                  <a:pt x="424" y="148"/>
                </a:lnTo>
                <a:lnTo>
                  <a:pt x="402" y="159"/>
                </a:lnTo>
                <a:lnTo>
                  <a:pt x="401" y="172"/>
                </a:lnTo>
                <a:lnTo>
                  <a:pt x="401" y="185"/>
                </a:lnTo>
                <a:lnTo>
                  <a:pt x="380" y="189"/>
                </a:lnTo>
                <a:lnTo>
                  <a:pt x="346" y="187"/>
                </a:lnTo>
                <a:lnTo>
                  <a:pt x="330" y="192"/>
                </a:lnTo>
                <a:lnTo>
                  <a:pt x="301" y="192"/>
                </a:lnTo>
                <a:lnTo>
                  <a:pt x="289" y="206"/>
                </a:lnTo>
                <a:lnTo>
                  <a:pt x="243" y="191"/>
                </a:lnTo>
                <a:lnTo>
                  <a:pt x="220" y="192"/>
                </a:lnTo>
                <a:lnTo>
                  <a:pt x="162" y="179"/>
                </a:lnTo>
                <a:lnTo>
                  <a:pt x="154" y="165"/>
                </a:lnTo>
                <a:lnTo>
                  <a:pt x="154" y="150"/>
                </a:lnTo>
                <a:lnTo>
                  <a:pt x="150" y="141"/>
                </a:lnTo>
                <a:lnTo>
                  <a:pt x="143" y="137"/>
                </a:lnTo>
                <a:lnTo>
                  <a:pt x="107" y="139"/>
                </a:lnTo>
                <a:lnTo>
                  <a:pt x="57" y="144"/>
                </a:lnTo>
                <a:lnTo>
                  <a:pt x="52" y="132"/>
                </a:lnTo>
                <a:lnTo>
                  <a:pt x="43" y="128"/>
                </a:lnTo>
                <a:lnTo>
                  <a:pt x="28" y="123"/>
                </a:lnTo>
                <a:lnTo>
                  <a:pt x="13" y="119"/>
                </a:lnTo>
                <a:lnTo>
                  <a:pt x="13" y="105"/>
                </a:lnTo>
                <a:lnTo>
                  <a:pt x="13" y="85"/>
                </a:lnTo>
                <a:lnTo>
                  <a:pt x="0" y="74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2" name="Freeform 648"/>
          <p:cNvSpPr>
            <a:spLocks/>
          </p:cNvSpPr>
          <p:nvPr/>
        </p:nvSpPr>
        <p:spPr bwMode="auto">
          <a:xfrm>
            <a:off x="4160440" y="3035209"/>
            <a:ext cx="287006" cy="189002"/>
          </a:xfrm>
          <a:custGeom>
            <a:avLst/>
            <a:gdLst>
              <a:gd name="T0" fmla="*/ 0 w 420"/>
              <a:gd name="T1" fmla="*/ 2147483647 h 254"/>
              <a:gd name="T2" fmla="*/ 0 w 420"/>
              <a:gd name="T3" fmla="*/ 2147483647 h 254"/>
              <a:gd name="T4" fmla="*/ 0 w 420"/>
              <a:gd name="T5" fmla="*/ 2147483647 h 254"/>
              <a:gd name="T6" fmla="*/ 0 w 420"/>
              <a:gd name="T7" fmla="*/ 2147483647 h 254"/>
              <a:gd name="T8" fmla="*/ 0 w 420"/>
              <a:gd name="T9" fmla="*/ 2147483647 h 254"/>
              <a:gd name="T10" fmla="*/ 756223933 w 420"/>
              <a:gd name="T11" fmla="*/ 2147483647 h 254"/>
              <a:gd name="T12" fmla="*/ 1512447866 w 420"/>
              <a:gd name="T13" fmla="*/ 2147483647 h 254"/>
              <a:gd name="T14" fmla="*/ 1512447866 w 420"/>
              <a:gd name="T15" fmla="*/ 2147483647 h 254"/>
              <a:gd name="T16" fmla="*/ 2147483647 w 420"/>
              <a:gd name="T17" fmla="*/ 2147483647 h 254"/>
              <a:gd name="T18" fmla="*/ 2147483647 w 420"/>
              <a:gd name="T19" fmla="*/ 2147483647 h 254"/>
              <a:gd name="T20" fmla="*/ 2147483647 w 420"/>
              <a:gd name="T21" fmla="*/ 2147483647 h 254"/>
              <a:gd name="T22" fmla="*/ 2147483647 w 420"/>
              <a:gd name="T23" fmla="*/ 2147483647 h 254"/>
              <a:gd name="T24" fmla="*/ 2147483647 w 420"/>
              <a:gd name="T25" fmla="*/ 2147483647 h 254"/>
              <a:gd name="T26" fmla="*/ 2147483647 w 420"/>
              <a:gd name="T27" fmla="*/ 2147483647 h 254"/>
              <a:gd name="T28" fmla="*/ 2147483647 w 420"/>
              <a:gd name="T29" fmla="*/ 2147483647 h 254"/>
              <a:gd name="T30" fmla="*/ 2147483647 w 420"/>
              <a:gd name="T31" fmla="*/ 2147483647 h 254"/>
              <a:gd name="T32" fmla="*/ 2147483647 w 420"/>
              <a:gd name="T33" fmla="*/ 2147483647 h 254"/>
              <a:gd name="T34" fmla="*/ 2147483647 w 420"/>
              <a:gd name="T35" fmla="*/ 2147483647 h 254"/>
              <a:gd name="T36" fmla="*/ 2147483647 w 420"/>
              <a:gd name="T37" fmla="*/ 2147483647 h 254"/>
              <a:gd name="T38" fmla="*/ 2147483647 w 420"/>
              <a:gd name="T39" fmla="*/ 2147483647 h 254"/>
              <a:gd name="T40" fmla="*/ 2147483647 w 420"/>
              <a:gd name="T41" fmla="*/ 2147483647 h 254"/>
              <a:gd name="T42" fmla="*/ 2147483647 w 420"/>
              <a:gd name="T43" fmla="*/ 2147483647 h 254"/>
              <a:gd name="T44" fmla="*/ 2147483647 w 420"/>
              <a:gd name="T45" fmla="*/ 2147483647 h 254"/>
              <a:gd name="T46" fmla="*/ 2147483647 w 420"/>
              <a:gd name="T47" fmla="*/ 2147483647 h 254"/>
              <a:gd name="T48" fmla="*/ 2147483647 w 420"/>
              <a:gd name="T49" fmla="*/ 2147483647 h 254"/>
              <a:gd name="T50" fmla="*/ 2147483647 w 420"/>
              <a:gd name="T51" fmla="*/ 2147483647 h 254"/>
              <a:gd name="T52" fmla="*/ 2147483647 w 420"/>
              <a:gd name="T53" fmla="*/ 2147483647 h 254"/>
              <a:gd name="T54" fmla="*/ 2147483647 w 420"/>
              <a:gd name="T55" fmla="*/ 2147483647 h 254"/>
              <a:gd name="T56" fmla="*/ 2147483647 w 420"/>
              <a:gd name="T57" fmla="*/ 2147483647 h 254"/>
              <a:gd name="T58" fmla="*/ 2147483647 w 420"/>
              <a:gd name="T59" fmla="*/ 1952398661 h 254"/>
              <a:gd name="T60" fmla="*/ 2147483647 w 420"/>
              <a:gd name="T61" fmla="*/ 976199330 h 254"/>
              <a:gd name="T62" fmla="*/ 2147483647 w 420"/>
              <a:gd name="T63" fmla="*/ 976199330 h 254"/>
              <a:gd name="T64" fmla="*/ 2147483647 w 420"/>
              <a:gd name="T65" fmla="*/ 0 h 254"/>
              <a:gd name="T66" fmla="*/ 2147483647 w 420"/>
              <a:gd name="T67" fmla="*/ 0 h 254"/>
              <a:gd name="T68" fmla="*/ 2147483647 w 420"/>
              <a:gd name="T69" fmla="*/ 0 h 254"/>
              <a:gd name="T70" fmla="*/ 2147483647 w 420"/>
              <a:gd name="T71" fmla="*/ 976199330 h 254"/>
              <a:gd name="T72" fmla="*/ 2147483647 w 420"/>
              <a:gd name="T73" fmla="*/ 1952398661 h 254"/>
              <a:gd name="T74" fmla="*/ 2147483647 w 420"/>
              <a:gd name="T75" fmla="*/ 2147483647 h 254"/>
              <a:gd name="T76" fmla="*/ 2147483647 w 420"/>
              <a:gd name="T77" fmla="*/ 2147483647 h 254"/>
              <a:gd name="T78" fmla="*/ 2147483647 w 420"/>
              <a:gd name="T79" fmla="*/ 2147483647 h 254"/>
              <a:gd name="T80" fmla="*/ 2147483647 w 420"/>
              <a:gd name="T81" fmla="*/ 1952398661 h 254"/>
              <a:gd name="T82" fmla="*/ 2147483647 w 420"/>
              <a:gd name="T83" fmla="*/ 1952398661 h 254"/>
              <a:gd name="T84" fmla="*/ 2147483647 w 420"/>
              <a:gd name="T85" fmla="*/ 2147483647 h 254"/>
              <a:gd name="T86" fmla="*/ 2147483647 w 420"/>
              <a:gd name="T87" fmla="*/ 2147483647 h 254"/>
              <a:gd name="T88" fmla="*/ 2147483647 w 420"/>
              <a:gd name="T89" fmla="*/ 2147483647 h 254"/>
              <a:gd name="T90" fmla="*/ 1512447866 w 420"/>
              <a:gd name="T91" fmla="*/ 2147483647 h 254"/>
              <a:gd name="T92" fmla="*/ 1512447866 w 420"/>
              <a:gd name="T93" fmla="*/ 2147483647 h 254"/>
              <a:gd name="T94" fmla="*/ 1512447866 w 420"/>
              <a:gd name="T95" fmla="*/ 2147483647 h 254"/>
              <a:gd name="T96" fmla="*/ 756223933 w 420"/>
              <a:gd name="T97" fmla="*/ 2147483647 h 254"/>
              <a:gd name="T98" fmla="*/ 756223933 w 420"/>
              <a:gd name="T99" fmla="*/ 2147483647 h 254"/>
              <a:gd name="T100" fmla="*/ 756223933 w 420"/>
              <a:gd name="T101" fmla="*/ 2147483647 h 254"/>
              <a:gd name="T102" fmla="*/ 756223933 w 420"/>
              <a:gd name="T103" fmla="*/ 2147483647 h 254"/>
              <a:gd name="T104" fmla="*/ 756223933 w 420"/>
              <a:gd name="T105" fmla="*/ 2147483647 h 254"/>
              <a:gd name="T106" fmla="*/ 0 w 420"/>
              <a:gd name="T107" fmla="*/ 2147483647 h 254"/>
              <a:gd name="T108" fmla="*/ 0 w 420"/>
              <a:gd name="T109" fmla="*/ 2147483647 h 254"/>
              <a:gd name="T110" fmla="*/ 0 w 420"/>
              <a:gd name="T111" fmla="*/ 2147483647 h 254"/>
              <a:gd name="T112" fmla="*/ 0 w 420"/>
              <a:gd name="T113" fmla="*/ 2147483647 h 254"/>
              <a:gd name="T114" fmla="*/ 0 w 420"/>
              <a:gd name="T115" fmla="*/ 2147483647 h 254"/>
              <a:gd name="T116" fmla="*/ 0 w 420"/>
              <a:gd name="T117" fmla="*/ 2147483647 h 254"/>
              <a:gd name="T118" fmla="*/ 0 w 420"/>
              <a:gd name="T119" fmla="*/ 2147483647 h 254"/>
              <a:gd name="T120" fmla="*/ 0 w 420"/>
              <a:gd name="T121" fmla="*/ 2147483647 h 254"/>
              <a:gd name="T122" fmla="*/ 0 w 420"/>
              <a:gd name="T123" fmla="*/ 2147483647 h 2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20" h="254">
                <a:moveTo>
                  <a:pt x="2" y="161"/>
                </a:moveTo>
                <a:lnTo>
                  <a:pt x="15" y="172"/>
                </a:lnTo>
                <a:lnTo>
                  <a:pt x="13" y="178"/>
                </a:lnTo>
                <a:lnTo>
                  <a:pt x="17" y="189"/>
                </a:lnTo>
                <a:lnTo>
                  <a:pt x="28" y="189"/>
                </a:lnTo>
                <a:lnTo>
                  <a:pt x="70" y="230"/>
                </a:lnTo>
                <a:lnTo>
                  <a:pt x="83" y="232"/>
                </a:lnTo>
                <a:lnTo>
                  <a:pt x="117" y="254"/>
                </a:lnTo>
                <a:lnTo>
                  <a:pt x="133" y="241"/>
                </a:lnTo>
                <a:lnTo>
                  <a:pt x="157" y="243"/>
                </a:lnTo>
                <a:lnTo>
                  <a:pt x="165" y="248"/>
                </a:lnTo>
                <a:lnTo>
                  <a:pt x="183" y="241"/>
                </a:lnTo>
                <a:lnTo>
                  <a:pt x="220" y="226"/>
                </a:lnTo>
                <a:lnTo>
                  <a:pt x="263" y="219"/>
                </a:lnTo>
                <a:lnTo>
                  <a:pt x="281" y="222"/>
                </a:lnTo>
                <a:lnTo>
                  <a:pt x="287" y="232"/>
                </a:lnTo>
                <a:lnTo>
                  <a:pt x="302" y="215"/>
                </a:lnTo>
                <a:lnTo>
                  <a:pt x="322" y="208"/>
                </a:lnTo>
                <a:lnTo>
                  <a:pt x="341" y="205"/>
                </a:lnTo>
                <a:lnTo>
                  <a:pt x="374" y="172"/>
                </a:lnTo>
                <a:lnTo>
                  <a:pt x="383" y="152"/>
                </a:lnTo>
                <a:lnTo>
                  <a:pt x="387" y="113"/>
                </a:lnTo>
                <a:lnTo>
                  <a:pt x="391" y="81"/>
                </a:lnTo>
                <a:lnTo>
                  <a:pt x="404" y="80"/>
                </a:lnTo>
                <a:lnTo>
                  <a:pt x="414" y="68"/>
                </a:lnTo>
                <a:lnTo>
                  <a:pt x="420" y="59"/>
                </a:lnTo>
                <a:lnTo>
                  <a:pt x="407" y="50"/>
                </a:lnTo>
                <a:lnTo>
                  <a:pt x="400" y="54"/>
                </a:lnTo>
                <a:lnTo>
                  <a:pt x="381" y="50"/>
                </a:lnTo>
                <a:lnTo>
                  <a:pt x="370" y="35"/>
                </a:lnTo>
                <a:lnTo>
                  <a:pt x="359" y="15"/>
                </a:lnTo>
                <a:lnTo>
                  <a:pt x="346" y="15"/>
                </a:lnTo>
                <a:lnTo>
                  <a:pt x="326" y="0"/>
                </a:lnTo>
                <a:lnTo>
                  <a:pt x="315" y="2"/>
                </a:lnTo>
                <a:lnTo>
                  <a:pt x="274" y="7"/>
                </a:lnTo>
                <a:lnTo>
                  <a:pt x="266" y="19"/>
                </a:lnTo>
                <a:lnTo>
                  <a:pt x="255" y="33"/>
                </a:lnTo>
                <a:lnTo>
                  <a:pt x="240" y="41"/>
                </a:lnTo>
                <a:lnTo>
                  <a:pt x="226" y="44"/>
                </a:lnTo>
                <a:lnTo>
                  <a:pt x="216" y="41"/>
                </a:lnTo>
                <a:lnTo>
                  <a:pt x="207" y="35"/>
                </a:lnTo>
                <a:lnTo>
                  <a:pt x="200" y="33"/>
                </a:lnTo>
                <a:lnTo>
                  <a:pt x="187" y="39"/>
                </a:lnTo>
                <a:lnTo>
                  <a:pt x="170" y="48"/>
                </a:lnTo>
                <a:lnTo>
                  <a:pt x="135" y="63"/>
                </a:lnTo>
                <a:lnTo>
                  <a:pt x="120" y="65"/>
                </a:lnTo>
                <a:lnTo>
                  <a:pt x="83" y="63"/>
                </a:lnTo>
                <a:lnTo>
                  <a:pt x="78" y="61"/>
                </a:lnTo>
                <a:lnTo>
                  <a:pt x="68" y="46"/>
                </a:lnTo>
                <a:lnTo>
                  <a:pt x="56" y="39"/>
                </a:lnTo>
                <a:lnTo>
                  <a:pt x="52" y="44"/>
                </a:lnTo>
                <a:lnTo>
                  <a:pt x="50" y="59"/>
                </a:lnTo>
                <a:lnTo>
                  <a:pt x="43" y="74"/>
                </a:lnTo>
                <a:lnTo>
                  <a:pt x="30" y="74"/>
                </a:lnTo>
                <a:lnTo>
                  <a:pt x="26" y="78"/>
                </a:lnTo>
                <a:lnTo>
                  <a:pt x="33" y="93"/>
                </a:lnTo>
                <a:lnTo>
                  <a:pt x="31" y="108"/>
                </a:lnTo>
                <a:lnTo>
                  <a:pt x="22" y="122"/>
                </a:lnTo>
                <a:lnTo>
                  <a:pt x="15" y="128"/>
                </a:lnTo>
                <a:lnTo>
                  <a:pt x="4" y="133"/>
                </a:lnTo>
                <a:lnTo>
                  <a:pt x="0" y="145"/>
                </a:lnTo>
                <a:lnTo>
                  <a:pt x="2" y="161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3" name="Freeform 649"/>
          <p:cNvSpPr>
            <a:spLocks/>
          </p:cNvSpPr>
          <p:nvPr/>
        </p:nvSpPr>
        <p:spPr bwMode="auto">
          <a:xfrm>
            <a:off x="4036122" y="3154152"/>
            <a:ext cx="136597" cy="86879"/>
          </a:xfrm>
          <a:custGeom>
            <a:avLst/>
            <a:gdLst>
              <a:gd name="T0" fmla="*/ 0 w 199"/>
              <a:gd name="T1" fmla="*/ 2147483647 h 115"/>
              <a:gd name="T2" fmla="*/ 766380906 w 199"/>
              <a:gd name="T3" fmla="*/ 2147483647 h 115"/>
              <a:gd name="T4" fmla="*/ 0 w 199"/>
              <a:gd name="T5" fmla="*/ 2147483647 h 115"/>
              <a:gd name="T6" fmla="*/ 0 w 199"/>
              <a:gd name="T7" fmla="*/ 2147483647 h 115"/>
              <a:gd name="T8" fmla="*/ 0 w 199"/>
              <a:gd name="T9" fmla="*/ 2147483647 h 115"/>
              <a:gd name="T10" fmla="*/ 0 w 199"/>
              <a:gd name="T11" fmla="*/ 2147483647 h 115"/>
              <a:gd name="T12" fmla="*/ 0 w 199"/>
              <a:gd name="T13" fmla="*/ 2147483647 h 115"/>
              <a:gd name="T14" fmla="*/ 0 w 199"/>
              <a:gd name="T15" fmla="*/ 2147483647 h 115"/>
              <a:gd name="T16" fmla="*/ 766380906 w 199"/>
              <a:gd name="T17" fmla="*/ 2147483647 h 115"/>
              <a:gd name="T18" fmla="*/ 1532760896 w 199"/>
              <a:gd name="T19" fmla="*/ 2147483647 h 115"/>
              <a:gd name="T20" fmla="*/ 2147483647 w 199"/>
              <a:gd name="T21" fmla="*/ 2147483647 h 115"/>
              <a:gd name="T22" fmla="*/ 2147483647 w 199"/>
              <a:gd name="T23" fmla="*/ 2147483647 h 115"/>
              <a:gd name="T24" fmla="*/ 2147483647 w 199"/>
              <a:gd name="T25" fmla="*/ 2147483647 h 115"/>
              <a:gd name="T26" fmla="*/ 2147483647 w 199"/>
              <a:gd name="T27" fmla="*/ 2147483647 h 115"/>
              <a:gd name="T28" fmla="*/ 2147483647 w 199"/>
              <a:gd name="T29" fmla="*/ 2042965149 h 115"/>
              <a:gd name="T30" fmla="*/ 2147483647 w 199"/>
              <a:gd name="T31" fmla="*/ 1021482071 h 115"/>
              <a:gd name="T32" fmla="*/ 2147483647 w 199"/>
              <a:gd name="T33" fmla="*/ 0 h 115"/>
              <a:gd name="T34" fmla="*/ 2147483647 w 199"/>
              <a:gd name="T35" fmla="*/ 0 h 115"/>
              <a:gd name="T36" fmla="*/ 2147483647 w 199"/>
              <a:gd name="T37" fmla="*/ 0 h 115"/>
              <a:gd name="T38" fmla="*/ 2147483647 w 199"/>
              <a:gd name="T39" fmla="*/ 0 h 115"/>
              <a:gd name="T40" fmla="*/ 2147483647 w 199"/>
              <a:gd name="T41" fmla="*/ 0 h 115"/>
              <a:gd name="T42" fmla="*/ 1532760896 w 199"/>
              <a:gd name="T43" fmla="*/ 0 h 115"/>
              <a:gd name="T44" fmla="*/ 1532760896 w 199"/>
              <a:gd name="T45" fmla="*/ 0 h 115"/>
              <a:gd name="T46" fmla="*/ 1532760896 w 199"/>
              <a:gd name="T47" fmla="*/ 1021482071 h 115"/>
              <a:gd name="T48" fmla="*/ 0 w 199"/>
              <a:gd name="T49" fmla="*/ 0 h 115"/>
              <a:gd name="T50" fmla="*/ 0 w 199"/>
              <a:gd name="T51" fmla="*/ 0 h 115"/>
              <a:gd name="T52" fmla="*/ 0 w 199"/>
              <a:gd name="T53" fmla="*/ 2042965149 h 115"/>
              <a:gd name="T54" fmla="*/ 0 w 199"/>
              <a:gd name="T55" fmla="*/ 2147483647 h 1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9" h="115">
                <a:moveTo>
                  <a:pt x="17" y="63"/>
                </a:moveTo>
                <a:lnTo>
                  <a:pt x="37" y="83"/>
                </a:lnTo>
                <a:lnTo>
                  <a:pt x="31" y="93"/>
                </a:lnTo>
                <a:lnTo>
                  <a:pt x="22" y="100"/>
                </a:lnTo>
                <a:lnTo>
                  <a:pt x="11" y="102"/>
                </a:lnTo>
                <a:lnTo>
                  <a:pt x="0" y="104"/>
                </a:lnTo>
                <a:lnTo>
                  <a:pt x="20" y="113"/>
                </a:lnTo>
                <a:lnTo>
                  <a:pt x="28" y="115"/>
                </a:lnTo>
                <a:lnTo>
                  <a:pt x="53" y="100"/>
                </a:lnTo>
                <a:lnTo>
                  <a:pt x="108" y="114"/>
                </a:lnTo>
                <a:lnTo>
                  <a:pt x="144" y="74"/>
                </a:lnTo>
                <a:lnTo>
                  <a:pt x="151" y="57"/>
                </a:lnTo>
                <a:lnTo>
                  <a:pt x="158" y="52"/>
                </a:lnTo>
                <a:lnTo>
                  <a:pt x="178" y="54"/>
                </a:lnTo>
                <a:lnTo>
                  <a:pt x="199" y="30"/>
                </a:lnTo>
                <a:lnTo>
                  <a:pt x="197" y="15"/>
                </a:lnTo>
                <a:lnTo>
                  <a:pt x="183" y="0"/>
                </a:lnTo>
                <a:lnTo>
                  <a:pt x="173" y="2"/>
                </a:lnTo>
                <a:lnTo>
                  <a:pt x="163" y="5"/>
                </a:lnTo>
                <a:lnTo>
                  <a:pt x="145" y="1"/>
                </a:lnTo>
                <a:lnTo>
                  <a:pt x="127" y="2"/>
                </a:lnTo>
                <a:lnTo>
                  <a:pt x="109" y="7"/>
                </a:lnTo>
                <a:lnTo>
                  <a:pt x="84" y="5"/>
                </a:lnTo>
                <a:lnTo>
                  <a:pt x="73" y="20"/>
                </a:lnTo>
                <a:lnTo>
                  <a:pt x="31" y="7"/>
                </a:lnTo>
                <a:lnTo>
                  <a:pt x="15" y="7"/>
                </a:lnTo>
                <a:lnTo>
                  <a:pt x="15" y="32"/>
                </a:lnTo>
                <a:lnTo>
                  <a:pt x="17" y="63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4" name="Freeform 650" descr="Diagonal weit nach oben"/>
          <p:cNvSpPr>
            <a:spLocks/>
          </p:cNvSpPr>
          <p:nvPr/>
        </p:nvSpPr>
        <p:spPr bwMode="auto">
          <a:xfrm>
            <a:off x="4435168" y="3311148"/>
            <a:ext cx="262450" cy="210340"/>
          </a:xfrm>
          <a:custGeom>
            <a:avLst/>
            <a:gdLst>
              <a:gd name="T0" fmla="*/ 0 w 384"/>
              <a:gd name="T1" fmla="*/ 2147483647 h 281"/>
              <a:gd name="T2" fmla="*/ 0 w 384"/>
              <a:gd name="T3" fmla="*/ 2147483647 h 281"/>
              <a:gd name="T4" fmla="*/ 0 w 384"/>
              <a:gd name="T5" fmla="*/ 2147483647 h 281"/>
              <a:gd name="T6" fmla="*/ 0 w 384"/>
              <a:gd name="T7" fmla="*/ 2147483647 h 281"/>
              <a:gd name="T8" fmla="*/ 0 w 384"/>
              <a:gd name="T9" fmla="*/ 2147483647 h 281"/>
              <a:gd name="T10" fmla="*/ 0 w 384"/>
              <a:gd name="T11" fmla="*/ 2147483647 h 281"/>
              <a:gd name="T12" fmla="*/ 0 w 384"/>
              <a:gd name="T13" fmla="*/ 2147483647 h 281"/>
              <a:gd name="T14" fmla="*/ 0 w 384"/>
              <a:gd name="T15" fmla="*/ 2147483647 h 281"/>
              <a:gd name="T16" fmla="*/ 0 w 384"/>
              <a:gd name="T17" fmla="*/ 2147483647 h 281"/>
              <a:gd name="T18" fmla="*/ 0 w 384"/>
              <a:gd name="T19" fmla="*/ 2147483647 h 281"/>
              <a:gd name="T20" fmla="*/ 756477261 w 384"/>
              <a:gd name="T21" fmla="*/ 2147483647 h 281"/>
              <a:gd name="T22" fmla="*/ 1513784672 w 384"/>
              <a:gd name="T23" fmla="*/ 2147483647 h 281"/>
              <a:gd name="T24" fmla="*/ 2147483647 w 384"/>
              <a:gd name="T25" fmla="*/ 2147483647 h 281"/>
              <a:gd name="T26" fmla="*/ 2147483647 w 384"/>
              <a:gd name="T27" fmla="*/ 2147483647 h 281"/>
              <a:gd name="T28" fmla="*/ 2147483647 w 384"/>
              <a:gd name="T29" fmla="*/ 2147483647 h 281"/>
              <a:gd name="T30" fmla="*/ 2147483647 w 384"/>
              <a:gd name="T31" fmla="*/ 2147483647 h 281"/>
              <a:gd name="T32" fmla="*/ 2147483647 w 384"/>
              <a:gd name="T33" fmla="*/ 2147483647 h 281"/>
              <a:gd name="T34" fmla="*/ 2147483647 w 384"/>
              <a:gd name="T35" fmla="*/ 2147483647 h 281"/>
              <a:gd name="T36" fmla="*/ 2147483647 w 384"/>
              <a:gd name="T37" fmla="*/ 2147483647 h 281"/>
              <a:gd name="T38" fmla="*/ 2147483647 w 384"/>
              <a:gd name="T39" fmla="*/ 2147483647 h 281"/>
              <a:gd name="T40" fmla="*/ 2147483647 w 384"/>
              <a:gd name="T41" fmla="*/ 2147483647 h 281"/>
              <a:gd name="T42" fmla="*/ 2147483647 w 384"/>
              <a:gd name="T43" fmla="*/ 2147483647 h 281"/>
              <a:gd name="T44" fmla="*/ 2147483647 w 384"/>
              <a:gd name="T45" fmla="*/ 2147483647 h 281"/>
              <a:gd name="T46" fmla="*/ 2147483647 w 384"/>
              <a:gd name="T47" fmla="*/ 2147483647 h 281"/>
              <a:gd name="T48" fmla="*/ 2147483647 w 384"/>
              <a:gd name="T49" fmla="*/ 2147483647 h 281"/>
              <a:gd name="T50" fmla="*/ 2147483647 w 384"/>
              <a:gd name="T51" fmla="*/ 2147483647 h 281"/>
              <a:gd name="T52" fmla="*/ 2147483647 w 384"/>
              <a:gd name="T53" fmla="*/ 2147483647 h 281"/>
              <a:gd name="T54" fmla="*/ 2147483647 w 384"/>
              <a:gd name="T55" fmla="*/ 0 h 281"/>
              <a:gd name="T56" fmla="*/ 2147483647 w 384"/>
              <a:gd name="T57" fmla="*/ 0 h 281"/>
              <a:gd name="T58" fmla="*/ 2147483647 w 384"/>
              <a:gd name="T59" fmla="*/ 0 h 281"/>
              <a:gd name="T60" fmla="*/ 2147483647 w 384"/>
              <a:gd name="T61" fmla="*/ 1987726424 h 281"/>
              <a:gd name="T62" fmla="*/ 2147483647 w 384"/>
              <a:gd name="T63" fmla="*/ 2147483647 h 281"/>
              <a:gd name="T64" fmla="*/ 1513784672 w 384"/>
              <a:gd name="T65" fmla="*/ 2147483647 h 281"/>
              <a:gd name="T66" fmla="*/ 1513784672 w 384"/>
              <a:gd name="T67" fmla="*/ 2147483647 h 281"/>
              <a:gd name="T68" fmla="*/ 756477261 w 384"/>
              <a:gd name="T69" fmla="*/ 2147483647 h 281"/>
              <a:gd name="T70" fmla="*/ 0 w 384"/>
              <a:gd name="T71" fmla="*/ 1987726424 h 28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4" h="281">
                <a:moveTo>
                  <a:pt x="9" y="33"/>
                </a:moveTo>
                <a:lnTo>
                  <a:pt x="7" y="39"/>
                </a:lnTo>
                <a:lnTo>
                  <a:pt x="0" y="46"/>
                </a:lnTo>
                <a:lnTo>
                  <a:pt x="2" y="59"/>
                </a:lnTo>
                <a:lnTo>
                  <a:pt x="13" y="80"/>
                </a:lnTo>
                <a:lnTo>
                  <a:pt x="28" y="82"/>
                </a:lnTo>
                <a:lnTo>
                  <a:pt x="31" y="91"/>
                </a:lnTo>
                <a:lnTo>
                  <a:pt x="30" y="115"/>
                </a:lnTo>
                <a:lnTo>
                  <a:pt x="24" y="122"/>
                </a:lnTo>
                <a:lnTo>
                  <a:pt x="6" y="135"/>
                </a:lnTo>
                <a:lnTo>
                  <a:pt x="4" y="141"/>
                </a:lnTo>
                <a:lnTo>
                  <a:pt x="9" y="159"/>
                </a:lnTo>
                <a:lnTo>
                  <a:pt x="11" y="173"/>
                </a:lnTo>
                <a:lnTo>
                  <a:pt x="6" y="186"/>
                </a:lnTo>
                <a:lnTo>
                  <a:pt x="0" y="196"/>
                </a:lnTo>
                <a:lnTo>
                  <a:pt x="9" y="209"/>
                </a:lnTo>
                <a:lnTo>
                  <a:pt x="17" y="207"/>
                </a:lnTo>
                <a:lnTo>
                  <a:pt x="30" y="222"/>
                </a:lnTo>
                <a:lnTo>
                  <a:pt x="31" y="236"/>
                </a:lnTo>
                <a:lnTo>
                  <a:pt x="31" y="255"/>
                </a:lnTo>
                <a:lnTo>
                  <a:pt x="30" y="264"/>
                </a:lnTo>
                <a:lnTo>
                  <a:pt x="44" y="281"/>
                </a:lnTo>
                <a:lnTo>
                  <a:pt x="74" y="275"/>
                </a:lnTo>
                <a:lnTo>
                  <a:pt x="109" y="264"/>
                </a:lnTo>
                <a:lnTo>
                  <a:pt x="136" y="248"/>
                </a:lnTo>
                <a:lnTo>
                  <a:pt x="149" y="236"/>
                </a:lnTo>
                <a:lnTo>
                  <a:pt x="166" y="259"/>
                </a:lnTo>
                <a:lnTo>
                  <a:pt x="179" y="253"/>
                </a:lnTo>
                <a:lnTo>
                  <a:pt x="197" y="259"/>
                </a:lnTo>
                <a:lnTo>
                  <a:pt x="208" y="262"/>
                </a:lnTo>
                <a:lnTo>
                  <a:pt x="230" y="253"/>
                </a:lnTo>
                <a:lnTo>
                  <a:pt x="243" y="249"/>
                </a:lnTo>
                <a:lnTo>
                  <a:pt x="243" y="238"/>
                </a:lnTo>
                <a:lnTo>
                  <a:pt x="245" y="220"/>
                </a:lnTo>
                <a:lnTo>
                  <a:pt x="256" y="214"/>
                </a:lnTo>
                <a:lnTo>
                  <a:pt x="271" y="220"/>
                </a:lnTo>
                <a:lnTo>
                  <a:pt x="273" y="227"/>
                </a:lnTo>
                <a:lnTo>
                  <a:pt x="284" y="212"/>
                </a:lnTo>
                <a:lnTo>
                  <a:pt x="312" y="199"/>
                </a:lnTo>
                <a:lnTo>
                  <a:pt x="336" y="196"/>
                </a:lnTo>
                <a:lnTo>
                  <a:pt x="358" y="196"/>
                </a:lnTo>
                <a:lnTo>
                  <a:pt x="354" y="175"/>
                </a:lnTo>
                <a:lnTo>
                  <a:pt x="351" y="164"/>
                </a:lnTo>
                <a:lnTo>
                  <a:pt x="328" y="147"/>
                </a:lnTo>
                <a:lnTo>
                  <a:pt x="327" y="142"/>
                </a:lnTo>
                <a:lnTo>
                  <a:pt x="340" y="124"/>
                </a:lnTo>
                <a:lnTo>
                  <a:pt x="353" y="121"/>
                </a:lnTo>
                <a:lnTo>
                  <a:pt x="349" y="111"/>
                </a:lnTo>
                <a:lnTo>
                  <a:pt x="356" y="93"/>
                </a:lnTo>
                <a:lnTo>
                  <a:pt x="356" y="82"/>
                </a:lnTo>
                <a:lnTo>
                  <a:pt x="360" y="61"/>
                </a:lnTo>
                <a:lnTo>
                  <a:pt x="364" y="52"/>
                </a:lnTo>
                <a:lnTo>
                  <a:pt x="377" y="54"/>
                </a:lnTo>
                <a:lnTo>
                  <a:pt x="384" y="39"/>
                </a:lnTo>
                <a:lnTo>
                  <a:pt x="377" y="26"/>
                </a:lnTo>
                <a:lnTo>
                  <a:pt x="373" y="9"/>
                </a:lnTo>
                <a:lnTo>
                  <a:pt x="364" y="11"/>
                </a:lnTo>
                <a:lnTo>
                  <a:pt x="321" y="2"/>
                </a:lnTo>
                <a:lnTo>
                  <a:pt x="293" y="0"/>
                </a:lnTo>
                <a:lnTo>
                  <a:pt x="266" y="6"/>
                </a:lnTo>
                <a:lnTo>
                  <a:pt x="242" y="17"/>
                </a:lnTo>
                <a:lnTo>
                  <a:pt x="214" y="32"/>
                </a:lnTo>
                <a:lnTo>
                  <a:pt x="193" y="48"/>
                </a:lnTo>
                <a:lnTo>
                  <a:pt x="173" y="50"/>
                </a:lnTo>
                <a:lnTo>
                  <a:pt x="145" y="45"/>
                </a:lnTo>
                <a:lnTo>
                  <a:pt x="119" y="54"/>
                </a:lnTo>
                <a:lnTo>
                  <a:pt x="102" y="58"/>
                </a:lnTo>
                <a:lnTo>
                  <a:pt x="83" y="52"/>
                </a:lnTo>
                <a:lnTo>
                  <a:pt x="56" y="41"/>
                </a:lnTo>
                <a:lnTo>
                  <a:pt x="41" y="37"/>
                </a:lnTo>
                <a:lnTo>
                  <a:pt x="20" y="33"/>
                </a:lnTo>
                <a:lnTo>
                  <a:pt x="9" y="33"/>
                </a:lnTo>
                <a:close/>
              </a:path>
            </a:pathLst>
          </a:custGeom>
          <a:pattFill prst="wdUpDiag">
            <a:fgClr>
              <a:srgbClr val="99CCFF"/>
            </a:fgClr>
            <a:bgClr>
              <a:srgbClr val="FFFFFF"/>
            </a:bgClr>
          </a:patt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5" name="Freeform 651"/>
          <p:cNvSpPr>
            <a:spLocks/>
          </p:cNvSpPr>
          <p:nvPr/>
        </p:nvSpPr>
        <p:spPr bwMode="auto">
          <a:xfrm>
            <a:off x="4284707" y="3440706"/>
            <a:ext cx="99762" cy="185953"/>
          </a:xfrm>
          <a:custGeom>
            <a:avLst/>
            <a:gdLst>
              <a:gd name="T0" fmla="*/ 0 w 148"/>
              <a:gd name="T1" fmla="*/ 2147483647 h 248"/>
              <a:gd name="T2" fmla="*/ 0 w 148"/>
              <a:gd name="T3" fmla="*/ 2147483647 h 248"/>
              <a:gd name="T4" fmla="*/ 0 w 148"/>
              <a:gd name="T5" fmla="*/ 2147483647 h 248"/>
              <a:gd name="T6" fmla="*/ 0 w 148"/>
              <a:gd name="T7" fmla="*/ 2147483647 h 248"/>
              <a:gd name="T8" fmla="*/ 0 w 148"/>
              <a:gd name="T9" fmla="*/ 2147483647 h 248"/>
              <a:gd name="T10" fmla="*/ 0 w 148"/>
              <a:gd name="T11" fmla="*/ 2147483647 h 248"/>
              <a:gd name="T12" fmla="*/ 0 w 148"/>
              <a:gd name="T13" fmla="*/ 2147483647 h 248"/>
              <a:gd name="T14" fmla="*/ 0 w 148"/>
              <a:gd name="T15" fmla="*/ 2147483647 h 248"/>
              <a:gd name="T16" fmla="*/ 0 w 148"/>
              <a:gd name="T17" fmla="*/ 2147483647 h 248"/>
              <a:gd name="T18" fmla="*/ 0 w 148"/>
              <a:gd name="T19" fmla="*/ 2147483647 h 248"/>
              <a:gd name="T20" fmla="*/ 0 w 148"/>
              <a:gd name="T21" fmla="*/ 2147483647 h 248"/>
              <a:gd name="T22" fmla="*/ 0 w 148"/>
              <a:gd name="T23" fmla="*/ 2147483647 h 248"/>
              <a:gd name="T24" fmla="*/ 0 w 148"/>
              <a:gd name="T25" fmla="*/ 2147483647 h 248"/>
              <a:gd name="T26" fmla="*/ 0 w 148"/>
              <a:gd name="T27" fmla="*/ 2147483647 h 248"/>
              <a:gd name="T28" fmla="*/ 0 w 148"/>
              <a:gd name="T29" fmla="*/ 2147483647 h 248"/>
              <a:gd name="T30" fmla="*/ 0 w 148"/>
              <a:gd name="T31" fmla="*/ 2147483647 h 248"/>
              <a:gd name="T32" fmla="*/ 0 w 148"/>
              <a:gd name="T33" fmla="*/ 2147483647 h 248"/>
              <a:gd name="T34" fmla="*/ 0 w 148"/>
              <a:gd name="T35" fmla="*/ 2147483647 h 248"/>
              <a:gd name="T36" fmla="*/ 726125023 w 148"/>
              <a:gd name="T37" fmla="*/ 2147483647 h 248"/>
              <a:gd name="T38" fmla="*/ 726125023 w 148"/>
              <a:gd name="T39" fmla="*/ 2147483647 h 248"/>
              <a:gd name="T40" fmla="*/ 726125023 w 148"/>
              <a:gd name="T41" fmla="*/ 2147483647 h 248"/>
              <a:gd name="T42" fmla="*/ 726125023 w 148"/>
              <a:gd name="T43" fmla="*/ 2147483647 h 248"/>
              <a:gd name="T44" fmla="*/ 726125023 w 148"/>
              <a:gd name="T45" fmla="*/ 2147483647 h 248"/>
              <a:gd name="T46" fmla="*/ 1451442095 w 148"/>
              <a:gd name="T47" fmla="*/ 2147483647 h 248"/>
              <a:gd name="T48" fmla="*/ 1451442095 w 148"/>
              <a:gd name="T49" fmla="*/ 2147483647 h 248"/>
              <a:gd name="T50" fmla="*/ 1451442095 w 148"/>
              <a:gd name="T51" fmla="*/ 2147483647 h 248"/>
              <a:gd name="T52" fmla="*/ 1451442095 w 148"/>
              <a:gd name="T53" fmla="*/ 2147483647 h 248"/>
              <a:gd name="T54" fmla="*/ 1451442095 w 148"/>
              <a:gd name="T55" fmla="*/ 2147483647 h 248"/>
              <a:gd name="T56" fmla="*/ 1451442095 w 148"/>
              <a:gd name="T57" fmla="*/ 2147483647 h 248"/>
              <a:gd name="T58" fmla="*/ 1451442095 w 148"/>
              <a:gd name="T59" fmla="*/ 2147483647 h 248"/>
              <a:gd name="T60" fmla="*/ 1451442095 w 148"/>
              <a:gd name="T61" fmla="*/ 2147483647 h 248"/>
              <a:gd name="T62" fmla="*/ 1451442095 w 148"/>
              <a:gd name="T63" fmla="*/ 2147483647 h 248"/>
              <a:gd name="T64" fmla="*/ 1451442095 w 148"/>
              <a:gd name="T65" fmla="*/ 2147483647 h 248"/>
              <a:gd name="T66" fmla="*/ 1451442095 w 148"/>
              <a:gd name="T67" fmla="*/ 2147483647 h 248"/>
              <a:gd name="T68" fmla="*/ 1451442095 w 148"/>
              <a:gd name="T69" fmla="*/ 2147483647 h 248"/>
              <a:gd name="T70" fmla="*/ 1451442095 w 148"/>
              <a:gd name="T71" fmla="*/ 2147483647 h 248"/>
              <a:gd name="T72" fmla="*/ 1451442095 w 148"/>
              <a:gd name="T73" fmla="*/ 2147483647 h 248"/>
              <a:gd name="T74" fmla="*/ 1451442095 w 148"/>
              <a:gd name="T75" fmla="*/ 2147483647 h 248"/>
              <a:gd name="T76" fmla="*/ 1451442095 w 148"/>
              <a:gd name="T77" fmla="*/ 1997468547 h 248"/>
              <a:gd name="T78" fmla="*/ 1451442095 w 148"/>
              <a:gd name="T79" fmla="*/ 999234082 h 248"/>
              <a:gd name="T80" fmla="*/ 726125023 w 148"/>
              <a:gd name="T81" fmla="*/ 999234082 h 248"/>
              <a:gd name="T82" fmla="*/ 726125023 w 148"/>
              <a:gd name="T83" fmla="*/ 999234082 h 248"/>
              <a:gd name="T84" fmla="*/ 726125023 w 148"/>
              <a:gd name="T85" fmla="*/ 0 h 248"/>
              <a:gd name="T86" fmla="*/ 726125023 w 148"/>
              <a:gd name="T87" fmla="*/ 0 h 248"/>
              <a:gd name="T88" fmla="*/ 726125023 w 148"/>
              <a:gd name="T89" fmla="*/ 0 h 248"/>
              <a:gd name="T90" fmla="*/ 726125023 w 148"/>
              <a:gd name="T91" fmla="*/ 0 h 248"/>
              <a:gd name="T92" fmla="*/ 726125023 w 148"/>
              <a:gd name="T93" fmla="*/ 0 h 248"/>
              <a:gd name="T94" fmla="*/ 0 w 148"/>
              <a:gd name="T95" fmla="*/ 0 h 248"/>
              <a:gd name="T96" fmla="*/ 0 w 148"/>
              <a:gd name="T97" fmla="*/ 0 h 248"/>
              <a:gd name="T98" fmla="*/ 0 w 148"/>
              <a:gd name="T99" fmla="*/ 1997468547 h 248"/>
              <a:gd name="T100" fmla="*/ 0 w 148"/>
              <a:gd name="T101" fmla="*/ 2147483647 h 248"/>
              <a:gd name="T102" fmla="*/ 0 w 148"/>
              <a:gd name="T103" fmla="*/ 2147483647 h 24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8" h="248">
                <a:moveTo>
                  <a:pt x="11" y="56"/>
                </a:moveTo>
                <a:lnTo>
                  <a:pt x="20" y="63"/>
                </a:lnTo>
                <a:lnTo>
                  <a:pt x="20" y="74"/>
                </a:lnTo>
                <a:lnTo>
                  <a:pt x="19" y="81"/>
                </a:lnTo>
                <a:lnTo>
                  <a:pt x="13" y="91"/>
                </a:lnTo>
                <a:lnTo>
                  <a:pt x="13" y="115"/>
                </a:lnTo>
                <a:lnTo>
                  <a:pt x="17" y="124"/>
                </a:lnTo>
                <a:lnTo>
                  <a:pt x="4" y="144"/>
                </a:lnTo>
                <a:lnTo>
                  <a:pt x="7" y="148"/>
                </a:lnTo>
                <a:lnTo>
                  <a:pt x="0" y="159"/>
                </a:lnTo>
                <a:lnTo>
                  <a:pt x="6" y="170"/>
                </a:lnTo>
                <a:lnTo>
                  <a:pt x="7" y="178"/>
                </a:lnTo>
                <a:lnTo>
                  <a:pt x="11" y="168"/>
                </a:lnTo>
                <a:lnTo>
                  <a:pt x="22" y="181"/>
                </a:lnTo>
                <a:lnTo>
                  <a:pt x="20" y="194"/>
                </a:lnTo>
                <a:lnTo>
                  <a:pt x="15" y="200"/>
                </a:lnTo>
                <a:lnTo>
                  <a:pt x="22" y="211"/>
                </a:lnTo>
                <a:lnTo>
                  <a:pt x="31" y="215"/>
                </a:lnTo>
                <a:lnTo>
                  <a:pt x="46" y="224"/>
                </a:lnTo>
                <a:lnTo>
                  <a:pt x="59" y="235"/>
                </a:lnTo>
                <a:lnTo>
                  <a:pt x="61" y="242"/>
                </a:lnTo>
                <a:lnTo>
                  <a:pt x="76" y="248"/>
                </a:lnTo>
                <a:lnTo>
                  <a:pt x="89" y="242"/>
                </a:lnTo>
                <a:lnTo>
                  <a:pt x="105" y="233"/>
                </a:lnTo>
                <a:lnTo>
                  <a:pt x="113" y="217"/>
                </a:lnTo>
                <a:lnTo>
                  <a:pt x="120" y="207"/>
                </a:lnTo>
                <a:lnTo>
                  <a:pt x="133" y="183"/>
                </a:lnTo>
                <a:lnTo>
                  <a:pt x="137" y="165"/>
                </a:lnTo>
                <a:lnTo>
                  <a:pt x="139" y="148"/>
                </a:lnTo>
                <a:lnTo>
                  <a:pt x="148" y="137"/>
                </a:lnTo>
                <a:lnTo>
                  <a:pt x="133" y="133"/>
                </a:lnTo>
                <a:lnTo>
                  <a:pt x="128" y="126"/>
                </a:lnTo>
                <a:lnTo>
                  <a:pt x="120" y="128"/>
                </a:lnTo>
                <a:lnTo>
                  <a:pt x="107" y="122"/>
                </a:lnTo>
                <a:lnTo>
                  <a:pt x="104" y="105"/>
                </a:lnTo>
                <a:lnTo>
                  <a:pt x="100" y="93"/>
                </a:lnTo>
                <a:lnTo>
                  <a:pt x="107" y="80"/>
                </a:lnTo>
                <a:lnTo>
                  <a:pt x="107" y="41"/>
                </a:lnTo>
                <a:lnTo>
                  <a:pt x="107" y="28"/>
                </a:lnTo>
                <a:lnTo>
                  <a:pt x="100" y="20"/>
                </a:lnTo>
                <a:lnTo>
                  <a:pt x="87" y="19"/>
                </a:lnTo>
                <a:lnTo>
                  <a:pt x="78" y="15"/>
                </a:lnTo>
                <a:lnTo>
                  <a:pt x="70" y="2"/>
                </a:lnTo>
                <a:lnTo>
                  <a:pt x="61" y="0"/>
                </a:lnTo>
                <a:lnTo>
                  <a:pt x="57" y="6"/>
                </a:lnTo>
                <a:lnTo>
                  <a:pt x="56" y="2"/>
                </a:lnTo>
                <a:lnTo>
                  <a:pt x="41" y="4"/>
                </a:lnTo>
                <a:lnTo>
                  <a:pt x="33" y="0"/>
                </a:lnTo>
                <a:lnTo>
                  <a:pt x="22" y="7"/>
                </a:lnTo>
                <a:lnTo>
                  <a:pt x="20" y="30"/>
                </a:lnTo>
                <a:lnTo>
                  <a:pt x="17" y="44"/>
                </a:lnTo>
                <a:lnTo>
                  <a:pt x="11" y="56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5986" name="Freeform 652"/>
          <p:cNvSpPr>
            <a:spLocks/>
          </p:cNvSpPr>
          <p:nvPr/>
        </p:nvSpPr>
        <p:spPr bwMode="auto">
          <a:xfrm>
            <a:off x="4356843" y="3051976"/>
            <a:ext cx="376024" cy="301793"/>
          </a:xfrm>
          <a:custGeom>
            <a:avLst/>
            <a:gdLst>
              <a:gd name="T0" fmla="*/ 1514746412 w 550"/>
              <a:gd name="T1" fmla="*/ 2147483647 h 402"/>
              <a:gd name="T2" fmla="*/ 1514746412 w 550"/>
              <a:gd name="T3" fmla="*/ 2147483647 h 402"/>
              <a:gd name="T4" fmla="*/ 1514746412 w 550"/>
              <a:gd name="T5" fmla="*/ 2147483647 h 402"/>
              <a:gd name="T6" fmla="*/ 757788414 w 550"/>
              <a:gd name="T7" fmla="*/ 2147483647 h 402"/>
              <a:gd name="T8" fmla="*/ 0 w 550"/>
              <a:gd name="T9" fmla="*/ 2147483647 h 402"/>
              <a:gd name="T10" fmla="*/ 0 w 550"/>
              <a:gd name="T11" fmla="*/ 2147483647 h 402"/>
              <a:gd name="T12" fmla="*/ 0 w 550"/>
              <a:gd name="T13" fmla="*/ 2147483647 h 402"/>
              <a:gd name="T14" fmla="*/ 0 w 550"/>
              <a:gd name="T15" fmla="*/ 2147483647 h 402"/>
              <a:gd name="T16" fmla="*/ 757788414 w 550"/>
              <a:gd name="T17" fmla="*/ 2147483647 h 402"/>
              <a:gd name="T18" fmla="*/ 757788414 w 550"/>
              <a:gd name="T19" fmla="*/ 2147483647 h 402"/>
              <a:gd name="T20" fmla="*/ 757788414 w 550"/>
              <a:gd name="T21" fmla="*/ 2147483647 h 402"/>
              <a:gd name="T22" fmla="*/ 757788414 w 550"/>
              <a:gd name="T23" fmla="*/ 2147483647 h 402"/>
              <a:gd name="T24" fmla="*/ 1514746412 w 550"/>
              <a:gd name="T25" fmla="*/ 2147483647 h 402"/>
              <a:gd name="T26" fmla="*/ 1514746412 w 550"/>
              <a:gd name="T27" fmla="*/ 2147483647 h 402"/>
              <a:gd name="T28" fmla="*/ 1514746412 w 550"/>
              <a:gd name="T29" fmla="*/ 2147483647 h 402"/>
              <a:gd name="T30" fmla="*/ 1514746412 w 550"/>
              <a:gd name="T31" fmla="*/ 2147483647 h 402"/>
              <a:gd name="T32" fmla="*/ 2147483647 w 550"/>
              <a:gd name="T33" fmla="*/ 2147483647 h 402"/>
              <a:gd name="T34" fmla="*/ 2147483647 w 550"/>
              <a:gd name="T35" fmla="*/ 2147483647 h 402"/>
              <a:gd name="T36" fmla="*/ 2147483647 w 550"/>
              <a:gd name="T37" fmla="*/ 2147483647 h 402"/>
              <a:gd name="T38" fmla="*/ 2147483647 w 550"/>
              <a:gd name="T39" fmla="*/ 2147483647 h 402"/>
              <a:gd name="T40" fmla="*/ 2147483647 w 550"/>
              <a:gd name="T41" fmla="*/ 2147483647 h 402"/>
              <a:gd name="T42" fmla="*/ 2147483647 w 550"/>
              <a:gd name="T43" fmla="*/ 2147483647 h 402"/>
              <a:gd name="T44" fmla="*/ 2147483647 w 550"/>
              <a:gd name="T45" fmla="*/ 2147483647 h 402"/>
              <a:gd name="T46" fmla="*/ 2147483647 w 550"/>
              <a:gd name="T47" fmla="*/ 2147483647 h 402"/>
              <a:gd name="T48" fmla="*/ 2147483647 w 550"/>
              <a:gd name="T49" fmla="*/ 2147483647 h 402"/>
              <a:gd name="T50" fmla="*/ 2147483647 w 550"/>
              <a:gd name="T51" fmla="*/ 2147483647 h 402"/>
              <a:gd name="T52" fmla="*/ 2147483647 w 550"/>
              <a:gd name="T53" fmla="*/ 2147483647 h 402"/>
              <a:gd name="T54" fmla="*/ 2147483647 w 550"/>
              <a:gd name="T55" fmla="*/ 2147483647 h 402"/>
              <a:gd name="T56" fmla="*/ 2147483647 w 550"/>
              <a:gd name="T57" fmla="*/ 2147483647 h 402"/>
              <a:gd name="T58" fmla="*/ 2147483647 w 550"/>
              <a:gd name="T59" fmla="*/ 2147483647 h 402"/>
              <a:gd name="T60" fmla="*/ 2147483647 w 550"/>
              <a:gd name="T61" fmla="*/ 2147483647 h 402"/>
              <a:gd name="T62" fmla="*/ 2147483647 w 550"/>
              <a:gd name="T63" fmla="*/ 2147483647 h 402"/>
              <a:gd name="T64" fmla="*/ 2147483647 w 550"/>
              <a:gd name="T65" fmla="*/ 2147483647 h 402"/>
              <a:gd name="T66" fmla="*/ 2147483647 w 550"/>
              <a:gd name="T67" fmla="*/ 2147483647 h 402"/>
              <a:gd name="T68" fmla="*/ 2147483647 w 550"/>
              <a:gd name="T69" fmla="*/ 2147483647 h 402"/>
              <a:gd name="T70" fmla="*/ 2147483647 w 550"/>
              <a:gd name="T71" fmla="*/ 2147483647 h 402"/>
              <a:gd name="T72" fmla="*/ 2147483647 w 550"/>
              <a:gd name="T73" fmla="*/ 2147483647 h 402"/>
              <a:gd name="T74" fmla="*/ 2147483647 w 550"/>
              <a:gd name="T75" fmla="*/ 2147483647 h 402"/>
              <a:gd name="T76" fmla="*/ 2147483647 w 550"/>
              <a:gd name="T77" fmla="*/ 2147483647 h 402"/>
              <a:gd name="T78" fmla="*/ 2147483647 w 550"/>
              <a:gd name="T79" fmla="*/ 2147483647 h 402"/>
              <a:gd name="T80" fmla="*/ 2147483647 w 550"/>
              <a:gd name="T81" fmla="*/ 0 h 402"/>
              <a:gd name="T82" fmla="*/ 2147483647 w 550"/>
              <a:gd name="T83" fmla="*/ 0 h 402"/>
              <a:gd name="T84" fmla="*/ 2147483647 w 550"/>
              <a:gd name="T85" fmla="*/ 1002684345 h 402"/>
              <a:gd name="T86" fmla="*/ 2147483647 w 550"/>
              <a:gd name="T87" fmla="*/ 1002684345 h 402"/>
              <a:gd name="T88" fmla="*/ 2147483647 w 550"/>
              <a:gd name="T89" fmla="*/ 2005367689 h 402"/>
              <a:gd name="T90" fmla="*/ 2147483647 w 550"/>
              <a:gd name="T91" fmla="*/ 2005367689 h 402"/>
              <a:gd name="T92" fmla="*/ 2147483647 w 550"/>
              <a:gd name="T93" fmla="*/ 1002684345 h 402"/>
              <a:gd name="T94" fmla="*/ 2147483647 w 550"/>
              <a:gd name="T95" fmla="*/ 2005367689 h 402"/>
              <a:gd name="T96" fmla="*/ 2147483647 w 550"/>
              <a:gd name="T97" fmla="*/ 1002684345 h 402"/>
              <a:gd name="T98" fmla="*/ 2147483647 w 550"/>
              <a:gd name="T99" fmla="*/ 1002684345 h 402"/>
              <a:gd name="T100" fmla="*/ 2147483647 w 550"/>
              <a:gd name="T101" fmla="*/ 2005367689 h 402"/>
              <a:gd name="T102" fmla="*/ 2147483647 w 550"/>
              <a:gd name="T103" fmla="*/ 2005367689 h 4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50" h="402">
                <a:moveTo>
                  <a:pt x="132" y="35"/>
                </a:moveTo>
                <a:lnTo>
                  <a:pt x="122" y="46"/>
                </a:lnTo>
                <a:lnTo>
                  <a:pt x="115" y="54"/>
                </a:lnTo>
                <a:lnTo>
                  <a:pt x="102" y="57"/>
                </a:lnTo>
                <a:lnTo>
                  <a:pt x="96" y="119"/>
                </a:lnTo>
                <a:lnTo>
                  <a:pt x="95" y="130"/>
                </a:lnTo>
                <a:lnTo>
                  <a:pt x="80" y="154"/>
                </a:lnTo>
                <a:lnTo>
                  <a:pt x="62" y="169"/>
                </a:lnTo>
                <a:lnTo>
                  <a:pt x="50" y="182"/>
                </a:lnTo>
                <a:lnTo>
                  <a:pt x="19" y="189"/>
                </a:lnTo>
                <a:lnTo>
                  <a:pt x="3" y="203"/>
                </a:lnTo>
                <a:lnTo>
                  <a:pt x="0" y="215"/>
                </a:lnTo>
                <a:lnTo>
                  <a:pt x="11" y="224"/>
                </a:lnTo>
                <a:lnTo>
                  <a:pt x="17" y="237"/>
                </a:lnTo>
                <a:lnTo>
                  <a:pt x="15" y="246"/>
                </a:lnTo>
                <a:lnTo>
                  <a:pt x="17" y="258"/>
                </a:lnTo>
                <a:lnTo>
                  <a:pt x="26" y="263"/>
                </a:lnTo>
                <a:lnTo>
                  <a:pt x="41" y="263"/>
                </a:lnTo>
                <a:lnTo>
                  <a:pt x="46" y="274"/>
                </a:lnTo>
                <a:lnTo>
                  <a:pt x="52" y="295"/>
                </a:lnTo>
                <a:lnTo>
                  <a:pt x="54" y="311"/>
                </a:lnTo>
                <a:lnTo>
                  <a:pt x="59" y="324"/>
                </a:lnTo>
                <a:lnTo>
                  <a:pt x="69" y="328"/>
                </a:lnTo>
                <a:lnTo>
                  <a:pt x="76" y="324"/>
                </a:lnTo>
                <a:lnTo>
                  <a:pt x="89" y="315"/>
                </a:lnTo>
                <a:lnTo>
                  <a:pt x="104" y="326"/>
                </a:lnTo>
                <a:lnTo>
                  <a:pt x="102" y="337"/>
                </a:lnTo>
                <a:lnTo>
                  <a:pt x="104" y="343"/>
                </a:lnTo>
                <a:lnTo>
                  <a:pt x="111" y="346"/>
                </a:lnTo>
                <a:lnTo>
                  <a:pt x="122" y="358"/>
                </a:lnTo>
                <a:lnTo>
                  <a:pt x="119" y="371"/>
                </a:lnTo>
                <a:lnTo>
                  <a:pt x="122" y="378"/>
                </a:lnTo>
                <a:lnTo>
                  <a:pt x="139" y="378"/>
                </a:lnTo>
                <a:lnTo>
                  <a:pt x="160" y="387"/>
                </a:lnTo>
                <a:lnTo>
                  <a:pt x="198" y="402"/>
                </a:lnTo>
                <a:lnTo>
                  <a:pt x="213" y="402"/>
                </a:lnTo>
                <a:lnTo>
                  <a:pt x="235" y="398"/>
                </a:lnTo>
                <a:lnTo>
                  <a:pt x="253" y="391"/>
                </a:lnTo>
                <a:lnTo>
                  <a:pt x="283" y="396"/>
                </a:lnTo>
                <a:lnTo>
                  <a:pt x="298" y="395"/>
                </a:lnTo>
                <a:lnTo>
                  <a:pt x="305" y="393"/>
                </a:lnTo>
                <a:lnTo>
                  <a:pt x="324" y="380"/>
                </a:lnTo>
                <a:lnTo>
                  <a:pt x="366" y="356"/>
                </a:lnTo>
                <a:lnTo>
                  <a:pt x="398" y="346"/>
                </a:lnTo>
                <a:lnTo>
                  <a:pt x="415" y="345"/>
                </a:lnTo>
                <a:lnTo>
                  <a:pt x="441" y="350"/>
                </a:lnTo>
                <a:lnTo>
                  <a:pt x="463" y="352"/>
                </a:lnTo>
                <a:lnTo>
                  <a:pt x="474" y="356"/>
                </a:lnTo>
                <a:lnTo>
                  <a:pt x="491" y="354"/>
                </a:lnTo>
                <a:lnTo>
                  <a:pt x="494" y="339"/>
                </a:lnTo>
                <a:lnTo>
                  <a:pt x="494" y="311"/>
                </a:lnTo>
                <a:lnTo>
                  <a:pt x="496" y="282"/>
                </a:lnTo>
                <a:lnTo>
                  <a:pt x="505" y="267"/>
                </a:lnTo>
                <a:lnTo>
                  <a:pt x="515" y="263"/>
                </a:lnTo>
                <a:lnTo>
                  <a:pt x="524" y="269"/>
                </a:lnTo>
                <a:lnTo>
                  <a:pt x="533" y="263"/>
                </a:lnTo>
                <a:lnTo>
                  <a:pt x="539" y="256"/>
                </a:lnTo>
                <a:lnTo>
                  <a:pt x="537" y="248"/>
                </a:lnTo>
                <a:lnTo>
                  <a:pt x="548" y="245"/>
                </a:lnTo>
                <a:lnTo>
                  <a:pt x="550" y="235"/>
                </a:lnTo>
                <a:lnTo>
                  <a:pt x="539" y="230"/>
                </a:lnTo>
                <a:lnTo>
                  <a:pt x="522" y="226"/>
                </a:lnTo>
                <a:lnTo>
                  <a:pt x="509" y="230"/>
                </a:lnTo>
                <a:lnTo>
                  <a:pt x="489" y="233"/>
                </a:lnTo>
                <a:lnTo>
                  <a:pt x="470" y="233"/>
                </a:lnTo>
                <a:lnTo>
                  <a:pt x="457" y="226"/>
                </a:lnTo>
                <a:lnTo>
                  <a:pt x="452" y="215"/>
                </a:lnTo>
                <a:lnTo>
                  <a:pt x="452" y="200"/>
                </a:lnTo>
                <a:lnTo>
                  <a:pt x="450" y="185"/>
                </a:lnTo>
                <a:lnTo>
                  <a:pt x="441" y="174"/>
                </a:lnTo>
                <a:lnTo>
                  <a:pt x="435" y="163"/>
                </a:lnTo>
                <a:lnTo>
                  <a:pt x="435" y="148"/>
                </a:lnTo>
                <a:lnTo>
                  <a:pt x="437" y="133"/>
                </a:lnTo>
                <a:lnTo>
                  <a:pt x="437" y="124"/>
                </a:lnTo>
                <a:lnTo>
                  <a:pt x="428" y="102"/>
                </a:lnTo>
                <a:lnTo>
                  <a:pt x="413" y="87"/>
                </a:lnTo>
                <a:lnTo>
                  <a:pt x="407" y="72"/>
                </a:lnTo>
                <a:lnTo>
                  <a:pt x="405" y="61"/>
                </a:lnTo>
                <a:lnTo>
                  <a:pt x="402" y="56"/>
                </a:lnTo>
                <a:lnTo>
                  <a:pt x="381" y="41"/>
                </a:lnTo>
                <a:lnTo>
                  <a:pt x="374" y="28"/>
                </a:lnTo>
                <a:lnTo>
                  <a:pt x="365" y="9"/>
                </a:lnTo>
                <a:lnTo>
                  <a:pt x="357" y="2"/>
                </a:lnTo>
                <a:lnTo>
                  <a:pt x="348" y="0"/>
                </a:lnTo>
                <a:lnTo>
                  <a:pt x="339" y="4"/>
                </a:lnTo>
                <a:lnTo>
                  <a:pt x="329" y="13"/>
                </a:lnTo>
                <a:lnTo>
                  <a:pt x="324" y="15"/>
                </a:lnTo>
                <a:lnTo>
                  <a:pt x="307" y="15"/>
                </a:lnTo>
                <a:lnTo>
                  <a:pt x="296" y="17"/>
                </a:lnTo>
                <a:lnTo>
                  <a:pt x="288" y="26"/>
                </a:lnTo>
                <a:lnTo>
                  <a:pt x="274" y="31"/>
                </a:lnTo>
                <a:lnTo>
                  <a:pt x="259" y="30"/>
                </a:lnTo>
                <a:lnTo>
                  <a:pt x="251" y="22"/>
                </a:lnTo>
                <a:lnTo>
                  <a:pt x="235" y="13"/>
                </a:lnTo>
                <a:lnTo>
                  <a:pt x="221" y="17"/>
                </a:lnTo>
                <a:lnTo>
                  <a:pt x="204" y="24"/>
                </a:lnTo>
                <a:lnTo>
                  <a:pt x="191" y="26"/>
                </a:lnTo>
                <a:lnTo>
                  <a:pt x="180" y="22"/>
                </a:lnTo>
                <a:lnTo>
                  <a:pt x="167" y="15"/>
                </a:lnTo>
                <a:lnTo>
                  <a:pt x="150" y="20"/>
                </a:lnTo>
                <a:lnTo>
                  <a:pt x="139" y="26"/>
                </a:lnTo>
                <a:lnTo>
                  <a:pt x="135" y="28"/>
                </a:lnTo>
                <a:lnTo>
                  <a:pt x="132" y="30"/>
                </a:lnTo>
                <a:lnTo>
                  <a:pt x="128" y="31"/>
                </a:lnTo>
                <a:lnTo>
                  <a:pt x="132" y="35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7" name="Freeform 653"/>
          <p:cNvSpPr>
            <a:spLocks/>
          </p:cNvSpPr>
          <p:nvPr/>
        </p:nvSpPr>
        <p:spPr bwMode="auto">
          <a:xfrm>
            <a:off x="3657029" y="2768473"/>
            <a:ext cx="144271" cy="135654"/>
          </a:xfrm>
          <a:custGeom>
            <a:avLst/>
            <a:gdLst>
              <a:gd name="T0" fmla="*/ 0 w 210"/>
              <a:gd name="T1" fmla="*/ 1868231202 h 185"/>
              <a:gd name="T2" fmla="*/ 0 w 210"/>
              <a:gd name="T3" fmla="*/ 934594115 h 185"/>
              <a:gd name="T4" fmla="*/ 0 w 210"/>
              <a:gd name="T5" fmla="*/ 934594115 h 185"/>
              <a:gd name="T6" fmla="*/ 768527508 w 210"/>
              <a:gd name="T7" fmla="*/ 0 h 185"/>
              <a:gd name="T8" fmla="*/ 768527508 w 210"/>
              <a:gd name="T9" fmla="*/ 0 h 185"/>
              <a:gd name="T10" fmla="*/ 768527508 w 210"/>
              <a:gd name="T11" fmla="*/ 0 h 185"/>
              <a:gd name="T12" fmla="*/ 1537055015 w 210"/>
              <a:gd name="T13" fmla="*/ 0 h 185"/>
              <a:gd name="T14" fmla="*/ 1537055015 w 210"/>
              <a:gd name="T15" fmla="*/ 0 h 185"/>
              <a:gd name="T16" fmla="*/ 1537055015 w 210"/>
              <a:gd name="T17" fmla="*/ 934594115 h 185"/>
              <a:gd name="T18" fmla="*/ 1537055015 w 210"/>
              <a:gd name="T19" fmla="*/ 1868231202 h 185"/>
              <a:gd name="T20" fmla="*/ 1537055015 w 210"/>
              <a:gd name="T21" fmla="*/ 934594115 h 185"/>
              <a:gd name="T22" fmla="*/ 1537055015 w 210"/>
              <a:gd name="T23" fmla="*/ 934594115 h 185"/>
              <a:gd name="T24" fmla="*/ 2147483647 w 210"/>
              <a:gd name="T25" fmla="*/ 934594115 h 185"/>
              <a:gd name="T26" fmla="*/ 2147483647 w 210"/>
              <a:gd name="T27" fmla="*/ 934594115 h 185"/>
              <a:gd name="T28" fmla="*/ 2147483647 w 210"/>
              <a:gd name="T29" fmla="*/ 1868231202 h 185"/>
              <a:gd name="T30" fmla="*/ 2147483647 w 210"/>
              <a:gd name="T31" fmla="*/ 1868231202 h 185"/>
              <a:gd name="T32" fmla="*/ 2147483647 w 210"/>
              <a:gd name="T33" fmla="*/ 2147483647 h 185"/>
              <a:gd name="T34" fmla="*/ 2147483647 w 210"/>
              <a:gd name="T35" fmla="*/ 2147483647 h 185"/>
              <a:gd name="T36" fmla="*/ 2147483647 w 210"/>
              <a:gd name="T37" fmla="*/ 2147483647 h 185"/>
              <a:gd name="T38" fmla="*/ 2147483647 w 210"/>
              <a:gd name="T39" fmla="*/ 2147483647 h 185"/>
              <a:gd name="T40" fmla="*/ 2147483647 w 210"/>
              <a:gd name="T41" fmla="*/ 2147483647 h 185"/>
              <a:gd name="T42" fmla="*/ 2147483647 w 210"/>
              <a:gd name="T43" fmla="*/ 2147483647 h 185"/>
              <a:gd name="T44" fmla="*/ 2147483647 w 210"/>
              <a:gd name="T45" fmla="*/ 2147483647 h 185"/>
              <a:gd name="T46" fmla="*/ 2147483647 w 210"/>
              <a:gd name="T47" fmla="*/ 2147483647 h 185"/>
              <a:gd name="T48" fmla="*/ 2147483647 w 210"/>
              <a:gd name="T49" fmla="*/ 2147483647 h 185"/>
              <a:gd name="T50" fmla="*/ 2147483647 w 210"/>
              <a:gd name="T51" fmla="*/ 2147483647 h 185"/>
              <a:gd name="T52" fmla="*/ 2147483647 w 210"/>
              <a:gd name="T53" fmla="*/ 2147483647 h 185"/>
              <a:gd name="T54" fmla="*/ 2147483647 w 210"/>
              <a:gd name="T55" fmla="*/ 2147483647 h 185"/>
              <a:gd name="T56" fmla="*/ 2147483647 w 210"/>
              <a:gd name="T57" fmla="*/ 2147483647 h 185"/>
              <a:gd name="T58" fmla="*/ 2147483647 w 210"/>
              <a:gd name="T59" fmla="*/ 2147483647 h 185"/>
              <a:gd name="T60" fmla="*/ 1537055015 w 210"/>
              <a:gd name="T61" fmla="*/ 2147483647 h 185"/>
              <a:gd name="T62" fmla="*/ 1537055015 w 210"/>
              <a:gd name="T63" fmla="*/ 2147483647 h 185"/>
              <a:gd name="T64" fmla="*/ 1537055015 w 210"/>
              <a:gd name="T65" fmla="*/ 2147483647 h 185"/>
              <a:gd name="T66" fmla="*/ 1537055015 w 210"/>
              <a:gd name="T67" fmla="*/ 2147483647 h 185"/>
              <a:gd name="T68" fmla="*/ 768527508 w 210"/>
              <a:gd name="T69" fmla="*/ 2147483647 h 185"/>
              <a:gd name="T70" fmla="*/ 768527508 w 210"/>
              <a:gd name="T71" fmla="*/ 2147483647 h 185"/>
              <a:gd name="T72" fmla="*/ 768527508 w 210"/>
              <a:gd name="T73" fmla="*/ 2147483647 h 185"/>
              <a:gd name="T74" fmla="*/ 768527508 w 210"/>
              <a:gd name="T75" fmla="*/ 2147483647 h 185"/>
              <a:gd name="T76" fmla="*/ 0 w 210"/>
              <a:gd name="T77" fmla="*/ 2147483647 h 185"/>
              <a:gd name="T78" fmla="*/ 0 w 210"/>
              <a:gd name="T79" fmla="*/ 1868231202 h 18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10" h="185">
                <a:moveTo>
                  <a:pt x="0" y="33"/>
                </a:moveTo>
                <a:lnTo>
                  <a:pt x="5" y="26"/>
                </a:lnTo>
                <a:lnTo>
                  <a:pt x="3" y="17"/>
                </a:lnTo>
                <a:lnTo>
                  <a:pt x="35" y="0"/>
                </a:lnTo>
                <a:lnTo>
                  <a:pt x="38" y="6"/>
                </a:lnTo>
                <a:lnTo>
                  <a:pt x="61" y="2"/>
                </a:lnTo>
                <a:lnTo>
                  <a:pt x="79" y="3"/>
                </a:lnTo>
                <a:lnTo>
                  <a:pt x="72" y="12"/>
                </a:lnTo>
                <a:lnTo>
                  <a:pt x="76" y="24"/>
                </a:lnTo>
                <a:lnTo>
                  <a:pt x="91" y="29"/>
                </a:lnTo>
                <a:lnTo>
                  <a:pt x="106" y="28"/>
                </a:lnTo>
                <a:lnTo>
                  <a:pt x="118" y="19"/>
                </a:lnTo>
                <a:lnTo>
                  <a:pt x="138" y="17"/>
                </a:lnTo>
                <a:lnTo>
                  <a:pt x="144" y="25"/>
                </a:lnTo>
                <a:lnTo>
                  <a:pt x="156" y="32"/>
                </a:lnTo>
                <a:lnTo>
                  <a:pt x="173" y="33"/>
                </a:lnTo>
                <a:lnTo>
                  <a:pt x="170" y="47"/>
                </a:lnTo>
                <a:lnTo>
                  <a:pt x="171" y="75"/>
                </a:lnTo>
                <a:lnTo>
                  <a:pt x="174" y="92"/>
                </a:lnTo>
                <a:lnTo>
                  <a:pt x="193" y="90"/>
                </a:lnTo>
                <a:lnTo>
                  <a:pt x="199" y="102"/>
                </a:lnTo>
                <a:lnTo>
                  <a:pt x="200" y="112"/>
                </a:lnTo>
                <a:lnTo>
                  <a:pt x="210" y="126"/>
                </a:lnTo>
                <a:lnTo>
                  <a:pt x="198" y="136"/>
                </a:lnTo>
                <a:lnTo>
                  <a:pt x="187" y="144"/>
                </a:lnTo>
                <a:lnTo>
                  <a:pt x="175" y="144"/>
                </a:lnTo>
                <a:lnTo>
                  <a:pt x="161" y="148"/>
                </a:lnTo>
                <a:lnTo>
                  <a:pt x="161" y="163"/>
                </a:lnTo>
                <a:lnTo>
                  <a:pt x="155" y="173"/>
                </a:lnTo>
                <a:lnTo>
                  <a:pt x="140" y="185"/>
                </a:lnTo>
                <a:lnTo>
                  <a:pt x="115" y="166"/>
                </a:lnTo>
                <a:lnTo>
                  <a:pt x="108" y="149"/>
                </a:lnTo>
                <a:lnTo>
                  <a:pt x="85" y="144"/>
                </a:lnTo>
                <a:lnTo>
                  <a:pt x="77" y="122"/>
                </a:lnTo>
                <a:lnTo>
                  <a:pt x="61" y="109"/>
                </a:lnTo>
                <a:lnTo>
                  <a:pt x="55" y="93"/>
                </a:lnTo>
                <a:lnTo>
                  <a:pt x="42" y="77"/>
                </a:lnTo>
                <a:lnTo>
                  <a:pt x="33" y="61"/>
                </a:lnTo>
                <a:lnTo>
                  <a:pt x="16" y="49"/>
                </a:lnTo>
                <a:lnTo>
                  <a:pt x="0" y="33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5988" name="Freeform 654"/>
          <p:cNvSpPr>
            <a:spLocks/>
          </p:cNvSpPr>
          <p:nvPr/>
        </p:nvSpPr>
        <p:spPr bwMode="auto">
          <a:xfrm>
            <a:off x="3755202" y="2873644"/>
            <a:ext cx="38370" cy="54872"/>
          </a:xfrm>
          <a:custGeom>
            <a:avLst/>
            <a:gdLst>
              <a:gd name="T0" fmla="*/ 0 w 57"/>
              <a:gd name="T1" fmla="*/ 2147483647 h 71"/>
              <a:gd name="T2" fmla="*/ 723358862 w 57"/>
              <a:gd name="T3" fmla="*/ 2147483647 h 71"/>
              <a:gd name="T4" fmla="*/ 723358862 w 57"/>
              <a:gd name="T5" fmla="*/ 2147483647 h 71"/>
              <a:gd name="T6" fmla="*/ 723358862 w 57"/>
              <a:gd name="T7" fmla="*/ 2147483647 h 71"/>
              <a:gd name="T8" fmla="*/ 723358862 w 57"/>
              <a:gd name="T9" fmla="*/ 2147483647 h 71"/>
              <a:gd name="T10" fmla="*/ 723358862 w 57"/>
              <a:gd name="T11" fmla="*/ 2147483647 h 71"/>
              <a:gd name="T12" fmla="*/ 0 w 57"/>
              <a:gd name="T13" fmla="*/ 0 h 71"/>
              <a:gd name="T14" fmla="*/ 0 w 57"/>
              <a:gd name="T15" fmla="*/ 0 h 71"/>
              <a:gd name="T16" fmla="*/ 0 w 57"/>
              <a:gd name="T17" fmla="*/ 1093384398 h 71"/>
              <a:gd name="T18" fmla="*/ 0 w 57"/>
              <a:gd name="T19" fmla="*/ 2147483647 h 71"/>
              <a:gd name="T20" fmla="*/ 0 w 57"/>
              <a:gd name="T21" fmla="*/ 2147483647 h 71"/>
              <a:gd name="T22" fmla="*/ 0 w 57"/>
              <a:gd name="T23" fmla="*/ 2147483647 h 71"/>
              <a:gd name="T24" fmla="*/ 0 w 57"/>
              <a:gd name="T25" fmla="*/ 2147483647 h 71"/>
              <a:gd name="T26" fmla="*/ 0 w 57"/>
              <a:gd name="T27" fmla="*/ 2147483647 h 71"/>
              <a:gd name="T28" fmla="*/ 0 w 57"/>
              <a:gd name="T29" fmla="*/ 2147483647 h 71"/>
              <a:gd name="T30" fmla="*/ 0 w 57"/>
              <a:gd name="T31" fmla="*/ 2147483647 h 71"/>
              <a:gd name="T32" fmla="*/ 0 w 57"/>
              <a:gd name="T33" fmla="*/ 2147483647 h 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" h="71">
                <a:moveTo>
                  <a:pt x="41" y="71"/>
                </a:moveTo>
                <a:lnTo>
                  <a:pt x="44" y="48"/>
                </a:lnTo>
                <a:lnTo>
                  <a:pt x="57" y="39"/>
                </a:lnTo>
                <a:lnTo>
                  <a:pt x="57" y="28"/>
                </a:lnTo>
                <a:lnTo>
                  <a:pt x="50" y="20"/>
                </a:lnTo>
                <a:lnTo>
                  <a:pt x="43" y="9"/>
                </a:lnTo>
                <a:lnTo>
                  <a:pt x="39" y="0"/>
                </a:lnTo>
                <a:lnTo>
                  <a:pt x="26" y="0"/>
                </a:lnTo>
                <a:lnTo>
                  <a:pt x="17" y="4"/>
                </a:lnTo>
                <a:lnTo>
                  <a:pt x="17" y="19"/>
                </a:lnTo>
                <a:lnTo>
                  <a:pt x="9" y="32"/>
                </a:lnTo>
                <a:lnTo>
                  <a:pt x="0" y="36"/>
                </a:lnTo>
                <a:lnTo>
                  <a:pt x="4" y="47"/>
                </a:lnTo>
                <a:lnTo>
                  <a:pt x="16" y="50"/>
                </a:lnTo>
                <a:lnTo>
                  <a:pt x="28" y="53"/>
                </a:lnTo>
                <a:lnTo>
                  <a:pt x="35" y="60"/>
                </a:lnTo>
                <a:lnTo>
                  <a:pt x="41" y="71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89" name="Freeform 655"/>
          <p:cNvSpPr>
            <a:spLocks/>
          </p:cNvSpPr>
          <p:nvPr/>
        </p:nvSpPr>
        <p:spPr bwMode="auto">
          <a:xfrm>
            <a:off x="3706090" y="2664879"/>
            <a:ext cx="148875" cy="170711"/>
          </a:xfrm>
          <a:custGeom>
            <a:avLst/>
            <a:gdLst>
              <a:gd name="T0" fmla="*/ 1573421698 w 215"/>
              <a:gd name="T1" fmla="*/ 0 h 227"/>
              <a:gd name="T2" fmla="*/ 1573421698 w 215"/>
              <a:gd name="T3" fmla="*/ 2015347386 h 227"/>
              <a:gd name="T4" fmla="*/ 1573421698 w 215"/>
              <a:gd name="T5" fmla="*/ 2147483647 h 227"/>
              <a:gd name="T6" fmla="*/ 786710849 w 215"/>
              <a:gd name="T7" fmla="*/ 2147483647 h 227"/>
              <a:gd name="T8" fmla="*/ 786710849 w 215"/>
              <a:gd name="T9" fmla="*/ 2147483647 h 227"/>
              <a:gd name="T10" fmla="*/ 786710849 w 215"/>
              <a:gd name="T11" fmla="*/ 2147483647 h 227"/>
              <a:gd name="T12" fmla="*/ 786710849 w 215"/>
              <a:gd name="T13" fmla="*/ 2147483647 h 227"/>
              <a:gd name="T14" fmla="*/ 0 w 215"/>
              <a:gd name="T15" fmla="*/ 2147483647 h 227"/>
              <a:gd name="T16" fmla="*/ 0 w 215"/>
              <a:gd name="T17" fmla="*/ 2147483647 h 227"/>
              <a:gd name="T18" fmla="*/ 0 w 215"/>
              <a:gd name="T19" fmla="*/ 2147483647 h 227"/>
              <a:gd name="T20" fmla="*/ 0 w 215"/>
              <a:gd name="T21" fmla="*/ 2147483647 h 227"/>
              <a:gd name="T22" fmla="*/ 0 w 215"/>
              <a:gd name="T23" fmla="*/ 2147483647 h 227"/>
              <a:gd name="T24" fmla="*/ 0 w 215"/>
              <a:gd name="T25" fmla="*/ 2147483647 h 227"/>
              <a:gd name="T26" fmla="*/ 0 w 215"/>
              <a:gd name="T27" fmla="*/ 2147483647 h 227"/>
              <a:gd name="T28" fmla="*/ 0 w 215"/>
              <a:gd name="T29" fmla="*/ 2147483647 h 227"/>
              <a:gd name="T30" fmla="*/ 0 w 215"/>
              <a:gd name="T31" fmla="*/ 2147483647 h 227"/>
              <a:gd name="T32" fmla="*/ 786710849 w 215"/>
              <a:gd name="T33" fmla="*/ 2147483647 h 227"/>
              <a:gd name="T34" fmla="*/ 786710849 w 215"/>
              <a:gd name="T35" fmla="*/ 2147483647 h 227"/>
              <a:gd name="T36" fmla="*/ 786710849 w 215"/>
              <a:gd name="T37" fmla="*/ 2147483647 h 227"/>
              <a:gd name="T38" fmla="*/ 1573421698 w 215"/>
              <a:gd name="T39" fmla="*/ 2147483647 h 227"/>
              <a:gd name="T40" fmla="*/ 1573421698 w 215"/>
              <a:gd name="T41" fmla="*/ 2147483647 h 227"/>
              <a:gd name="T42" fmla="*/ 1573421698 w 215"/>
              <a:gd name="T43" fmla="*/ 2147483647 h 227"/>
              <a:gd name="T44" fmla="*/ 1573421698 w 215"/>
              <a:gd name="T45" fmla="*/ 2147483647 h 227"/>
              <a:gd name="T46" fmla="*/ 1573421698 w 215"/>
              <a:gd name="T47" fmla="*/ 2147483647 h 227"/>
              <a:gd name="T48" fmla="*/ 2147483647 w 215"/>
              <a:gd name="T49" fmla="*/ 2147483647 h 227"/>
              <a:gd name="T50" fmla="*/ 2147483647 w 215"/>
              <a:gd name="T51" fmla="*/ 2147483647 h 227"/>
              <a:gd name="T52" fmla="*/ 2147483647 w 215"/>
              <a:gd name="T53" fmla="*/ 2147483647 h 227"/>
              <a:gd name="T54" fmla="*/ 2147483647 w 215"/>
              <a:gd name="T55" fmla="*/ 2147483647 h 227"/>
              <a:gd name="T56" fmla="*/ 2147483647 w 215"/>
              <a:gd name="T57" fmla="*/ 2147483647 h 227"/>
              <a:gd name="T58" fmla="*/ 2147483647 w 215"/>
              <a:gd name="T59" fmla="*/ 2147483647 h 227"/>
              <a:gd name="T60" fmla="*/ 2147483647 w 215"/>
              <a:gd name="T61" fmla="*/ 2147483647 h 227"/>
              <a:gd name="T62" fmla="*/ 2147483647 w 215"/>
              <a:gd name="T63" fmla="*/ 2147483647 h 227"/>
              <a:gd name="T64" fmla="*/ 2147483647 w 215"/>
              <a:gd name="T65" fmla="*/ 2147483647 h 227"/>
              <a:gd name="T66" fmla="*/ 2147483647 w 215"/>
              <a:gd name="T67" fmla="*/ 2147483647 h 227"/>
              <a:gd name="T68" fmla="*/ 2147483647 w 215"/>
              <a:gd name="T69" fmla="*/ 2147483647 h 227"/>
              <a:gd name="T70" fmla="*/ 2147483647 w 215"/>
              <a:gd name="T71" fmla="*/ 2147483647 h 227"/>
              <a:gd name="T72" fmla="*/ 2147483647 w 215"/>
              <a:gd name="T73" fmla="*/ 1008176486 h 227"/>
              <a:gd name="T74" fmla="*/ 2147483647 w 215"/>
              <a:gd name="T75" fmla="*/ 0 h 227"/>
              <a:gd name="T76" fmla="*/ 2147483647 w 215"/>
              <a:gd name="T77" fmla="*/ 0 h 227"/>
              <a:gd name="T78" fmla="*/ 2147483647 w 215"/>
              <a:gd name="T79" fmla="*/ 0 h 227"/>
              <a:gd name="T80" fmla="*/ 2147483647 w 215"/>
              <a:gd name="T81" fmla="*/ 0 h 227"/>
              <a:gd name="T82" fmla="*/ 2147483647 w 215"/>
              <a:gd name="T83" fmla="*/ 0 h 227"/>
              <a:gd name="T84" fmla="*/ 2147483647 w 215"/>
              <a:gd name="T85" fmla="*/ 1008176486 h 227"/>
              <a:gd name="T86" fmla="*/ 2147483647 w 215"/>
              <a:gd name="T87" fmla="*/ 2015347386 h 227"/>
              <a:gd name="T88" fmla="*/ 2147483647 w 215"/>
              <a:gd name="T89" fmla="*/ 2147483647 h 227"/>
              <a:gd name="T90" fmla="*/ 2147483647 w 215"/>
              <a:gd name="T91" fmla="*/ 2147483647 h 227"/>
              <a:gd name="T92" fmla="*/ 2147483647 w 215"/>
              <a:gd name="T93" fmla="*/ 2147483647 h 227"/>
              <a:gd name="T94" fmla="*/ 2147483647 w 215"/>
              <a:gd name="T95" fmla="*/ 2147483647 h 227"/>
              <a:gd name="T96" fmla="*/ 2147483647 w 215"/>
              <a:gd name="T97" fmla="*/ 2147483647 h 227"/>
              <a:gd name="T98" fmla="*/ 1573421698 w 215"/>
              <a:gd name="T99" fmla="*/ 2147483647 h 227"/>
              <a:gd name="T100" fmla="*/ 1573421698 w 215"/>
              <a:gd name="T101" fmla="*/ 2147483647 h 227"/>
              <a:gd name="T102" fmla="*/ 1573421698 w 215"/>
              <a:gd name="T103" fmla="*/ 2147483647 h 227"/>
              <a:gd name="T104" fmla="*/ 1573421698 w 215"/>
              <a:gd name="T105" fmla="*/ 2147483647 h 227"/>
              <a:gd name="T106" fmla="*/ 1573421698 w 215"/>
              <a:gd name="T107" fmla="*/ 2147483647 h 227"/>
              <a:gd name="T108" fmla="*/ 1573421698 w 215"/>
              <a:gd name="T109" fmla="*/ 1008176486 h 227"/>
              <a:gd name="T110" fmla="*/ 1573421698 w 215"/>
              <a:gd name="T111" fmla="*/ 0 h 22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5" h="227">
                <a:moveTo>
                  <a:pt x="89" y="6"/>
                </a:moveTo>
                <a:lnTo>
                  <a:pt x="67" y="33"/>
                </a:lnTo>
                <a:lnTo>
                  <a:pt x="67" y="41"/>
                </a:lnTo>
                <a:lnTo>
                  <a:pt x="54" y="54"/>
                </a:lnTo>
                <a:lnTo>
                  <a:pt x="56" y="57"/>
                </a:lnTo>
                <a:lnTo>
                  <a:pt x="52" y="66"/>
                </a:lnTo>
                <a:lnTo>
                  <a:pt x="39" y="79"/>
                </a:lnTo>
                <a:lnTo>
                  <a:pt x="26" y="94"/>
                </a:lnTo>
                <a:lnTo>
                  <a:pt x="21" y="102"/>
                </a:lnTo>
                <a:lnTo>
                  <a:pt x="26" y="109"/>
                </a:lnTo>
                <a:lnTo>
                  <a:pt x="22" y="120"/>
                </a:lnTo>
                <a:lnTo>
                  <a:pt x="15" y="129"/>
                </a:lnTo>
                <a:lnTo>
                  <a:pt x="9" y="133"/>
                </a:lnTo>
                <a:lnTo>
                  <a:pt x="0" y="144"/>
                </a:lnTo>
                <a:lnTo>
                  <a:pt x="1" y="155"/>
                </a:lnTo>
                <a:lnTo>
                  <a:pt x="11" y="161"/>
                </a:lnTo>
                <a:lnTo>
                  <a:pt x="35" y="161"/>
                </a:lnTo>
                <a:lnTo>
                  <a:pt x="49" y="153"/>
                </a:lnTo>
                <a:lnTo>
                  <a:pt x="63" y="151"/>
                </a:lnTo>
                <a:lnTo>
                  <a:pt x="74" y="161"/>
                </a:lnTo>
                <a:lnTo>
                  <a:pt x="85" y="166"/>
                </a:lnTo>
                <a:lnTo>
                  <a:pt x="100" y="168"/>
                </a:lnTo>
                <a:lnTo>
                  <a:pt x="96" y="185"/>
                </a:lnTo>
                <a:lnTo>
                  <a:pt x="101" y="227"/>
                </a:lnTo>
                <a:lnTo>
                  <a:pt x="114" y="226"/>
                </a:lnTo>
                <a:lnTo>
                  <a:pt x="122" y="225"/>
                </a:lnTo>
                <a:lnTo>
                  <a:pt x="125" y="213"/>
                </a:lnTo>
                <a:lnTo>
                  <a:pt x="127" y="188"/>
                </a:lnTo>
                <a:lnTo>
                  <a:pt x="137" y="175"/>
                </a:lnTo>
                <a:lnTo>
                  <a:pt x="137" y="153"/>
                </a:lnTo>
                <a:lnTo>
                  <a:pt x="145" y="140"/>
                </a:lnTo>
                <a:lnTo>
                  <a:pt x="162" y="133"/>
                </a:lnTo>
                <a:lnTo>
                  <a:pt x="193" y="98"/>
                </a:lnTo>
                <a:lnTo>
                  <a:pt x="197" y="83"/>
                </a:lnTo>
                <a:lnTo>
                  <a:pt x="192" y="59"/>
                </a:lnTo>
                <a:lnTo>
                  <a:pt x="212" y="43"/>
                </a:lnTo>
                <a:lnTo>
                  <a:pt x="215" y="16"/>
                </a:lnTo>
                <a:lnTo>
                  <a:pt x="201" y="4"/>
                </a:lnTo>
                <a:lnTo>
                  <a:pt x="192" y="2"/>
                </a:lnTo>
                <a:lnTo>
                  <a:pt x="175" y="0"/>
                </a:lnTo>
                <a:lnTo>
                  <a:pt x="137" y="0"/>
                </a:lnTo>
                <a:lnTo>
                  <a:pt x="126" y="9"/>
                </a:lnTo>
                <a:lnTo>
                  <a:pt x="117" y="20"/>
                </a:lnTo>
                <a:lnTo>
                  <a:pt x="119" y="30"/>
                </a:lnTo>
                <a:lnTo>
                  <a:pt x="132" y="39"/>
                </a:lnTo>
                <a:lnTo>
                  <a:pt x="141" y="50"/>
                </a:lnTo>
                <a:lnTo>
                  <a:pt x="141" y="65"/>
                </a:lnTo>
                <a:lnTo>
                  <a:pt x="126" y="76"/>
                </a:lnTo>
                <a:lnTo>
                  <a:pt x="111" y="79"/>
                </a:lnTo>
                <a:lnTo>
                  <a:pt x="100" y="81"/>
                </a:lnTo>
                <a:lnTo>
                  <a:pt x="95" y="72"/>
                </a:lnTo>
                <a:lnTo>
                  <a:pt x="91" y="59"/>
                </a:lnTo>
                <a:lnTo>
                  <a:pt x="98" y="48"/>
                </a:lnTo>
                <a:lnTo>
                  <a:pt x="96" y="35"/>
                </a:lnTo>
                <a:lnTo>
                  <a:pt x="95" y="22"/>
                </a:lnTo>
                <a:lnTo>
                  <a:pt x="89" y="6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5990" name="Freeform 656"/>
          <p:cNvSpPr>
            <a:spLocks/>
          </p:cNvSpPr>
          <p:nvPr/>
        </p:nvSpPr>
        <p:spPr bwMode="auto">
          <a:xfrm>
            <a:off x="3205799" y="2395044"/>
            <a:ext cx="207197" cy="204243"/>
          </a:xfrm>
          <a:custGeom>
            <a:avLst/>
            <a:gdLst>
              <a:gd name="T0" fmla="*/ 1515358936 w 303"/>
              <a:gd name="T1" fmla="*/ 2147483647 h 277"/>
              <a:gd name="T2" fmla="*/ 1515358936 w 303"/>
              <a:gd name="T3" fmla="*/ 2147483647 h 277"/>
              <a:gd name="T4" fmla="*/ 1515358936 w 303"/>
              <a:gd name="T5" fmla="*/ 2147483647 h 277"/>
              <a:gd name="T6" fmla="*/ 758094759 w 303"/>
              <a:gd name="T7" fmla="*/ 2147483647 h 277"/>
              <a:gd name="T8" fmla="*/ 0 w 303"/>
              <a:gd name="T9" fmla="*/ 2147483647 h 277"/>
              <a:gd name="T10" fmla="*/ 0 w 303"/>
              <a:gd name="T11" fmla="*/ 2147483647 h 277"/>
              <a:gd name="T12" fmla="*/ 0 w 303"/>
              <a:gd name="T13" fmla="*/ 2147483647 h 277"/>
              <a:gd name="T14" fmla="*/ 0 w 303"/>
              <a:gd name="T15" fmla="*/ 2147483647 h 277"/>
              <a:gd name="T16" fmla="*/ 0 w 303"/>
              <a:gd name="T17" fmla="*/ 2147483647 h 277"/>
              <a:gd name="T18" fmla="*/ 0 w 303"/>
              <a:gd name="T19" fmla="*/ 2147483647 h 277"/>
              <a:gd name="T20" fmla="*/ 0 w 303"/>
              <a:gd name="T21" fmla="*/ 2147483647 h 277"/>
              <a:gd name="T22" fmla="*/ 0 w 303"/>
              <a:gd name="T23" fmla="*/ 2147483647 h 277"/>
              <a:gd name="T24" fmla="*/ 758094759 w 303"/>
              <a:gd name="T25" fmla="*/ 2147483647 h 277"/>
              <a:gd name="T26" fmla="*/ 1515358936 w 303"/>
              <a:gd name="T27" fmla="*/ 2147483647 h 277"/>
              <a:gd name="T28" fmla="*/ 1515358936 w 303"/>
              <a:gd name="T29" fmla="*/ 2147483647 h 277"/>
              <a:gd name="T30" fmla="*/ 2147483647 w 303"/>
              <a:gd name="T31" fmla="*/ 2147483647 h 277"/>
              <a:gd name="T32" fmla="*/ 2147483647 w 303"/>
              <a:gd name="T33" fmla="*/ 2147483647 h 277"/>
              <a:gd name="T34" fmla="*/ 2147483647 w 303"/>
              <a:gd name="T35" fmla="*/ 2147483647 h 277"/>
              <a:gd name="T36" fmla="*/ 2147483647 w 303"/>
              <a:gd name="T37" fmla="*/ 2147483647 h 277"/>
              <a:gd name="T38" fmla="*/ 2147483647 w 303"/>
              <a:gd name="T39" fmla="*/ 2147483647 h 277"/>
              <a:gd name="T40" fmla="*/ 2147483647 w 303"/>
              <a:gd name="T41" fmla="*/ 2147483647 h 277"/>
              <a:gd name="T42" fmla="*/ 2147483647 w 303"/>
              <a:gd name="T43" fmla="*/ 2147483647 h 277"/>
              <a:gd name="T44" fmla="*/ 2147483647 w 303"/>
              <a:gd name="T45" fmla="*/ 2147483647 h 277"/>
              <a:gd name="T46" fmla="*/ 2147483647 w 303"/>
              <a:gd name="T47" fmla="*/ 1899696458 h 277"/>
              <a:gd name="T48" fmla="*/ 2147483647 w 303"/>
              <a:gd name="T49" fmla="*/ 0 h 277"/>
              <a:gd name="T50" fmla="*/ 2147483647 w 303"/>
              <a:gd name="T51" fmla="*/ 0 h 277"/>
              <a:gd name="T52" fmla="*/ 2147483647 w 303"/>
              <a:gd name="T53" fmla="*/ 949848229 h 277"/>
              <a:gd name="T54" fmla="*/ 2147483647 w 303"/>
              <a:gd name="T55" fmla="*/ 949848229 h 277"/>
              <a:gd name="T56" fmla="*/ 2147483647 w 303"/>
              <a:gd name="T57" fmla="*/ 2147483647 h 277"/>
              <a:gd name="T58" fmla="*/ 2147483647 w 303"/>
              <a:gd name="T59" fmla="*/ 2147483647 h 277"/>
              <a:gd name="T60" fmla="*/ 1515358936 w 303"/>
              <a:gd name="T61" fmla="*/ 1899696458 h 277"/>
              <a:gd name="T62" fmla="*/ 1515358936 w 303"/>
              <a:gd name="T63" fmla="*/ 2147483647 h 277"/>
              <a:gd name="T64" fmla="*/ 1515358936 w 303"/>
              <a:gd name="T65" fmla="*/ 2147483647 h 277"/>
              <a:gd name="T66" fmla="*/ 1515358936 w 303"/>
              <a:gd name="T67" fmla="*/ 2147483647 h 277"/>
              <a:gd name="T68" fmla="*/ 758094759 w 303"/>
              <a:gd name="T69" fmla="*/ 2147483647 h 277"/>
              <a:gd name="T70" fmla="*/ 1515358936 w 303"/>
              <a:gd name="T71" fmla="*/ 2147483647 h 2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3" h="277">
                <a:moveTo>
                  <a:pt x="112" y="104"/>
                </a:moveTo>
                <a:lnTo>
                  <a:pt x="108" y="115"/>
                </a:lnTo>
                <a:lnTo>
                  <a:pt x="112" y="130"/>
                </a:lnTo>
                <a:lnTo>
                  <a:pt x="106" y="139"/>
                </a:lnTo>
                <a:lnTo>
                  <a:pt x="97" y="133"/>
                </a:lnTo>
                <a:lnTo>
                  <a:pt x="86" y="135"/>
                </a:lnTo>
                <a:lnTo>
                  <a:pt x="86" y="146"/>
                </a:lnTo>
                <a:lnTo>
                  <a:pt x="63" y="167"/>
                </a:lnTo>
                <a:lnTo>
                  <a:pt x="50" y="172"/>
                </a:lnTo>
                <a:lnTo>
                  <a:pt x="33" y="191"/>
                </a:lnTo>
                <a:lnTo>
                  <a:pt x="22" y="196"/>
                </a:lnTo>
                <a:lnTo>
                  <a:pt x="13" y="195"/>
                </a:lnTo>
                <a:lnTo>
                  <a:pt x="9" y="198"/>
                </a:lnTo>
                <a:lnTo>
                  <a:pt x="6" y="201"/>
                </a:lnTo>
                <a:lnTo>
                  <a:pt x="11" y="208"/>
                </a:lnTo>
                <a:lnTo>
                  <a:pt x="11" y="221"/>
                </a:lnTo>
                <a:lnTo>
                  <a:pt x="0" y="233"/>
                </a:lnTo>
                <a:lnTo>
                  <a:pt x="4" y="245"/>
                </a:lnTo>
                <a:lnTo>
                  <a:pt x="17" y="245"/>
                </a:lnTo>
                <a:lnTo>
                  <a:pt x="22" y="236"/>
                </a:lnTo>
                <a:lnTo>
                  <a:pt x="30" y="244"/>
                </a:lnTo>
                <a:lnTo>
                  <a:pt x="20" y="251"/>
                </a:lnTo>
                <a:lnTo>
                  <a:pt x="24" y="262"/>
                </a:lnTo>
                <a:lnTo>
                  <a:pt x="30" y="264"/>
                </a:lnTo>
                <a:lnTo>
                  <a:pt x="54" y="268"/>
                </a:lnTo>
                <a:lnTo>
                  <a:pt x="58" y="270"/>
                </a:lnTo>
                <a:lnTo>
                  <a:pt x="80" y="277"/>
                </a:lnTo>
                <a:lnTo>
                  <a:pt x="89" y="273"/>
                </a:lnTo>
                <a:lnTo>
                  <a:pt x="108" y="262"/>
                </a:lnTo>
                <a:lnTo>
                  <a:pt x="136" y="268"/>
                </a:lnTo>
                <a:lnTo>
                  <a:pt x="186" y="268"/>
                </a:lnTo>
                <a:lnTo>
                  <a:pt x="214" y="262"/>
                </a:lnTo>
                <a:lnTo>
                  <a:pt x="227" y="242"/>
                </a:lnTo>
                <a:lnTo>
                  <a:pt x="244" y="233"/>
                </a:lnTo>
                <a:lnTo>
                  <a:pt x="249" y="221"/>
                </a:lnTo>
                <a:lnTo>
                  <a:pt x="255" y="205"/>
                </a:lnTo>
                <a:lnTo>
                  <a:pt x="268" y="195"/>
                </a:lnTo>
                <a:lnTo>
                  <a:pt x="279" y="167"/>
                </a:lnTo>
                <a:lnTo>
                  <a:pt x="277" y="135"/>
                </a:lnTo>
                <a:lnTo>
                  <a:pt x="303" y="120"/>
                </a:lnTo>
                <a:lnTo>
                  <a:pt x="288" y="107"/>
                </a:lnTo>
                <a:lnTo>
                  <a:pt x="283" y="85"/>
                </a:lnTo>
                <a:lnTo>
                  <a:pt x="273" y="76"/>
                </a:lnTo>
                <a:lnTo>
                  <a:pt x="262" y="76"/>
                </a:lnTo>
                <a:lnTo>
                  <a:pt x="251" y="70"/>
                </a:lnTo>
                <a:lnTo>
                  <a:pt x="231" y="46"/>
                </a:lnTo>
                <a:lnTo>
                  <a:pt x="240" y="41"/>
                </a:lnTo>
                <a:lnTo>
                  <a:pt x="275" y="9"/>
                </a:lnTo>
                <a:lnTo>
                  <a:pt x="271" y="0"/>
                </a:lnTo>
                <a:lnTo>
                  <a:pt x="260" y="2"/>
                </a:lnTo>
                <a:lnTo>
                  <a:pt x="223" y="4"/>
                </a:lnTo>
                <a:lnTo>
                  <a:pt x="210" y="13"/>
                </a:lnTo>
                <a:lnTo>
                  <a:pt x="201" y="19"/>
                </a:lnTo>
                <a:lnTo>
                  <a:pt x="188" y="17"/>
                </a:lnTo>
                <a:lnTo>
                  <a:pt x="180" y="22"/>
                </a:lnTo>
                <a:lnTo>
                  <a:pt x="186" y="32"/>
                </a:lnTo>
                <a:lnTo>
                  <a:pt x="204" y="44"/>
                </a:lnTo>
                <a:lnTo>
                  <a:pt x="191" y="46"/>
                </a:lnTo>
                <a:lnTo>
                  <a:pt x="158" y="50"/>
                </a:lnTo>
                <a:lnTo>
                  <a:pt x="136" y="41"/>
                </a:lnTo>
                <a:lnTo>
                  <a:pt x="113" y="32"/>
                </a:lnTo>
                <a:lnTo>
                  <a:pt x="106" y="37"/>
                </a:lnTo>
                <a:lnTo>
                  <a:pt x="100" y="54"/>
                </a:lnTo>
                <a:lnTo>
                  <a:pt x="102" y="63"/>
                </a:lnTo>
                <a:lnTo>
                  <a:pt x="99" y="67"/>
                </a:lnTo>
                <a:lnTo>
                  <a:pt x="86" y="72"/>
                </a:lnTo>
                <a:lnTo>
                  <a:pt x="87" y="89"/>
                </a:lnTo>
                <a:lnTo>
                  <a:pt x="86" y="93"/>
                </a:lnTo>
                <a:lnTo>
                  <a:pt x="72" y="111"/>
                </a:lnTo>
                <a:lnTo>
                  <a:pt x="84" y="128"/>
                </a:lnTo>
                <a:lnTo>
                  <a:pt x="89" y="126"/>
                </a:lnTo>
                <a:lnTo>
                  <a:pt x="112" y="104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grpSp>
        <p:nvGrpSpPr>
          <p:cNvPr id="125991" name="Group 657"/>
          <p:cNvGrpSpPr>
            <a:grpSpLocks/>
          </p:cNvGrpSpPr>
          <p:nvPr/>
        </p:nvGrpSpPr>
        <p:grpSpPr bwMode="auto">
          <a:xfrm>
            <a:off x="3911750" y="2416382"/>
            <a:ext cx="236358" cy="201195"/>
            <a:chOff x="2003" y="1691"/>
            <a:chExt cx="344" cy="272"/>
          </a:xfrm>
        </p:grpSpPr>
        <p:sp>
          <p:nvSpPr>
            <p:cNvPr id="126095" name="Freeform 658"/>
            <p:cNvSpPr>
              <a:spLocks/>
            </p:cNvSpPr>
            <p:nvPr/>
          </p:nvSpPr>
          <p:spPr bwMode="auto">
            <a:xfrm>
              <a:off x="2003" y="1746"/>
              <a:ext cx="145" cy="179"/>
            </a:xfrm>
            <a:custGeom>
              <a:avLst/>
              <a:gdLst>
                <a:gd name="T0" fmla="*/ 11 w 145"/>
                <a:gd name="T1" fmla="*/ 153 h 179"/>
                <a:gd name="T2" fmla="*/ 19 w 145"/>
                <a:gd name="T3" fmla="*/ 166 h 179"/>
                <a:gd name="T4" fmla="*/ 35 w 145"/>
                <a:gd name="T5" fmla="*/ 166 h 179"/>
                <a:gd name="T6" fmla="*/ 50 w 145"/>
                <a:gd name="T7" fmla="*/ 170 h 179"/>
                <a:gd name="T8" fmla="*/ 61 w 145"/>
                <a:gd name="T9" fmla="*/ 179 h 179"/>
                <a:gd name="T10" fmla="*/ 73 w 145"/>
                <a:gd name="T11" fmla="*/ 179 h 179"/>
                <a:gd name="T12" fmla="*/ 65 w 145"/>
                <a:gd name="T13" fmla="*/ 168 h 179"/>
                <a:gd name="T14" fmla="*/ 71 w 145"/>
                <a:gd name="T15" fmla="*/ 153 h 179"/>
                <a:gd name="T16" fmla="*/ 78 w 145"/>
                <a:gd name="T17" fmla="*/ 136 h 179"/>
                <a:gd name="T18" fmla="*/ 82 w 145"/>
                <a:gd name="T19" fmla="*/ 117 h 179"/>
                <a:gd name="T20" fmla="*/ 99 w 145"/>
                <a:gd name="T21" fmla="*/ 106 h 179"/>
                <a:gd name="T22" fmla="*/ 113 w 145"/>
                <a:gd name="T23" fmla="*/ 98 h 179"/>
                <a:gd name="T24" fmla="*/ 112 w 145"/>
                <a:gd name="T25" fmla="*/ 87 h 179"/>
                <a:gd name="T26" fmla="*/ 112 w 145"/>
                <a:gd name="T27" fmla="*/ 69 h 179"/>
                <a:gd name="T28" fmla="*/ 115 w 145"/>
                <a:gd name="T29" fmla="*/ 61 h 179"/>
                <a:gd name="T30" fmla="*/ 128 w 145"/>
                <a:gd name="T31" fmla="*/ 59 h 179"/>
                <a:gd name="T32" fmla="*/ 134 w 145"/>
                <a:gd name="T33" fmla="*/ 63 h 179"/>
                <a:gd name="T34" fmla="*/ 145 w 145"/>
                <a:gd name="T35" fmla="*/ 50 h 179"/>
                <a:gd name="T36" fmla="*/ 141 w 145"/>
                <a:gd name="T37" fmla="*/ 39 h 179"/>
                <a:gd name="T38" fmla="*/ 134 w 145"/>
                <a:gd name="T39" fmla="*/ 37 h 179"/>
                <a:gd name="T40" fmla="*/ 121 w 145"/>
                <a:gd name="T41" fmla="*/ 37 h 179"/>
                <a:gd name="T42" fmla="*/ 115 w 145"/>
                <a:gd name="T43" fmla="*/ 37 h 179"/>
                <a:gd name="T44" fmla="*/ 112 w 145"/>
                <a:gd name="T45" fmla="*/ 20 h 179"/>
                <a:gd name="T46" fmla="*/ 113 w 145"/>
                <a:gd name="T47" fmla="*/ 4 h 179"/>
                <a:gd name="T48" fmla="*/ 104 w 145"/>
                <a:gd name="T49" fmla="*/ 0 h 179"/>
                <a:gd name="T50" fmla="*/ 100 w 145"/>
                <a:gd name="T51" fmla="*/ 6 h 179"/>
                <a:gd name="T52" fmla="*/ 78 w 145"/>
                <a:gd name="T53" fmla="*/ 2 h 179"/>
                <a:gd name="T54" fmla="*/ 73 w 145"/>
                <a:gd name="T55" fmla="*/ 7 h 179"/>
                <a:gd name="T56" fmla="*/ 78 w 145"/>
                <a:gd name="T57" fmla="*/ 22 h 179"/>
                <a:gd name="T58" fmla="*/ 76 w 145"/>
                <a:gd name="T59" fmla="*/ 37 h 179"/>
                <a:gd name="T60" fmla="*/ 67 w 145"/>
                <a:gd name="T61" fmla="*/ 26 h 179"/>
                <a:gd name="T62" fmla="*/ 63 w 145"/>
                <a:gd name="T63" fmla="*/ 17 h 179"/>
                <a:gd name="T64" fmla="*/ 50 w 145"/>
                <a:gd name="T65" fmla="*/ 19 h 179"/>
                <a:gd name="T66" fmla="*/ 45 w 145"/>
                <a:gd name="T67" fmla="*/ 28 h 179"/>
                <a:gd name="T68" fmla="*/ 41 w 145"/>
                <a:gd name="T69" fmla="*/ 32 h 179"/>
                <a:gd name="T70" fmla="*/ 41 w 145"/>
                <a:gd name="T71" fmla="*/ 45 h 179"/>
                <a:gd name="T72" fmla="*/ 39 w 145"/>
                <a:gd name="T73" fmla="*/ 43 h 179"/>
                <a:gd name="T74" fmla="*/ 28 w 145"/>
                <a:gd name="T75" fmla="*/ 26 h 179"/>
                <a:gd name="T76" fmla="*/ 22 w 145"/>
                <a:gd name="T77" fmla="*/ 20 h 179"/>
                <a:gd name="T78" fmla="*/ 15 w 145"/>
                <a:gd name="T79" fmla="*/ 24 h 179"/>
                <a:gd name="T80" fmla="*/ 17 w 145"/>
                <a:gd name="T81" fmla="*/ 33 h 179"/>
                <a:gd name="T82" fmla="*/ 17 w 145"/>
                <a:gd name="T83" fmla="*/ 39 h 179"/>
                <a:gd name="T84" fmla="*/ 7 w 145"/>
                <a:gd name="T85" fmla="*/ 43 h 179"/>
                <a:gd name="T86" fmla="*/ 7 w 145"/>
                <a:gd name="T87" fmla="*/ 56 h 179"/>
                <a:gd name="T88" fmla="*/ 15 w 145"/>
                <a:gd name="T89" fmla="*/ 69 h 179"/>
                <a:gd name="T90" fmla="*/ 15 w 145"/>
                <a:gd name="T91" fmla="*/ 78 h 179"/>
                <a:gd name="T92" fmla="*/ 11 w 145"/>
                <a:gd name="T93" fmla="*/ 87 h 179"/>
                <a:gd name="T94" fmla="*/ 0 w 145"/>
                <a:gd name="T95" fmla="*/ 96 h 179"/>
                <a:gd name="T96" fmla="*/ 2 w 145"/>
                <a:gd name="T97" fmla="*/ 106 h 179"/>
                <a:gd name="T98" fmla="*/ 13 w 145"/>
                <a:gd name="T99" fmla="*/ 115 h 179"/>
                <a:gd name="T100" fmla="*/ 17 w 145"/>
                <a:gd name="T101" fmla="*/ 124 h 179"/>
                <a:gd name="T102" fmla="*/ 15 w 145"/>
                <a:gd name="T103" fmla="*/ 142 h 179"/>
                <a:gd name="T104" fmla="*/ 11 w 145"/>
                <a:gd name="T105" fmla="*/ 153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" h="179">
                  <a:moveTo>
                    <a:pt x="11" y="153"/>
                  </a:moveTo>
                  <a:lnTo>
                    <a:pt x="19" y="166"/>
                  </a:lnTo>
                  <a:lnTo>
                    <a:pt x="35" y="166"/>
                  </a:lnTo>
                  <a:lnTo>
                    <a:pt x="50" y="170"/>
                  </a:lnTo>
                  <a:lnTo>
                    <a:pt x="61" y="179"/>
                  </a:lnTo>
                  <a:lnTo>
                    <a:pt x="73" y="179"/>
                  </a:lnTo>
                  <a:lnTo>
                    <a:pt x="65" y="168"/>
                  </a:lnTo>
                  <a:lnTo>
                    <a:pt x="71" y="153"/>
                  </a:lnTo>
                  <a:lnTo>
                    <a:pt x="78" y="136"/>
                  </a:lnTo>
                  <a:lnTo>
                    <a:pt x="82" y="117"/>
                  </a:lnTo>
                  <a:lnTo>
                    <a:pt x="99" y="106"/>
                  </a:lnTo>
                  <a:lnTo>
                    <a:pt x="113" y="98"/>
                  </a:lnTo>
                  <a:lnTo>
                    <a:pt x="112" y="87"/>
                  </a:lnTo>
                  <a:lnTo>
                    <a:pt x="112" y="69"/>
                  </a:lnTo>
                  <a:lnTo>
                    <a:pt x="115" y="61"/>
                  </a:lnTo>
                  <a:lnTo>
                    <a:pt x="128" y="59"/>
                  </a:lnTo>
                  <a:lnTo>
                    <a:pt x="134" y="63"/>
                  </a:lnTo>
                  <a:lnTo>
                    <a:pt x="145" y="50"/>
                  </a:lnTo>
                  <a:lnTo>
                    <a:pt x="141" y="39"/>
                  </a:lnTo>
                  <a:lnTo>
                    <a:pt x="134" y="37"/>
                  </a:lnTo>
                  <a:lnTo>
                    <a:pt x="121" y="37"/>
                  </a:lnTo>
                  <a:lnTo>
                    <a:pt x="115" y="37"/>
                  </a:lnTo>
                  <a:lnTo>
                    <a:pt x="112" y="20"/>
                  </a:lnTo>
                  <a:lnTo>
                    <a:pt x="113" y="4"/>
                  </a:lnTo>
                  <a:lnTo>
                    <a:pt x="104" y="0"/>
                  </a:lnTo>
                  <a:lnTo>
                    <a:pt x="100" y="6"/>
                  </a:lnTo>
                  <a:lnTo>
                    <a:pt x="78" y="2"/>
                  </a:lnTo>
                  <a:lnTo>
                    <a:pt x="73" y="7"/>
                  </a:lnTo>
                  <a:lnTo>
                    <a:pt x="78" y="22"/>
                  </a:lnTo>
                  <a:lnTo>
                    <a:pt x="76" y="37"/>
                  </a:lnTo>
                  <a:lnTo>
                    <a:pt x="67" y="26"/>
                  </a:lnTo>
                  <a:lnTo>
                    <a:pt x="63" y="17"/>
                  </a:lnTo>
                  <a:lnTo>
                    <a:pt x="50" y="19"/>
                  </a:lnTo>
                  <a:lnTo>
                    <a:pt x="45" y="28"/>
                  </a:lnTo>
                  <a:lnTo>
                    <a:pt x="41" y="32"/>
                  </a:lnTo>
                  <a:lnTo>
                    <a:pt x="41" y="45"/>
                  </a:lnTo>
                  <a:lnTo>
                    <a:pt x="39" y="43"/>
                  </a:lnTo>
                  <a:lnTo>
                    <a:pt x="28" y="26"/>
                  </a:lnTo>
                  <a:lnTo>
                    <a:pt x="22" y="20"/>
                  </a:lnTo>
                  <a:lnTo>
                    <a:pt x="15" y="24"/>
                  </a:lnTo>
                  <a:lnTo>
                    <a:pt x="17" y="33"/>
                  </a:lnTo>
                  <a:lnTo>
                    <a:pt x="17" y="39"/>
                  </a:lnTo>
                  <a:lnTo>
                    <a:pt x="7" y="43"/>
                  </a:lnTo>
                  <a:lnTo>
                    <a:pt x="7" y="56"/>
                  </a:lnTo>
                  <a:lnTo>
                    <a:pt x="15" y="69"/>
                  </a:lnTo>
                  <a:lnTo>
                    <a:pt x="15" y="78"/>
                  </a:lnTo>
                  <a:lnTo>
                    <a:pt x="11" y="87"/>
                  </a:lnTo>
                  <a:lnTo>
                    <a:pt x="0" y="96"/>
                  </a:lnTo>
                  <a:lnTo>
                    <a:pt x="2" y="106"/>
                  </a:lnTo>
                  <a:lnTo>
                    <a:pt x="13" y="115"/>
                  </a:lnTo>
                  <a:lnTo>
                    <a:pt x="17" y="124"/>
                  </a:lnTo>
                  <a:lnTo>
                    <a:pt x="15" y="142"/>
                  </a:lnTo>
                  <a:lnTo>
                    <a:pt x="11" y="153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6" name="Freeform 659"/>
            <p:cNvSpPr>
              <a:spLocks/>
            </p:cNvSpPr>
            <p:nvPr/>
          </p:nvSpPr>
          <p:spPr bwMode="auto">
            <a:xfrm>
              <a:off x="2033" y="1691"/>
              <a:ext cx="109" cy="68"/>
            </a:xfrm>
            <a:custGeom>
              <a:avLst/>
              <a:gdLst>
                <a:gd name="T0" fmla="*/ 0 w 109"/>
                <a:gd name="T1" fmla="*/ 66 h 68"/>
                <a:gd name="T2" fmla="*/ 9 w 109"/>
                <a:gd name="T3" fmla="*/ 68 h 68"/>
                <a:gd name="T4" fmla="*/ 20 w 109"/>
                <a:gd name="T5" fmla="*/ 60 h 68"/>
                <a:gd name="T6" fmla="*/ 31 w 109"/>
                <a:gd name="T7" fmla="*/ 47 h 68"/>
                <a:gd name="T8" fmla="*/ 61 w 109"/>
                <a:gd name="T9" fmla="*/ 47 h 68"/>
                <a:gd name="T10" fmla="*/ 87 w 109"/>
                <a:gd name="T11" fmla="*/ 42 h 68"/>
                <a:gd name="T12" fmla="*/ 102 w 109"/>
                <a:gd name="T13" fmla="*/ 30 h 68"/>
                <a:gd name="T14" fmla="*/ 107 w 109"/>
                <a:gd name="T15" fmla="*/ 15 h 68"/>
                <a:gd name="T16" fmla="*/ 109 w 109"/>
                <a:gd name="T17" fmla="*/ 0 h 68"/>
                <a:gd name="T18" fmla="*/ 89 w 109"/>
                <a:gd name="T19" fmla="*/ 9 h 68"/>
                <a:gd name="T20" fmla="*/ 52 w 109"/>
                <a:gd name="T21" fmla="*/ 26 h 68"/>
                <a:gd name="T22" fmla="*/ 42 w 109"/>
                <a:gd name="T23" fmla="*/ 28 h 68"/>
                <a:gd name="T24" fmla="*/ 31 w 109"/>
                <a:gd name="T25" fmla="*/ 36 h 68"/>
                <a:gd name="T26" fmla="*/ 9 w 109"/>
                <a:gd name="T27" fmla="*/ 40 h 68"/>
                <a:gd name="T28" fmla="*/ 0 w 109"/>
                <a:gd name="T29" fmla="*/ 45 h 68"/>
                <a:gd name="T30" fmla="*/ 0 w 109"/>
                <a:gd name="T31" fmla="*/ 66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" h="68">
                  <a:moveTo>
                    <a:pt x="0" y="66"/>
                  </a:moveTo>
                  <a:lnTo>
                    <a:pt x="9" y="68"/>
                  </a:lnTo>
                  <a:lnTo>
                    <a:pt x="20" y="60"/>
                  </a:lnTo>
                  <a:lnTo>
                    <a:pt x="31" y="47"/>
                  </a:lnTo>
                  <a:lnTo>
                    <a:pt x="61" y="47"/>
                  </a:lnTo>
                  <a:lnTo>
                    <a:pt x="87" y="42"/>
                  </a:lnTo>
                  <a:lnTo>
                    <a:pt x="102" y="30"/>
                  </a:lnTo>
                  <a:lnTo>
                    <a:pt x="107" y="15"/>
                  </a:lnTo>
                  <a:lnTo>
                    <a:pt x="109" y="0"/>
                  </a:lnTo>
                  <a:lnTo>
                    <a:pt x="89" y="9"/>
                  </a:lnTo>
                  <a:lnTo>
                    <a:pt x="52" y="26"/>
                  </a:lnTo>
                  <a:lnTo>
                    <a:pt x="42" y="28"/>
                  </a:lnTo>
                  <a:lnTo>
                    <a:pt x="31" y="36"/>
                  </a:lnTo>
                  <a:lnTo>
                    <a:pt x="9" y="40"/>
                  </a:lnTo>
                  <a:lnTo>
                    <a:pt x="0" y="4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7" name="Freeform 660"/>
            <p:cNvSpPr>
              <a:spLocks/>
            </p:cNvSpPr>
            <p:nvPr/>
          </p:nvSpPr>
          <p:spPr bwMode="auto">
            <a:xfrm>
              <a:off x="2089" y="1858"/>
              <a:ext cx="47" cy="57"/>
            </a:xfrm>
            <a:custGeom>
              <a:avLst/>
              <a:gdLst>
                <a:gd name="T0" fmla="*/ 15 w 47"/>
                <a:gd name="T1" fmla="*/ 0 h 57"/>
                <a:gd name="T2" fmla="*/ 45 w 47"/>
                <a:gd name="T3" fmla="*/ 20 h 57"/>
                <a:gd name="T4" fmla="*/ 47 w 47"/>
                <a:gd name="T5" fmla="*/ 29 h 57"/>
                <a:gd name="T6" fmla="*/ 36 w 47"/>
                <a:gd name="T7" fmla="*/ 40 h 57"/>
                <a:gd name="T8" fmla="*/ 26 w 47"/>
                <a:gd name="T9" fmla="*/ 48 h 57"/>
                <a:gd name="T10" fmla="*/ 28 w 47"/>
                <a:gd name="T11" fmla="*/ 57 h 57"/>
                <a:gd name="T12" fmla="*/ 15 w 47"/>
                <a:gd name="T13" fmla="*/ 55 h 57"/>
                <a:gd name="T14" fmla="*/ 2 w 47"/>
                <a:gd name="T15" fmla="*/ 40 h 57"/>
                <a:gd name="T16" fmla="*/ 0 w 47"/>
                <a:gd name="T17" fmla="*/ 29 h 57"/>
                <a:gd name="T18" fmla="*/ 6 w 47"/>
                <a:gd name="T19" fmla="*/ 17 h 57"/>
                <a:gd name="T20" fmla="*/ 15 w 47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57">
                  <a:moveTo>
                    <a:pt x="15" y="0"/>
                  </a:moveTo>
                  <a:lnTo>
                    <a:pt x="45" y="20"/>
                  </a:lnTo>
                  <a:lnTo>
                    <a:pt x="47" y="29"/>
                  </a:lnTo>
                  <a:lnTo>
                    <a:pt x="36" y="40"/>
                  </a:lnTo>
                  <a:lnTo>
                    <a:pt x="26" y="48"/>
                  </a:lnTo>
                  <a:lnTo>
                    <a:pt x="28" y="57"/>
                  </a:lnTo>
                  <a:lnTo>
                    <a:pt x="15" y="55"/>
                  </a:lnTo>
                  <a:lnTo>
                    <a:pt x="2" y="40"/>
                  </a:lnTo>
                  <a:lnTo>
                    <a:pt x="0" y="29"/>
                  </a:lnTo>
                  <a:lnTo>
                    <a:pt x="6" y="1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8" name="Freeform 661"/>
            <p:cNvSpPr>
              <a:spLocks/>
            </p:cNvSpPr>
            <p:nvPr/>
          </p:nvSpPr>
          <p:spPr bwMode="auto">
            <a:xfrm>
              <a:off x="2148" y="1842"/>
              <a:ext cx="69" cy="83"/>
            </a:xfrm>
            <a:custGeom>
              <a:avLst/>
              <a:gdLst>
                <a:gd name="T0" fmla="*/ 65 w 69"/>
                <a:gd name="T1" fmla="*/ 0 h 83"/>
                <a:gd name="T2" fmla="*/ 69 w 69"/>
                <a:gd name="T3" fmla="*/ 4 h 83"/>
                <a:gd name="T4" fmla="*/ 65 w 69"/>
                <a:gd name="T5" fmla="*/ 9 h 83"/>
                <a:gd name="T6" fmla="*/ 69 w 69"/>
                <a:gd name="T7" fmla="*/ 18 h 83"/>
                <a:gd name="T8" fmla="*/ 64 w 69"/>
                <a:gd name="T9" fmla="*/ 29 h 83"/>
                <a:gd name="T10" fmla="*/ 54 w 69"/>
                <a:gd name="T11" fmla="*/ 37 h 83"/>
                <a:gd name="T12" fmla="*/ 58 w 69"/>
                <a:gd name="T13" fmla="*/ 46 h 83"/>
                <a:gd name="T14" fmla="*/ 54 w 69"/>
                <a:gd name="T15" fmla="*/ 54 h 83"/>
                <a:gd name="T16" fmla="*/ 58 w 69"/>
                <a:gd name="T17" fmla="*/ 63 h 83"/>
                <a:gd name="T18" fmla="*/ 45 w 69"/>
                <a:gd name="T19" fmla="*/ 83 h 83"/>
                <a:gd name="T20" fmla="*/ 16 w 69"/>
                <a:gd name="T21" fmla="*/ 63 h 83"/>
                <a:gd name="T22" fmla="*/ 0 w 69"/>
                <a:gd name="T23" fmla="*/ 52 h 83"/>
                <a:gd name="T24" fmla="*/ 9 w 69"/>
                <a:gd name="T25" fmla="*/ 46 h 83"/>
                <a:gd name="T26" fmla="*/ 9 w 69"/>
                <a:gd name="T27" fmla="*/ 33 h 83"/>
                <a:gd name="T28" fmla="*/ 27 w 69"/>
                <a:gd name="T29" fmla="*/ 22 h 83"/>
                <a:gd name="T30" fmla="*/ 36 w 69"/>
                <a:gd name="T31" fmla="*/ 26 h 83"/>
                <a:gd name="T32" fmla="*/ 45 w 69"/>
                <a:gd name="T33" fmla="*/ 22 h 83"/>
                <a:gd name="T34" fmla="*/ 60 w 69"/>
                <a:gd name="T35" fmla="*/ 11 h 83"/>
                <a:gd name="T36" fmla="*/ 65 w 69"/>
                <a:gd name="T37" fmla="*/ 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" h="83">
                  <a:moveTo>
                    <a:pt x="65" y="0"/>
                  </a:moveTo>
                  <a:lnTo>
                    <a:pt x="69" y="4"/>
                  </a:lnTo>
                  <a:lnTo>
                    <a:pt x="65" y="9"/>
                  </a:lnTo>
                  <a:lnTo>
                    <a:pt x="69" y="18"/>
                  </a:lnTo>
                  <a:lnTo>
                    <a:pt x="64" y="29"/>
                  </a:lnTo>
                  <a:lnTo>
                    <a:pt x="54" y="37"/>
                  </a:lnTo>
                  <a:lnTo>
                    <a:pt x="58" y="46"/>
                  </a:lnTo>
                  <a:lnTo>
                    <a:pt x="54" y="54"/>
                  </a:lnTo>
                  <a:lnTo>
                    <a:pt x="58" y="63"/>
                  </a:lnTo>
                  <a:lnTo>
                    <a:pt x="45" y="83"/>
                  </a:lnTo>
                  <a:lnTo>
                    <a:pt x="16" y="63"/>
                  </a:lnTo>
                  <a:lnTo>
                    <a:pt x="0" y="52"/>
                  </a:lnTo>
                  <a:lnTo>
                    <a:pt x="9" y="46"/>
                  </a:lnTo>
                  <a:lnTo>
                    <a:pt x="9" y="33"/>
                  </a:lnTo>
                  <a:lnTo>
                    <a:pt x="27" y="22"/>
                  </a:lnTo>
                  <a:lnTo>
                    <a:pt x="36" y="26"/>
                  </a:lnTo>
                  <a:lnTo>
                    <a:pt x="45" y="22"/>
                  </a:lnTo>
                  <a:lnTo>
                    <a:pt x="60" y="1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9" name="Freeform 662"/>
            <p:cNvSpPr>
              <a:spLocks/>
            </p:cNvSpPr>
            <p:nvPr/>
          </p:nvSpPr>
          <p:spPr bwMode="auto">
            <a:xfrm>
              <a:off x="2139" y="1928"/>
              <a:ext cx="28" cy="35"/>
            </a:xfrm>
            <a:custGeom>
              <a:avLst/>
              <a:gdLst>
                <a:gd name="T0" fmla="*/ 0 w 28"/>
                <a:gd name="T1" fmla="*/ 0 h 35"/>
                <a:gd name="T2" fmla="*/ 19 w 28"/>
                <a:gd name="T3" fmla="*/ 6 h 35"/>
                <a:gd name="T4" fmla="*/ 26 w 28"/>
                <a:gd name="T5" fmla="*/ 15 h 35"/>
                <a:gd name="T6" fmla="*/ 28 w 28"/>
                <a:gd name="T7" fmla="*/ 28 h 35"/>
                <a:gd name="T8" fmla="*/ 19 w 28"/>
                <a:gd name="T9" fmla="*/ 35 h 35"/>
                <a:gd name="T10" fmla="*/ 5 w 28"/>
                <a:gd name="T11" fmla="*/ 29 h 35"/>
                <a:gd name="T12" fmla="*/ 2 w 28"/>
                <a:gd name="T13" fmla="*/ 20 h 35"/>
                <a:gd name="T14" fmla="*/ 0 w 28"/>
                <a:gd name="T15" fmla="*/ 0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35">
                  <a:moveTo>
                    <a:pt x="0" y="0"/>
                  </a:moveTo>
                  <a:lnTo>
                    <a:pt x="19" y="6"/>
                  </a:lnTo>
                  <a:lnTo>
                    <a:pt x="26" y="15"/>
                  </a:lnTo>
                  <a:lnTo>
                    <a:pt x="28" y="28"/>
                  </a:lnTo>
                  <a:lnTo>
                    <a:pt x="19" y="35"/>
                  </a:lnTo>
                  <a:lnTo>
                    <a:pt x="5" y="29"/>
                  </a:lnTo>
                  <a:lnTo>
                    <a:pt x="2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0" name="Freeform 663"/>
            <p:cNvSpPr>
              <a:spLocks/>
            </p:cNvSpPr>
            <p:nvPr/>
          </p:nvSpPr>
          <p:spPr bwMode="auto">
            <a:xfrm>
              <a:off x="2331" y="1919"/>
              <a:ext cx="16" cy="29"/>
            </a:xfrm>
            <a:custGeom>
              <a:avLst/>
              <a:gdLst>
                <a:gd name="T0" fmla="*/ 5 w 16"/>
                <a:gd name="T1" fmla="*/ 0 h 29"/>
                <a:gd name="T2" fmla="*/ 0 w 16"/>
                <a:gd name="T3" fmla="*/ 5 h 29"/>
                <a:gd name="T4" fmla="*/ 0 w 16"/>
                <a:gd name="T5" fmla="*/ 20 h 29"/>
                <a:gd name="T6" fmla="*/ 11 w 16"/>
                <a:gd name="T7" fmla="*/ 29 h 29"/>
                <a:gd name="T8" fmla="*/ 16 w 16"/>
                <a:gd name="T9" fmla="*/ 16 h 29"/>
                <a:gd name="T10" fmla="*/ 5 w 16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29">
                  <a:moveTo>
                    <a:pt x="5" y="0"/>
                  </a:moveTo>
                  <a:lnTo>
                    <a:pt x="0" y="5"/>
                  </a:lnTo>
                  <a:lnTo>
                    <a:pt x="0" y="20"/>
                  </a:lnTo>
                  <a:lnTo>
                    <a:pt x="11" y="29"/>
                  </a:lnTo>
                  <a:lnTo>
                    <a:pt x="16" y="1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5992" name="Group 664"/>
          <p:cNvGrpSpPr>
            <a:grpSpLocks/>
          </p:cNvGrpSpPr>
          <p:nvPr/>
        </p:nvGrpSpPr>
        <p:grpSpPr bwMode="auto">
          <a:xfrm>
            <a:off x="3781293" y="2579474"/>
            <a:ext cx="348398" cy="510608"/>
            <a:chOff x="1811" y="1911"/>
            <a:chExt cx="512" cy="684"/>
          </a:xfrm>
        </p:grpSpPr>
        <p:sp>
          <p:nvSpPr>
            <p:cNvPr id="126093" name="Freeform 665"/>
            <p:cNvSpPr>
              <a:spLocks/>
            </p:cNvSpPr>
            <p:nvPr/>
          </p:nvSpPr>
          <p:spPr bwMode="auto">
            <a:xfrm>
              <a:off x="2245" y="1976"/>
              <a:ext cx="24" cy="22"/>
            </a:xfrm>
            <a:custGeom>
              <a:avLst/>
              <a:gdLst>
                <a:gd name="T0" fmla="*/ 2 w 24"/>
                <a:gd name="T1" fmla="*/ 0 h 22"/>
                <a:gd name="T2" fmla="*/ 0 w 24"/>
                <a:gd name="T3" fmla="*/ 4 h 22"/>
                <a:gd name="T4" fmla="*/ 2 w 24"/>
                <a:gd name="T5" fmla="*/ 15 h 22"/>
                <a:gd name="T6" fmla="*/ 15 w 24"/>
                <a:gd name="T7" fmla="*/ 22 h 22"/>
                <a:gd name="T8" fmla="*/ 24 w 24"/>
                <a:gd name="T9" fmla="*/ 13 h 22"/>
                <a:gd name="T10" fmla="*/ 2 w 24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2">
                  <a:moveTo>
                    <a:pt x="2" y="0"/>
                  </a:moveTo>
                  <a:lnTo>
                    <a:pt x="0" y="4"/>
                  </a:lnTo>
                  <a:lnTo>
                    <a:pt x="2" y="15"/>
                  </a:lnTo>
                  <a:lnTo>
                    <a:pt x="15" y="22"/>
                  </a:lnTo>
                  <a:lnTo>
                    <a:pt x="24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94" name="Freeform 666"/>
            <p:cNvSpPr>
              <a:spLocks/>
            </p:cNvSpPr>
            <p:nvPr/>
          </p:nvSpPr>
          <p:spPr bwMode="auto">
            <a:xfrm>
              <a:off x="1811" y="1911"/>
              <a:ext cx="512" cy="684"/>
            </a:xfrm>
            <a:custGeom>
              <a:avLst/>
              <a:gdLst>
                <a:gd name="T0" fmla="*/ 201 w 512"/>
                <a:gd name="T1" fmla="*/ 15 h 684"/>
                <a:gd name="T2" fmla="*/ 207 w 512"/>
                <a:gd name="T3" fmla="*/ 48 h 684"/>
                <a:gd name="T4" fmla="*/ 203 w 512"/>
                <a:gd name="T5" fmla="*/ 72 h 684"/>
                <a:gd name="T6" fmla="*/ 231 w 512"/>
                <a:gd name="T7" fmla="*/ 107 h 684"/>
                <a:gd name="T8" fmla="*/ 190 w 512"/>
                <a:gd name="T9" fmla="*/ 96 h 684"/>
                <a:gd name="T10" fmla="*/ 158 w 512"/>
                <a:gd name="T11" fmla="*/ 122 h 684"/>
                <a:gd name="T12" fmla="*/ 136 w 512"/>
                <a:gd name="T13" fmla="*/ 100 h 684"/>
                <a:gd name="T14" fmla="*/ 95 w 512"/>
                <a:gd name="T15" fmla="*/ 122 h 684"/>
                <a:gd name="T16" fmla="*/ 103 w 512"/>
                <a:gd name="T17" fmla="*/ 157 h 684"/>
                <a:gd name="T18" fmla="*/ 82 w 512"/>
                <a:gd name="T19" fmla="*/ 176 h 684"/>
                <a:gd name="T20" fmla="*/ 86 w 512"/>
                <a:gd name="T21" fmla="*/ 209 h 684"/>
                <a:gd name="T22" fmla="*/ 58 w 512"/>
                <a:gd name="T23" fmla="*/ 244 h 684"/>
                <a:gd name="T24" fmla="*/ 28 w 512"/>
                <a:gd name="T25" fmla="*/ 272 h 684"/>
                <a:gd name="T26" fmla="*/ 19 w 512"/>
                <a:gd name="T27" fmla="*/ 326 h 684"/>
                <a:gd name="T28" fmla="*/ 15 w 512"/>
                <a:gd name="T29" fmla="*/ 350 h 684"/>
                <a:gd name="T30" fmla="*/ 2 w 512"/>
                <a:gd name="T31" fmla="*/ 400 h 684"/>
                <a:gd name="T32" fmla="*/ 19 w 512"/>
                <a:gd name="T33" fmla="*/ 424 h 684"/>
                <a:gd name="T34" fmla="*/ 0 w 512"/>
                <a:gd name="T35" fmla="*/ 455 h 684"/>
                <a:gd name="T36" fmla="*/ 28 w 512"/>
                <a:gd name="T37" fmla="*/ 489 h 684"/>
                <a:gd name="T38" fmla="*/ 81 w 512"/>
                <a:gd name="T39" fmla="*/ 496 h 684"/>
                <a:gd name="T40" fmla="*/ 90 w 512"/>
                <a:gd name="T41" fmla="*/ 520 h 684"/>
                <a:gd name="T42" fmla="*/ 66 w 512"/>
                <a:gd name="T43" fmla="*/ 553 h 684"/>
                <a:gd name="T44" fmla="*/ 45 w 512"/>
                <a:gd name="T45" fmla="*/ 608 h 684"/>
                <a:gd name="T46" fmla="*/ 73 w 512"/>
                <a:gd name="T47" fmla="*/ 641 h 684"/>
                <a:gd name="T48" fmla="*/ 99 w 512"/>
                <a:gd name="T49" fmla="*/ 628 h 684"/>
                <a:gd name="T50" fmla="*/ 125 w 512"/>
                <a:gd name="T51" fmla="*/ 638 h 684"/>
                <a:gd name="T52" fmla="*/ 149 w 512"/>
                <a:gd name="T53" fmla="*/ 660 h 684"/>
                <a:gd name="T54" fmla="*/ 197 w 512"/>
                <a:gd name="T55" fmla="*/ 667 h 684"/>
                <a:gd name="T56" fmla="*/ 229 w 512"/>
                <a:gd name="T57" fmla="*/ 673 h 684"/>
                <a:gd name="T58" fmla="*/ 277 w 512"/>
                <a:gd name="T59" fmla="*/ 673 h 684"/>
                <a:gd name="T60" fmla="*/ 308 w 512"/>
                <a:gd name="T61" fmla="*/ 669 h 684"/>
                <a:gd name="T62" fmla="*/ 342 w 512"/>
                <a:gd name="T63" fmla="*/ 669 h 684"/>
                <a:gd name="T64" fmla="*/ 382 w 512"/>
                <a:gd name="T65" fmla="*/ 678 h 684"/>
                <a:gd name="T66" fmla="*/ 373 w 512"/>
                <a:gd name="T67" fmla="*/ 649 h 684"/>
                <a:gd name="T68" fmla="*/ 432 w 512"/>
                <a:gd name="T69" fmla="*/ 593 h 684"/>
                <a:gd name="T70" fmla="*/ 403 w 512"/>
                <a:gd name="T71" fmla="*/ 567 h 684"/>
                <a:gd name="T72" fmla="*/ 347 w 512"/>
                <a:gd name="T73" fmla="*/ 511 h 684"/>
                <a:gd name="T74" fmla="*/ 333 w 512"/>
                <a:gd name="T75" fmla="*/ 461 h 684"/>
                <a:gd name="T76" fmla="*/ 352 w 512"/>
                <a:gd name="T77" fmla="*/ 449 h 684"/>
                <a:gd name="T78" fmla="*/ 463 w 512"/>
                <a:gd name="T79" fmla="*/ 400 h 684"/>
                <a:gd name="T80" fmla="*/ 503 w 512"/>
                <a:gd name="T81" fmla="*/ 397 h 684"/>
                <a:gd name="T82" fmla="*/ 512 w 512"/>
                <a:gd name="T83" fmla="*/ 363 h 684"/>
                <a:gd name="T84" fmla="*/ 501 w 512"/>
                <a:gd name="T85" fmla="*/ 300 h 684"/>
                <a:gd name="T86" fmla="*/ 492 w 512"/>
                <a:gd name="T87" fmla="*/ 256 h 684"/>
                <a:gd name="T88" fmla="*/ 479 w 512"/>
                <a:gd name="T89" fmla="*/ 207 h 684"/>
                <a:gd name="T90" fmla="*/ 458 w 512"/>
                <a:gd name="T91" fmla="*/ 130 h 684"/>
                <a:gd name="T92" fmla="*/ 414 w 512"/>
                <a:gd name="T93" fmla="*/ 85 h 684"/>
                <a:gd name="T94" fmla="*/ 379 w 512"/>
                <a:gd name="T95" fmla="*/ 83 h 684"/>
                <a:gd name="T96" fmla="*/ 319 w 512"/>
                <a:gd name="T97" fmla="*/ 106 h 684"/>
                <a:gd name="T98" fmla="*/ 314 w 512"/>
                <a:gd name="T99" fmla="*/ 87 h 684"/>
                <a:gd name="T100" fmla="*/ 284 w 512"/>
                <a:gd name="T101" fmla="*/ 59 h 684"/>
                <a:gd name="T102" fmla="*/ 260 w 512"/>
                <a:gd name="T103" fmla="*/ 15 h 684"/>
                <a:gd name="T104" fmla="*/ 225 w 512"/>
                <a:gd name="T105" fmla="*/ 2 h 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12" h="684">
                  <a:moveTo>
                    <a:pt x="212" y="0"/>
                  </a:moveTo>
                  <a:lnTo>
                    <a:pt x="201" y="7"/>
                  </a:lnTo>
                  <a:lnTo>
                    <a:pt x="201" y="15"/>
                  </a:lnTo>
                  <a:lnTo>
                    <a:pt x="203" y="22"/>
                  </a:lnTo>
                  <a:lnTo>
                    <a:pt x="205" y="33"/>
                  </a:lnTo>
                  <a:lnTo>
                    <a:pt x="207" y="48"/>
                  </a:lnTo>
                  <a:lnTo>
                    <a:pt x="201" y="54"/>
                  </a:lnTo>
                  <a:lnTo>
                    <a:pt x="201" y="63"/>
                  </a:lnTo>
                  <a:lnTo>
                    <a:pt x="203" y="72"/>
                  </a:lnTo>
                  <a:lnTo>
                    <a:pt x="218" y="85"/>
                  </a:lnTo>
                  <a:lnTo>
                    <a:pt x="227" y="87"/>
                  </a:lnTo>
                  <a:lnTo>
                    <a:pt x="231" y="107"/>
                  </a:lnTo>
                  <a:lnTo>
                    <a:pt x="210" y="102"/>
                  </a:lnTo>
                  <a:lnTo>
                    <a:pt x="199" y="91"/>
                  </a:lnTo>
                  <a:lnTo>
                    <a:pt x="190" y="96"/>
                  </a:lnTo>
                  <a:lnTo>
                    <a:pt x="173" y="117"/>
                  </a:lnTo>
                  <a:lnTo>
                    <a:pt x="166" y="124"/>
                  </a:lnTo>
                  <a:lnTo>
                    <a:pt x="158" y="122"/>
                  </a:lnTo>
                  <a:lnTo>
                    <a:pt x="157" y="113"/>
                  </a:lnTo>
                  <a:lnTo>
                    <a:pt x="151" y="106"/>
                  </a:lnTo>
                  <a:lnTo>
                    <a:pt x="136" y="100"/>
                  </a:lnTo>
                  <a:lnTo>
                    <a:pt x="114" y="100"/>
                  </a:lnTo>
                  <a:lnTo>
                    <a:pt x="107" y="109"/>
                  </a:lnTo>
                  <a:lnTo>
                    <a:pt x="95" y="122"/>
                  </a:lnTo>
                  <a:lnTo>
                    <a:pt x="105" y="131"/>
                  </a:lnTo>
                  <a:lnTo>
                    <a:pt x="105" y="148"/>
                  </a:lnTo>
                  <a:lnTo>
                    <a:pt x="103" y="157"/>
                  </a:lnTo>
                  <a:lnTo>
                    <a:pt x="99" y="165"/>
                  </a:lnTo>
                  <a:lnTo>
                    <a:pt x="86" y="174"/>
                  </a:lnTo>
                  <a:lnTo>
                    <a:pt x="82" y="176"/>
                  </a:lnTo>
                  <a:lnTo>
                    <a:pt x="84" y="189"/>
                  </a:lnTo>
                  <a:lnTo>
                    <a:pt x="90" y="198"/>
                  </a:lnTo>
                  <a:lnTo>
                    <a:pt x="86" y="209"/>
                  </a:lnTo>
                  <a:lnTo>
                    <a:pt x="77" y="222"/>
                  </a:lnTo>
                  <a:lnTo>
                    <a:pt x="66" y="235"/>
                  </a:lnTo>
                  <a:lnTo>
                    <a:pt x="58" y="244"/>
                  </a:lnTo>
                  <a:lnTo>
                    <a:pt x="45" y="254"/>
                  </a:lnTo>
                  <a:lnTo>
                    <a:pt x="35" y="257"/>
                  </a:lnTo>
                  <a:lnTo>
                    <a:pt x="28" y="272"/>
                  </a:lnTo>
                  <a:lnTo>
                    <a:pt x="26" y="294"/>
                  </a:lnTo>
                  <a:lnTo>
                    <a:pt x="19" y="307"/>
                  </a:lnTo>
                  <a:lnTo>
                    <a:pt x="19" y="326"/>
                  </a:lnTo>
                  <a:lnTo>
                    <a:pt x="11" y="335"/>
                  </a:lnTo>
                  <a:lnTo>
                    <a:pt x="9" y="341"/>
                  </a:lnTo>
                  <a:lnTo>
                    <a:pt x="15" y="350"/>
                  </a:lnTo>
                  <a:lnTo>
                    <a:pt x="19" y="365"/>
                  </a:lnTo>
                  <a:lnTo>
                    <a:pt x="28" y="378"/>
                  </a:lnTo>
                  <a:lnTo>
                    <a:pt x="2" y="400"/>
                  </a:lnTo>
                  <a:lnTo>
                    <a:pt x="7" y="413"/>
                  </a:lnTo>
                  <a:lnTo>
                    <a:pt x="17" y="422"/>
                  </a:lnTo>
                  <a:lnTo>
                    <a:pt x="19" y="424"/>
                  </a:lnTo>
                  <a:lnTo>
                    <a:pt x="19" y="433"/>
                  </a:lnTo>
                  <a:lnTo>
                    <a:pt x="6" y="442"/>
                  </a:lnTo>
                  <a:lnTo>
                    <a:pt x="0" y="455"/>
                  </a:lnTo>
                  <a:lnTo>
                    <a:pt x="6" y="472"/>
                  </a:lnTo>
                  <a:lnTo>
                    <a:pt x="13" y="483"/>
                  </a:lnTo>
                  <a:lnTo>
                    <a:pt x="28" y="489"/>
                  </a:lnTo>
                  <a:lnTo>
                    <a:pt x="47" y="492"/>
                  </a:lnTo>
                  <a:lnTo>
                    <a:pt x="66" y="494"/>
                  </a:lnTo>
                  <a:lnTo>
                    <a:pt x="81" y="496"/>
                  </a:lnTo>
                  <a:lnTo>
                    <a:pt x="92" y="504"/>
                  </a:lnTo>
                  <a:lnTo>
                    <a:pt x="103" y="513"/>
                  </a:lnTo>
                  <a:lnTo>
                    <a:pt x="90" y="520"/>
                  </a:lnTo>
                  <a:lnTo>
                    <a:pt x="79" y="531"/>
                  </a:lnTo>
                  <a:lnTo>
                    <a:pt x="68" y="541"/>
                  </a:lnTo>
                  <a:lnTo>
                    <a:pt x="66" y="553"/>
                  </a:lnTo>
                  <a:lnTo>
                    <a:pt x="60" y="580"/>
                  </a:lnTo>
                  <a:lnTo>
                    <a:pt x="51" y="597"/>
                  </a:lnTo>
                  <a:lnTo>
                    <a:pt x="45" y="608"/>
                  </a:lnTo>
                  <a:lnTo>
                    <a:pt x="60" y="628"/>
                  </a:lnTo>
                  <a:lnTo>
                    <a:pt x="64" y="634"/>
                  </a:lnTo>
                  <a:lnTo>
                    <a:pt x="73" y="641"/>
                  </a:lnTo>
                  <a:lnTo>
                    <a:pt x="82" y="640"/>
                  </a:lnTo>
                  <a:lnTo>
                    <a:pt x="94" y="634"/>
                  </a:lnTo>
                  <a:lnTo>
                    <a:pt x="99" y="628"/>
                  </a:lnTo>
                  <a:lnTo>
                    <a:pt x="101" y="625"/>
                  </a:lnTo>
                  <a:lnTo>
                    <a:pt x="118" y="628"/>
                  </a:lnTo>
                  <a:lnTo>
                    <a:pt x="125" y="638"/>
                  </a:lnTo>
                  <a:lnTo>
                    <a:pt x="131" y="649"/>
                  </a:lnTo>
                  <a:lnTo>
                    <a:pt x="138" y="658"/>
                  </a:lnTo>
                  <a:lnTo>
                    <a:pt x="149" y="660"/>
                  </a:lnTo>
                  <a:lnTo>
                    <a:pt x="171" y="658"/>
                  </a:lnTo>
                  <a:lnTo>
                    <a:pt x="182" y="656"/>
                  </a:lnTo>
                  <a:lnTo>
                    <a:pt x="197" y="667"/>
                  </a:lnTo>
                  <a:lnTo>
                    <a:pt x="208" y="662"/>
                  </a:lnTo>
                  <a:lnTo>
                    <a:pt x="219" y="665"/>
                  </a:lnTo>
                  <a:lnTo>
                    <a:pt x="229" y="673"/>
                  </a:lnTo>
                  <a:lnTo>
                    <a:pt x="247" y="665"/>
                  </a:lnTo>
                  <a:lnTo>
                    <a:pt x="264" y="665"/>
                  </a:lnTo>
                  <a:lnTo>
                    <a:pt x="277" y="673"/>
                  </a:lnTo>
                  <a:lnTo>
                    <a:pt x="286" y="677"/>
                  </a:lnTo>
                  <a:lnTo>
                    <a:pt x="297" y="669"/>
                  </a:lnTo>
                  <a:lnTo>
                    <a:pt x="308" y="669"/>
                  </a:lnTo>
                  <a:lnTo>
                    <a:pt x="327" y="665"/>
                  </a:lnTo>
                  <a:lnTo>
                    <a:pt x="340" y="673"/>
                  </a:lnTo>
                  <a:lnTo>
                    <a:pt x="342" y="669"/>
                  </a:lnTo>
                  <a:lnTo>
                    <a:pt x="356" y="678"/>
                  </a:lnTo>
                  <a:lnTo>
                    <a:pt x="368" y="684"/>
                  </a:lnTo>
                  <a:lnTo>
                    <a:pt x="382" y="678"/>
                  </a:lnTo>
                  <a:lnTo>
                    <a:pt x="384" y="669"/>
                  </a:lnTo>
                  <a:lnTo>
                    <a:pt x="375" y="656"/>
                  </a:lnTo>
                  <a:lnTo>
                    <a:pt x="373" y="649"/>
                  </a:lnTo>
                  <a:lnTo>
                    <a:pt x="368" y="627"/>
                  </a:lnTo>
                  <a:lnTo>
                    <a:pt x="419" y="593"/>
                  </a:lnTo>
                  <a:lnTo>
                    <a:pt x="432" y="593"/>
                  </a:lnTo>
                  <a:lnTo>
                    <a:pt x="434" y="588"/>
                  </a:lnTo>
                  <a:lnTo>
                    <a:pt x="416" y="581"/>
                  </a:lnTo>
                  <a:lnTo>
                    <a:pt x="403" y="567"/>
                  </a:lnTo>
                  <a:lnTo>
                    <a:pt x="370" y="538"/>
                  </a:lnTo>
                  <a:lnTo>
                    <a:pt x="366" y="515"/>
                  </a:lnTo>
                  <a:lnTo>
                    <a:pt x="347" y="511"/>
                  </a:lnTo>
                  <a:lnTo>
                    <a:pt x="345" y="489"/>
                  </a:lnTo>
                  <a:lnTo>
                    <a:pt x="341" y="470"/>
                  </a:lnTo>
                  <a:lnTo>
                    <a:pt x="333" y="461"/>
                  </a:lnTo>
                  <a:lnTo>
                    <a:pt x="338" y="452"/>
                  </a:lnTo>
                  <a:lnTo>
                    <a:pt x="342" y="448"/>
                  </a:lnTo>
                  <a:lnTo>
                    <a:pt x="352" y="449"/>
                  </a:lnTo>
                  <a:lnTo>
                    <a:pt x="383" y="440"/>
                  </a:lnTo>
                  <a:lnTo>
                    <a:pt x="449" y="406"/>
                  </a:lnTo>
                  <a:lnTo>
                    <a:pt x="463" y="400"/>
                  </a:lnTo>
                  <a:lnTo>
                    <a:pt x="477" y="391"/>
                  </a:lnTo>
                  <a:lnTo>
                    <a:pt x="488" y="403"/>
                  </a:lnTo>
                  <a:lnTo>
                    <a:pt x="503" y="397"/>
                  </a:lnTo>
                  <a:lnTo>
                    <a:pt x="507" y="382"/>
                  </a:lnTo>
                  <a:lnTo>
                    <a:pt x="506" y="373"/>
                  </a:lnTo>
                  <a:lnTo>
                    <a:pt x="512" y="363"/>
                  </a:lnTo>
                  <a:lnTo>
                    <a:pt x="504" y="351"/>
                  </a:lnTo>
                  <a:lnTo>
                    <a:pt x="495" y="330"/>
                  </a:lnTo>
                  <a:lnTo>
                    <a:pt x="501" y="300"/>
                  </a:lnTo>
                  <a:lnTo>
                    <a:pt x="491" y="285"/>
                  </a:lnTo>
                  <a:lnTo>
                    <a:pt x="487" y="270"/>
                  </a:lnTo>
                  <a:lnTo>
                    <a:pt x="492" y="256"/>
                  </a:lnTo>
                  <a:lnTo>
                    <a:pt x="489" y="244"/>
                  </a:lnTo>
                  <a:lnTo>
                    <a:pt x="468" y="221"/>
                  </a:lnTo>
                  <a:lnTo>
                    <a:pt x="479" y="207"/>
                  </a:lnTo>
                  <a:lnTo>
                    <a:pt x="479" y="183"/>
                  </a:lnTo>
                  <a:lnTo>
                    <a:pt x="481" y="155"/>
                  </a:lnTo>
                  <a:lnTo>
                    <a:pt x="458" y="130"/>
                  </a:lnTo>
                  <a:lnTo>
                    <a:pt x="447" y="115"/>
                  </a:lnTo>
                  <a:lnTo>
                    <a:pt x="434" y="102"/>
                  </a:lnTo>
                  <a:lnTo>
                    <a:pt x="414" y="85"/>
                  </a:lnTo>
                  <a:lnTo>
                    <a:pt x="401" y="76"/>
                  </a:lnTo>
                  <a:lnTo>
                    <a:pt x="392" y="74"/>
                  </a:lnTo>
                  <a:lnTo>
                    <a:pt x="379" y="83"/>
                  </a:lnTo>
                  <a:lnTo>
                    <a:pt x="369" y="89"/>
                  </a:lnTo>
                  <a:lnTo>
                    <a:pt x="340" y="111"/>
                  </a:lnTo>
                  <a:lnTo>
                    <a:pt x="319" y="106"/>
                  </a:lnTo>
                  <a:lnTo>
                    <a:pt x="310" y="106"/>
                  </a:lnTo>
                  <a:lnTo>
                    <a:pt x="310" y="98"/>
                  </a:lnTo>
                  <a:lnTo>
                    <a:pt x="314" y="87"/>
                  </a:lnTo>
                  <a:lnTo>
                    <a:pt x="319" y="78"/>
                  </a:lnTo>
                  <a:lnTo>
                    <a:pt x="292" y="61"/>
                  </a:lnTo>
                  <a:lnTo>
                    <a:pt x="284" y="59"/>
                  </a:lnTo>
                  <a:lnTo>
                    <a:pt x="271" y="48"/>
                  </a:lnTo>
                  <a:lnTo>
                    <a:pt x="266" y="28"/>
                  </a:lnTo>
                  <a:lnTo>
                    <a:pt x="260" y="15"/>
                  </a:lnTo>
                  <a:lnTo>
                    <a:pt x="251" y="17"/>
                  </a:lnTo>
                  <a:lnTo>
                    <a:pt x="240" y="4"/>
                  </a:lnTo>
                  <a:lnTo>
                    <a:pt x="225" y="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5993" name="Freeform 667"/>
          <p:cNvSpPr>
            <a:spLocks/>
          </p:cNvSpPr>
          <p:nvPr/>
        </p:nvSpPr>
        <p:spPr bwMode="auto">
          <a:xfrm>
            <a:off x="4102118" y="2620632"/>
            <a:ext cx="374489" cy="385624"/>
          </a:xfrm>
          <a:custGeom>
            <a:avLst/>
            <a:gdLst>
              <a:gd name="T0" fmla="*/ 0 w 551"/>
              <a:gd name="T1" fmla="*/ 2147483647 h 518"/>
              <a:gd name="T2" fmla="*/ 0 w 551"/>
              <a:gd name="T3" fmla="*/ 2147483647 h 518"/>
              <a:gd name="T4" fmla="*/ 0 w 551"/>
              <a:gd name="T5" fmla="*/ 2147483647 h 518"/>
              <a:gd name="T6" fmla="*/ 0 w 551"/>
              <a:gd name="T7" fmla="*/ 2147483647 h 518"/>
              <a:gd name="T8" fmla="*/ 0 w 551"/>
              <a:gd name="T9" fmla="*/ 2147483647 h 518"/>
              <a:gd name="T10" fmla="*/ 743963605 w 551"/>
              <a:gd name="T11" fmla="*/ 2147483647 h 518"/>
              <a:gd name="T12" fmla="*/ 743963605 w 551"/>
              <a:gd name="T13" fmla="*/ 2147483647 h 518"/>
              <a:gd name="T14" fmla="*/ 0 w 551"/>
              <a:gd name="T15" fmla="*/ 2147483647 h 518"/>
              <a:gd name="T16" fmla="*/ 743963605 w 551"/>
              <a:gd name="T17" fmla="*/ 2147483647 h 518"/>
              <a:gd name="T18" fmla="*/ 743963605 w 551"/>
              <a:gd name="T19" fmla="*/ 2147483647 h 518"/>
              <a:gd name="T20" fmla="*/ 743963605 w 551"/>
              <a:gd name="T21" fmla="*/ 2147483647 h 518"/>
              <a:gd name="T22" fmla="*/ 1487927209 w 551"/>
              <a:gd name="T23" fmla="*/ 2147483647 h 518"/>
              <a:gd name="T24" fmla="*/ 1487927209 w 551"/>
              <a:gd name="T25" fmla="*/ 2147483647 h 518"/>
              <a:gd name="T26" fmla="*/ 2147483647 w 551"/>
              <a:gd name="T27" fmla="*/ 2147483647 h 518"/>
              <a:gd name="T28" fmla="*/ 2147483647 w 551"/>
              <a:gd name="T29" fmla="*/ 2147483647 h 518"/>
              <a:gd name="T30" fmla="*/ 2147483647 w 551"/>
              <a:gd name="T31" fmla="*/ 2147483647 h 518"/>
              <a:gd name="T32" fmla="*/ 2147483647 w 551"/>
              <a:gd name="T33" fmla="*/ 2147483647 h 518"/>
              <a:gd name="T34" fmla="*/ 2147483647 w 551"/>
              <a:gd name="T35" fmla="*/ 2147483647 h 518"/>
              <a:gd name="T36" fmla="*/ 2147483647 w 551"/>
              <a:gd name="T37" fmla="*/ 2147483647 h 518"/>
              <a:gd name="T38" fmla="*/ 2147483647 w 551"/>
              <a:gd name="T39" fmla="*/ 2147483647 h 518"/>
              <a:gd name="T40" fmla="*/ 2147483647 w 551"/>
              <a:gd name="T41" fmla="*/ 2147483647 h 518"/>
              <a:gd name="T42" fmla="*/ 2147483647 w 551"/>
              <a:gd name="T43" fmla="*/ 2147483647 h 518"/>
              <a:gd name="T44" fmla="*/ 2147483647 w 551"/>
              <a:gd name="T45" fmla="*/ 2147483647 h 518"/>
              <a:gd name="T46" fmla="*/ 2147483647 w 551"/>
              <a:gd name="T47" fmla="*/ 2147483647 h 518"/>
              <a:gd name="T48" fmla="*/ 2147483647 w 551"/>
              <a:gd name="T49" fmla="*/ 2147483647 h 518"/>
              <a:gd name="T50" fmla="*/ 2147483647 w 551"/>
              <a:gd name="T51" fmla="*/ 2147483647 h 518"/>
              <a:gd name="T52" fmla="*/ 2147483647 w 551"/>
              <a:gd name="T53" fmla="*/ 2147483647 h 518"/>
              <a:gd name="T54" fmla="*/ 2147483647 w 551"/>
              <a:gd name="T55" fmla="*/ 2147483647 h 518"/>
              <a:gd name="T56" fmla="*/ 2147483647 w 551"/>
              <a:gd name="T57" fmla="*/ 2147483647 h 518"/>
              <a:gd name="T58" fmla="*/ 2147483647 w 551"/>
              <a:gd name="T59" fmla="*/ 2147483647 h 518"/>
              <a:gd name="T60" fmla="*/ 2147483647 w 551"/>
              <a:gd name="T61" fmla="*/ 2147483647 h 518"/>
              <a:gd name="T62" fmla="*/ 2147483647 w 551"/>
              <a:gd name="T63" fmla="*/ 2147483647 h 518"/>
              <a:gd name="T64" fmla="*/ 2147483647 w 551"/>
              <a:gd name="T65" fmla="*/ 2147483647 h 518"/>
              <a:gd name="T66" fmla="*/ 2147483647 w 551"/>
              <a:gd name="T67" fmla="*/ 2147483647 h 518"/>
              <a:gd name="T68" fmla="*/ 2147483647 w 551"/>
              <a:gd name="T69" fmla="*/ 2147483647 h 518"/>
              <a:gd name="T70" fmla="*/ 2147483647 w 551"/>
              <a:gd name="T71" fmla="*/ 2147483647 h 518"/>
              <a:gd name="T72" fmla="*/ 2147483647 w 551"/>
              <a:gd name="T73" fmla="*/ 2147483647 h 518"/>
              <a:gd name="T74" fmla="*/ 2147483647 w 551"/>
              <a:gd name="T75" fmla="*/ 2147483647 h 518"/>
              <a:gd name="T76" fmla="*/ 2147483647 w 551"/>
              <a:gd name="T77" fmla="*/ 2147483647 h 518"/>
              <a:gd name="T78" fmla="*/ 2147483647 w 551"/>
              <a:gd name="T79" fmla="*/ 2147483647 h 518"/>
              <a:gd name="T80" fmla="*/ 2147483647 w 551"/>
              <a:gd name="T81" fmla="*/ 1955206993 h 518"/>
              <a:gd name="T82" fmla="*/ 2147483647 w 551"/>
              <a:gd name="T83" fmla="*/ 1955206993 h 518"/>
              <a:gd name="T84" fmla="*/ 2147483647 w 551"/>
              <a:gd name="T85" fmla="*/ 0 h 518"/>
              <a:gd name="T86" fmla="*/ 2147483647 w 551"/>
              <a:gd name="T87" fmla="*/ 0 h 518"/>
              <a:gd name="T88" fmla="*/ 2147483647 w 551"/>
              <a:gd name="T89" fmla="*/ 977110737 h 518"/>
              <a:gd name="T90" fmla="*/ 1487927209 w 551"/>
              <a:gd name="T91" fmla="*/ 2147483647 h 518"/>
              <a:gd name="T92" fmla="*/ 743963605 w 551"/>
              <a:gd name="T93" fmla="*/ 2147483647 h 518"/>
              <a:gd name="T94" fmla="*/ 0 w 551"/>
              <a:gd name="T95" fmla="*/ 2147483647 h 51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51" h="518">
                <a:moveTo>
                  <a:pt x="13" y="98"/>
                </a:moveTo>
                <a:lnTo>
                  <a:pt x="11" y="130"/>
                </a:lnTo>
                <a:lnTo>
                  <a:pt x="11" y="150"/>
                </a:lnTo>
                <a:lnTo>
                  <a:pt x="0" y="165"/>
                </a:lnTo>
                <a:lnTo>
                  <a:pt x="22" y="191"/>
                </a:lnTo>
                <a:lnTo>
                  <a:pt x="24" y="198"/>
                </a:lnTo>
                <a:lnTo>
                  <a:pt x="19" y="215"/>
                </a:lnTo>
                <a:lnTo>
                  <a:pt x="20" y="226"/>
                </a:lnTo>
                <a:lnTo>
                  <a:pt x="31" y="241"/>
                </a:lnTo>
                <a:lnTo>
                  <a:pt x="30" y="250"/>
                </a:lnTo>
                <a:lnTo>
                  <a:pt x="28" y="278"/>
                </a:lnTo>
                <a:lnTo>
                  <a:pt x="37" y="297"/>
                </a:lnTo>
                <a:lnTo>
                  <a:pt x="44" y="308"/>
                </a:lnTo>
                <a:lnTo>
                  <a:pt x="39" y="315"/>
                </a:lnTo>
                <a:lnTo>
                  <a:pt x="39" y="326"/>
                </a:lnTo>
                <a:lnTo>
                  <a:pt x="33" y="332"/>
                </a:lnTo>
                <a:lnTo>
                  <a:pt x="33" y="339"/>
                </a:lnTo>
                <a:lnTo>
                  <a:pt x="48" y="341"/>
                </a:lnTo>
                <a:lnTo>
                  <a:pt x="59" y="345"/>
                </a:lnTo>
                <a:lnTo>
                  <a:pt x="63" y="352"/>
                </a:lnTo>
                <a:lnTo>
                  <a:pt x="63" y="365"/>
                </a:lnTo>
                <a:lnTo>
                  <a:pt x="78" y="380"/>
                </a:lnTo>
                <a:lnTo>
                  <a:pt x="92" y="386"/>
                </a:lnTo>
                <a:lnTo>
                  <a:pt x="95" y="399"/>
                </a:lnTo>
                <a:lnTo>
                  <a:pt x="112" y="421"/>
                </a:lnTo>
                <a:lnTo>
                  <a:pt x="127" y="408"/>
                </a:lnTo>
                <a:lnTo>
                  <a:pt x="140" y="404"/>
                </a:lnTo>
                <a:lnTo>
                  <a:pt x="149" y="406"/>
                </a:lnTo>
                <a:lnTo>
                  <a:pt x="175" y="434"/>
                </a:lnTo>
                <a:lnTo>
                  <a:pt x="181" y="436"/>
                </a:lnTo>
                <a:lnTo>
                  <a:pt x="212" y="450"/>
                </a:lnTo>
                <a:lnTo>
                  <a:pt x="219" y="452"/>
                </a:lnTo>
                <a:lnTo>
                  <a:pt x="232" y="449"/>
                </a:lnTo>
                <a:lnTo>
                  <a:pt x="247" y="447"/>
                </a:lnTo>
                <a:lnTo>
                  <a:pt x="260" y="452"/>
                </a:lnTo>
                <a:lnTo>
                  <a:pt x="277" y="467"/>
                </a:lnTo>
                <a:lnTo>
                  <a:pt x="284" y="475"/>
                </a:lnTo>
                <a:lnTo>
                  <a:pt x="292" y="469"/>
                </a:lnTo>
                <a:lnTo>
                  <a:pt x="301" y="467"/>
                </a:lnTo>
                <a:lnTo>
                  <a:pt x="314" y="478"/>
                </a:lnTo>
                <a:lnTo>
                  <a:pt x="329" y="490"/>
                </a:lnTo>
                <a:lnTo>
                  <a:pt x="340" y="498"/>
                </a:lnTo>
                <a:lnTo>
                  <a:pt x="355" y="503"/>
                </a:lnTo>
                <a:lnTo>
                  <a:pt x="362" y="501"/>
                </a:lnTo>
                <a:lnTo>
                  <a:pt x="369" y="494"/>
                </a:lnTo>
                <a:lnTo>
                  <a:pt x="379" y="490"/>
                </a:lnTo>
                <a:lnTo>
                  <a:pt x="397" y="496"/>
                </a:lnTo>
                <a:lnTo>
                  <a:pt x="482" y="518"/>
                </a:lnTo>
                <a:lnTo>
                  <a:pt x="495" y="507"/>
                </a:lnTo>
                <a:lnTo>
                  <a:pt x="486" y="490"/>
                </a:lnTo>
                <a:lnTo>
                  <a:pt x="477" y="462"/>
                </a:lnTo>
                <a:lnTo>
                  <a:pt x="536" y="408"/>
                </a:lnTo>
                <a:lnTo>
                  <a:pt x="547" y="395"/>
                </a:lnTo>
                <a:lnTo>
                  <a:pt x="551" y="374"/>
                </a:lnTo>
                <a:lnTo>
                  <a:pt x="542" y="347"/>
                </a:lnTo>
                <a:lnTo>
                  <a:pt x="532" y="324"/>
                </a:lnTo>
                <a:lnTo>
                  <a:pt x="516" y="298"/>
                </a:lnTo>
                <a:lnTo>
                  <a:pt x="505" y="287"/>
                </a:lnTo>
                <a:lnTo>
                  <a:pt x="503" y="271"/>
                </a:lnTo>
                <a:lnTo>
                  <a:pt x="505" y="254"/>
                </a:lnTo>
                <a:lnTo>
                  <a:pt x="510" y="237"/>
                </a:lnTo>
                <a:lnTo>
                  <a:pt x="503" y="226"/>
                </a:lnTo>
                <a:lnTo>
                  <a:pt x="494" y="219"/>
                </a:lnTo>
                <a:lnTo>
                  <a:pt x="503" y="208"/>
                </a:lnTo>
                <a:lnTo>
                  <a:pt x="518" y="187"/>
                </a:lnTo>
                <a:lnTo>
                  <a:pt x="523" y="182"/>
                </a:lnTo>
                <a:lnTo>
                  <a:pt x="520" y="146"/>
                </a:lnTo>
                <a:lnTo>
                  <a:pt x="514" y="128"/>
                </a:lnTo>
                <a:lnTo>
                  <a:pt x="508" y="109"/>
                </a:lnTo>
                <a:lnTo>
                  <a:pt x="508" y="91"/>
                </a:lnTo>
                <a:lnTo>
                  <a:pt x="497" y="74"/>
                </a:lnTo>
                <a:lnTo>
                  <a:pt x="482" y="59"/>
                </a:lnTo>
                <a:lnTo>
                  <a:pt x="466" y="57"/>
                </a:lnTo>
                <a:lnTo>
                  <a:pt x="418" y="56"/>
                </a:lnTo>
                <a:lnTo>
                  <a:pt x="392" y="54"/>
                </a:lnTo>
                <a:lnTo>
                  <a:pt x="344" y="50"/>
                </a:lnTo>
                <a:lnTo>
                  <a:pt x="325" y="41"/>
                </a:lnTo>
                <a:lnTo>
                  <a:pt x="305" y="39"/>
                </a:lnTo>
                <a:lnTo>
                  <a:pt x="294" y="43"/>
                </a:lnTo>
                <a:lnTo>
                  <a:pt x="281" y="52"/>
                </a:lnTo>
                <a:lnTo>
                  <a:pt x="269" y="48"/>
                </a:lnTo>
                <a:lnTo>
                  <a:pt x="258" y="37"/>
                </a:lnTo>
                <a:lnTo>
                  <a:pt x="245" y="37"/>
                </a:lnTo>
                <a:lnTo>
                  <a:pt x="240" y="32"/>
                </a:lnTo>
                <a:lnTo>
                  <a:pt x="236" y="15"/>
                </a:lnTo>
                <a:lnTo>
                  <a:pt x="219" y="2"/>
                </a:lnTo>
                <a:lnTo>
                  <a:pt x="207" y="0"/>
                </a:lnTo>
                <a:lnTo>
                  <a:pt x="184" y="6"/>
                </a:lnTo>
                <a:lnTo>
                  <a:pt x="166" y="11"/>
                </a:lnTo>
                <a:lnTo>
                  <a:pt x="151" y="20"/>
                </a:lnTo>
                <a:lnTo>
                  <a:pt x="125" y="35"/>
                </a:lnTo>
                <a:lnTo>
                  <a:pt x="99" y="43"/>
                </a:lnTo>
                <a:lnTo>
                  <a:pt x="76" y="52"/>
                </a:lnTo>
                <a:lnTo>
                  <a:pt x="52" y="63"/>
                </a:lnTo>
                <a:lnTo>
                  <a:pt x="39" y="78"/>
                </a:lnTo>
                <a:lnTo>
                  <a:pt x="24" y="91"/>
                </a:lnTo>
                <a:lnTo>
                  <a:pt x="13" y="98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grpSp>
        <p:nvGrpSpPr>
          <p:cNvPr id="125994" name="Group 668"/>
          <p:cNvGrpSpPr>
            <a:grpSpLocks/>
          </p:cNvGrpSpPr>
          <p:nvPr/>
        </p:nvGrpSpPr>
        <p:grpSpPr bwMode="auto">
          <a:xfrm>
            <a:off x="4369118" y="2295970"/>
            <a:ext cx="197988" cy="141752"/>
            <a:chOff x="2671" y="1532"/>
            <a:chExt cx="290" cy="191"/>
          </a:xfrm>
        </p:grpSpPr>
        <p:sp>
          <p:nvSpPr>
            <p:cNvPr id="126090" name="Freeform 669" descr="Diagonal weit nach oben"/>
            <p:cNvSpPr>
              <a:spLocks/>
            </p:cNvSpPr>
            <p:nvPr/>
          </p:nvSpPr>
          <p:spPr bwMode="auto">
            <a:xfrm>
              <a:off x="2684" y="1595"/>
              <a:ext cx="44" cy="37"/>
            </a:xfrm>
            <a:custGeom>
              <a:avLst/>
              <a:gdLst>
                <a:gd name="T0" fmla="*/ 26 w 44"/>
                <a:gd name="T1" fmla="*/ 0 h 37"/>
                <a:gd name="T2" fmla="*/ 6 w 44"/>
                <a:gd name="T3" fmla="*/ 13 h 37"/>
                <a:gd name="T4" fmla="*/ 0 w 44"/>
                <a:gd name="T5" fmla="*/ 20 h 37"/>
                <a:gd name="T6" fmla="*/ 13 w 44"/>
                <a:gd name="T7" fmla="*/ 24 h 37"/>
                <a:gd name="T8" fmla="*/ 24 w 44"/>
                <a:gd name="T9" fmla="*/ 37 h 37"/>
                <a:gd name="T10" fmla="*/ 33 w 44"/>
                <a:gd name="T11" fmla="*/ 28 h 37"/>
                <a:gd name="T12" fmla="*/ 44 w 44"/>
                <a:gd name="T13" fmla="*/ 20 h 37"/>
                <a:gd name="T14" fmla="*/ 35 w 44"/>
                <a:gd name="T15" fmla="*/ 11 h 37"/>
                <a:gd name="T16" fmla="*/ 26 w 44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37">
                  <a:moveTo>
                    <a:pt x="26" y="0"/>
                  </a:moveTo>
                  <a:lnTo>
                    <a:pt x="6" y="13"/>
                  </a:lnTo>
                  <a:lnTo>
                    <a:pt x="0" y="20"/>
                  </a:lnTo>
                  <a:lnTo>
                    <a:pt x="13" y="24"/>
                  </a:lnTo>
                  <a:lnTo>
                    <a:pt x="24" y="37"/>
                  </a:lnTo>
                  <a:lnTo>
                    <a:pt x="33" y="28"/>
                  </a:lnTo>
                  <a:lnTo>
                    <a:pt x="44" y="20"/>
                  </a:lnTo>
                  <a:lnTo>
                    <a:pt x="35" y="11"/>
                  </a:lnTo>
                  <a:lnTo>
                    <a:pt x="26" y="0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1" name="Freeform 670" descr="Diagonal weit nach oben"/>
            <p:cNvSpPr>
              <a:spLocks/>
            </p:cNvSpPr>
            <p:nvPr/>
          </p:nvSpPr>
          <p:spPr bwMode="auto">
            <a:xfrm>
              <a:off x="2671" y="1638"/>
              <a:ext cx="65" cy="67"/>
            </a:xfrm>
            <a:custGeom>
              <a:avLst/>
              <a:gdLst>
                <a:gd name="T0" fmla="*/ 54 w 65"/>
                <a:gd name="T1" fmla="*/ 0 h 67"/>
                <a:gd name="T2" fmla="*/ 32 w 65"/>
                <a:gd name="T3" fmla="*/ 4 h 67"/>
                <a:gd name="T4" fmla="*/ 24 w 65"/>
                <a:gd name="T5" fmla="*/ 0 h 67"/>
                <a:gd name="T6" fmla="*/ 11 w 65"/>
                <a:gd name="T7" fmla="*/ 17 h 67"/>
                <a:gd name="T8" fmla="*/ 6 w 65"/>
                <a:gd name="T9" fmla="*/ 13 h 67"/>
                <a:gd name="T10" fmla="*/ 0 w 65"/>
                <a:gd name="T11" fmla="*/ 24 h 67"/>
                <a:gd name="T12" fmla="*/ 7 w 65"/>
                <a:gd name="T13" fmla="*/ 30 h 67"/>
                <a:gd name="T14" fmla="*/ 7 w 65"/>
                <a:gd name="T15" fmla="*/ 58 h 67"/>
                <a:gd name="T16" fmla="*/ 13 w 65"/>
                <a:gd name="T17" fmla="*/ 67 h 67"/>
                <a:gd name="T18" fmla="*/ 46 w 65"/>
                <a:gd name="T19" fmla="*/ 30 h 67"/>
                <a:gd name="T20" fmla="*/ 59 w 65"/>
                <a:gd name="T21" fmla="*/ 30 h 67"/>
                <a:gd name="T22" fmla="*/ 65 w 65"/>
                <a:gd name="T23" fmla="*/ 20 h 67"/>
                <a:gd name="T24" fmla="*/ 63 w 65"/>
                <a:gd name="T25" fmla="*/ 15 h 67"/>
                <a:gd name="T26" fmla="*/ 54 w 65"/>
                <a:gd name="T27" fmla="*/ 0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67">
                  <a:moveTo>
                    <a:pt x="54" y="0"/>
                  </a:moveTo>
                  <a:lnTo>
                    <a:pt x="32" y="4"/>
                  </a:lnTo>
                  <a:lnTo>
                    <a:pt x="24" y="0"/>
                  </a:lnTo>
                  <a:lnTo>
                    <a:pt x="11" y="17"/>
                  </a:lnTo>
                  <a:lnTo>
                    <a:pt x="6" y="13"/>
                  </a:lnTo>
                  <a:lnTo>
                    <a:pt x="0" y="24"/>
                  </a:lnTo>
                  <a:lnTo>
                    <a:pt x="7" y="30"/>
                  </a:lnTo>
                  <a:lnTo>
                    <a:pt x="7" y="58"/>
                  </a:lnTo>
                  <a:lnTo>
                    <a:pt x="13" y="67"/>
                  </a:lnTo>
                  <a:lnTo>
                    <a:pt x="46" y="30"/>
                  </a:lnTo>
                  <a:lnTo>
                    <a:pt x="59" y="30"/>
                  </a:lnTo>
                  <a:lnTo>
                    <a:pt x="65" y="20"/>
                  </a:lnTo>
                  <a:lnTo>
                    <a:pt x="63" y="15"/>
                  </a:lnTo>
                  <a:lnTo>
                    <a:pt x="54" y="0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2" name="Freeform 671" descr="Diagonal weit nach oben"/>
            <p:cNvSpPr>
              <a:spLocks/>
            </p:cNvSpPr>
            <p:nvPr/>
          </p:nvSpPr>
          <p:spPr bwMode="auto">
            <a:xfrm>
              <a:off x="2746" y="1532"/>
              <a:ext cx="215" cy="191"/>
            </a:xfrm>
            <a:custGeom>
              <a:avLst/>
              <a:gdLst>
                <a:gd name="T0" fmla="*/ 208 w 215"/>
                <a:gd name="T1" fmla="*/ 180 h 191"/>
                <a:gd name="T2" fmla="*/ 206 w 215"/>
                <a:gd name="T3" fmla="*/ 169 h 191"/>
                <a:gd name="T4" fmla="*/ 213 w 215"/>
                <a:gd name="T5" fmla="*/ 159 h 191"/>
                <a:gd name="T6" fmla="*/ 213 w 215"/>
                <a:gd name="T7" fmla="*/ 145 h 191"/>
                <a:gd name="T8" fmla="*/ 198 w 215"/>
                <a:gd name="T9" fmla="*/ 134 h 191"/>
                <a:gd name="T10" fmla="*/ 193 w 215"/>
                <a:gd name="T11" fmla="*/ 128 h 191"/>
                <a:gd name="T12" fmla="*/ 189 w 215"/>
                <a:gd name="T13" fmla="*/ 109 h 191"/>
                <a:gd name="T14" fmla="*/ 180 w 215"/>
                <a:gd name="T15" fmla="*/ 93 h 191"/>
                <a:gd name="T16" fmla="*/ 170 w 215"/>
                <a:gd name="T17" fmla="*/ 80 h 191"/>
                <a:gd name="T18" fmla="*/ 170 w 215"/>
                <a:gd name="T19" fmla="*/ 69 h 191"/>
                <a:gd name="T20" fmla="*/ 176 w 215"/>
                <a:gd name="T21" fmla="*/ 61 h 191"/>
                <a:gd name="T22" fmla="*/ 200 w 215"/>
                <a:gd name="T23" fmla="*/ 63 h 191"/>
                <a:gd name="T24" fmla="*/ 209 w 215"/>
                <a:gd name="T25" fmla="*/ 52 h 191"/>
                <a:gd name="T26" fmla="*/ 215 w 215"/>
                <a:gd name="T27" fmla="*/ 24 h 191"/>
                <a:gd name="T28" fmla="*/ 213 w 215"/>
                <a:gd name="T29" fmla="*/ 15 h 191"/>
                <a:gd name="T30" fmla="*/ 202 w 215"/>
                <a:gd name="T31" fmla="*/ 13 h 191"/>
                <a:gd name="T32" fmla="*/ 182 w 215"/>
                <a:gd name="T33" fmla="*/ 15 h 191"/>
                <a:gd name="T34" fmla="*/ 154 w 215"/>
                <a:gd name="T35" fmla="*/ 15 h 191"/>
                <a:gd name="T36" fmla="*/ 132 w 215"/>
                <a:gd name="T37" fmla="*/ 6 h 191"/>
                <a:gd name="T38" fmla="*/ 117 w 215"/>
                <a:gd name="T39" fmla="*/ 2 h 191"/>
                <a:gd name="T40" fmla="*/ 104 w 215"/>
                <a:gd name="T41" fmla="*/ 0 h 191"/>
                <a:gd name="T42" fmla="*/ 91 w 215"/>
                <a:gd name="T43" fmla="*/ 17 h 191"/>
                <a:gd name="T44" fmla="*/ 76 w 215"/>
                <a:gd name="T45" fmla="*/ 28 h 191"/>
                <a:gd name="T46" fmla="*/ 54 w 215"/>
                <a:gd name="T47" fmla="*/ 26 h 191"/>
                <a:gd name="T48" fmla="*/ 41 w 215"/>
                <a:gd name="T49" fmla="*/ 35 h 191"/>
                <a:gd name="T50" fmla="*/ 20 w 215"/>
                <a:gd name="T51" fmla="*/ 56 h 191"/>
                <a:gd name="T52" fmla="*/ 4 w 215"/>
                <a:gd name="T53" fmla="*/ 69 h 191"/>
                <a:gd name="T54" fmla="*/ 0 w 215"/>
                <a:gd name="T55" fmla="*/ 78 h 191"/>
                <a:gd name="T56" fmla="*/ 9 w 215"/>
                <a:gd name="T57" fmla="*/ 95 h 191"/>
                <a:gd name="T58" fmla="*/ 19 w 215"/>
                <a:gd name="T59" fmla="*/ 117 h 191"/>
                <a:gd name="T60" fmla="*/ 30 w 215"/>
                <a:gd name="T61" fmla="*/ 130 h 191"/>
                <a:gd name="T62" fmla="*/ 41 w 215"/>
                <a:gd name="T63" fmla="*/ 126 h 191"/>
                <a:gd name="T64" fmla="*/ 60 w 215"/>
                <a:gd name="T65" fmla="*/ 119 h 191"/>
                <a:gd name="T66" fmla="*/ 58 w 215"/>
                <a:gd name="T67" fmla="*/ 137 h 191"/>
                <a:gd name="T68" fmla="*/ 52 w 215"/>
                <a:gd name="T69" fmla="*/ 159 h 191"/>
                <a:gd name="T70" fmla="*/ 54 w 215"/>
                <a:gd name="T71" fmla="*/ 163 h 191"/>
                <a:gd name="T72" fmla="*/ 63 w 215"/>
                <a:gd name="T73" fmla="*/ 163 h 191"/>
                <a:gd name="T74" fmla="*/ 76 w 215"/>
                <a:gd name="T75" fmla="*/ 159 h 191"/>
                <a:gd name="T76" fmla="*/ 104 w 215"/>
                <a:gd name="T77" fmla="*/ 162 h 191"/>
                <a:gd name="T78" fmla="*/ 112 w 215"/>
                <a:gd name="T79" fmla="*/ 172 h 191"/>
                <a:gd name="T80" fmla="*/ 128 w 215"/>
                <a:gd name="T81" fmla="*/ 178 h 191"/>
                <a:gd name="T82" fmla="*/ 142 w 215"/>
                <a:gd name="T83" fmla="*/ 191 h 191"/>
                <a:gd name="T84" fmla="*/ 151 w 215"/>
                <a:gd name="T85" fmla="*/ 189 h 191"/>
                <a:gd name="T86" fmla="*/ 168 w 215"/>
                <a:gd name="T87" fmla="*/ 180 h 191"/>
                <a:gd name="T88" fmla="*/ 185 w 215"/>
                <a:gd name="T89" fmla="*/ 178 h 191"/>
                <a:gd name="T90" fmla="*/ 208 w 215"/>
                <a:gd name="T91" fmla="*/ 180 h 1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15" h="191">
                  <a:moveTo>
                    <a:pt x="208" y="180"/>
                  </a:moveTo>
                  <a:lnTo>
                    <a:pt x="206" y="169"/>
                  </a:lnTo>
                  <a:lnTo>
                    <a:pt x="213" y="159"/>
                  </a:lnTo>
                  <a:lnTo>
                    <a:pt x="213" y="145"/>
                  </a:lnTo>
                  <a:lnTo>
                    <a:pt x="198" y="134"/>
                  </a:lnTo>
                  <a:lnTo>
                    <a:pt x="193" y="128"/>
                  </a:lnTo>
                  <a:lnTo>
                    <a:pt x="189" y="109"/>
                  </a:lnTo>
                  <a:lnTo>
                    <a:pt x="180" y="93"/>
                  </a:lnTo>
                  <a:lnTo>
                    <a:pt x="170" y="80"/>
                  </a:lnTo>
                  <a:lnTo>
                    <a:pt x="170" y="69"/>
                  </a:lnTo>
                  <a:lnTo>
                    <a:pt x="176" y="61"/>
                  </a:lnTo>
                  <a:lnTo>
                    <a:pt x="200" y="63"/>
                  </a:lnTo>
                  <a:lnTo>
                    <a:pt x="209" y="52"/>
                  </a:lnTo>
                  <a:lnTo>
                    <a:pt x="215" y="24"/>
                  </a:lnTo>
                  <a:lnTo>
                    <a:pt x="213" y="15"/>
                  </a:lnTo>
                  <a:lnTo>
                    <a:pt x="202" y="13"/>
                  </a:lnTo>
                  <a:lnTo>
                    <a:pt x="182" y="15"/>
                  </a:lnTo>
                  <a:lnTo>
                    <a:pt x="154" y="15"/>
                  </a:lnTo>
                  <a:lnTo>
                    <a:pt x="132" y="6"/>
                  </a:lnTo>
                  <a:lnTo>
                    <a:pt x="117" y="2"/>
                  </a:lnTo>
                  <a:lnTo>
                    <a:pt x="104" y="0"/>
                  </a:lnTo>
                  <a:lnTo>
                    <a:pt x="91" y="17"/>
                  </a:lnTo>
                  <a:lnTo>
                    <a:pt x="76" y="28"/>
                  </a:lnTo>
                  <a:lnTo>
                    <a:pt x="54" y="26"/>
                  </a:lnTo>
                  <a:lnTo>
                    <a:pt x="41" y="35"/>
                  </a:lnTo>
                  <a:lnTo>
                    <a:pt x="20" y="56"/>
                  </a:lnTo>
                  <a:lnTo>
                    <a:pt x="4" y="69"/>
                  </a:lnTo>
                  <a:lnTo>
                    <a:pt x="0" y="78"/>
                  </a:lnTo>
                  <a:lnTo>
                    <a:pt x="9" y="95"/>
                  </a:lnTo>
                  <a:lnTo>
                    <a:pt x="19" y="117"/>
                  </a:lnTo>
                  <a:lnTo>
                    <a:pt x="30" y="130"/>
                  </a:lnTo>
                  <a:lnTo>
                    <a:pt x="41" y="126"/>
                  </a:lnTo>
                  <a:lnTo>
                    <a:pt x="60" y="119"/>
                  </a:lnTo>
                  <a:lnTo>
                    <a:pt x="58" y="137"/>
                  </a:lnTo>
                  <a:lnTo>
                    <a:pt x="52" y="159"/>
                  </a:lnTo>
                  <a:lnTo>
                    <a:pt x="54" y="163"/>
                  </a:lnTo>
                  <a:lnTo>
                    <a:pt x="63" y="163"/>
                  </a:lnTo>
                  <a:lnTo>
                    <a:pt x="76" y="159"/>
                  </a:lnTo>
                  <a:lnTo>
                    <a:pt x="104" y="162"/>
                  </a:lnTo>
                  <a:lnTo>
                    <a:pt x="112" y="172"/>
                  </a:lnTo>
                  <a:lnTo>
                    <a:pt x="128" y="178"/>
                  </a:lnTo>
                  <a:lnTo>
                    <a:pt x="142" y="191"/>
                  </a:lnTo>
                  <a:lnTo>
                    <a:pt x="151" y="189"/>
                  </a:lnTo>
                  <a:lnTo>
                    <a:pt x="168" y="180"/>
                  </a:lnTo>
                  <a:lnTo>
                    <a:pt x="185" y="178"/>
                  </a:lnTo>
                  <a:lnTo>
                    <a:pt x="208" y="180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5995" name="Group 672"/>
          <p:cNvGrpSpPr>
            <a:grpSpLocks/>
          </p:cNvGrpSpPr>
          <p:nvPr/>
        </p:nvGrpSpPr>
        <p:grpSpPr bwMode="auto">
          <a:xfrm>
            <a:off x="4304707" y="1620748"/>
            <a:ext cx="317702" cy="675222"/>
            <a:chOff x="2582" y="627"/>
            <a:chExt cx="466" cy="903"/>
          </a:xfrm>
        </p:grpSpPr>
        <p:sp>
          <p:nvSpPr>
            <p:cNvPr id="126088" name="Freeform 673"/>
            <p:cNvSpPr>
              <a:spLocks/>
            </p:cNvSpPr>
            <p:nvPr/>
          </p:nvSpPr>
          <p:spPr bwMode="auto">
            <a:xfrm>
              <a:off x="2582" y="1475"/>
              <a:ext cx="28" cy="26"/>
            </a:xfrm>
            <a:custGeom>
              <a:avLst/>
              <a:gdLst>
                <a:gd name="T0" fmla="*/ 24 w 28"/>
                <a:gd name="T1" fmla="*/ 0 h 26"/>
                <a:gd name="T2" fmla="*/ 13 w 28"/>
                <a:gd name="T3" fmla="*/ 6 h 26"/>
                <a:gd name="T4" fmla="*/ 0 w 28"/>
                <a:gd name="T5" fmla="*/ 17 h 26"/>
                <a:gd name="T6" fmla="*/ 2 w 28"/>
                <a:gd name="T7" fmla="*/ 26 h 26"/>
                <a:gd name="T8" fmla="*/ 9 w 28"/>
                <a:gd name="T9" fmla="*/ 26 h 26"/>
                <a:gd name="T10" fmla="*/ 28 w 28"/>
                <a:gd name="T11" fmla="*/ 13 h 26"/>
                <a:gd name="T12" fmla="*/ 24 w 28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26">
                  <a:moveTo>
                    <a:pt x="24" y="0"/>
                  </a:moveTo>
                  <a:lnTo>
                    <a:pt x="13" y="6"/>
                  </a:lnTo>
                  <a:lnTo>
                    <a:pt x="0" y="17"/>
                  </a:lnTo>
                  <a:lnTo>
                    <a:pt x="2" y="26"/>
                  </a:lnTo>
                  <a:lnTo>
                    <a:pt x="9" y="26"/>
                  </a:lnTo>
                  <a:lnTo>
                    <a:pt x="28" y="1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9" name="Freeform 674"/>
            <p:cNvSpPr>
              <a:spLocks/>
            </p:cNvSpPr>
            <p:nvPr/>
          </p:nvSpPr>
          <p:spPr bwMode="auto">
            <a:xfrm>
              <a:off x="2610" y="627"/>
              <a:ext cx="438" cy="903"/>
            </a:xfrm>
            <a:custGeom>
              <a:avLst/>
              <a:gdLst>
                <a:gd name="T0" fmla="*/ 119 w 438"/>
                <a:gd name="T1" fmla="*/ 873 h 903"/>
                <a:gd name="T2" fmla="*/ 93 w 438"/>
                <a:gd name="T3" fmla="*/ 851 h 903"/>
                <a:gd name="T4" fmla="*/ 59 w 438"/>
                <a:gd name="T5" fmla="*/ 844 h 903"/>
                <a:gd name="T6" fmla="*/ 59 w 438"/>
                <a:gd name="T7" fmla="*/ 773 h 903"/>
                <a:gd name="T8" fmla="*/ 44 w 438"/>
                <a:gd name="T9" fmla="*/ 725 h 903"/>
                <a:gd name="T10" fmla="*/ 41 w 438"/>
                <a:gd name="T11" fmla="*/ 688 h 903"/>
                <a:gd name="T12" fmla="*/ 30 w 438"/>
                <a:gd name="T13" fmla="*/ 655 h 903"/>
                <a:gd name="T14" fmla="*/ 52 w 438"/>
                <a:gd name="T15" fmla="*/ 622 h 903"/>
                <a:gd name="T16" fmla="*/ 63 w 438"/>
                <a:gd name="T17" fmla="*/ 592 h 903"/>
                <a:gd name="T18" fmla="*/ 107 w 438"/>
                <a:gd name="T19" fmla="*/ 555 h 903"/>
                <a:gd name="T20" fmla="*/ 137 w 438"/>
                <a:gd name="T21" fmla="*/ 511 h 903"/>
                <a:gd name="T22" fmla="*/ 159 w 438"/>
                <a:gd name="T23" fmla="*/ 474 h 903"/>
                <a:gd name="T24" fmla="*/ 178 w 438"/>
                <a:gd name="T25" fmla="*/ 448 h 903"/>
                <a:gd name="T26" fmla="*/ 181 w 438"/>
                <a:gd name="T27" fmla="*/ 422 h 903"/>
                <a:gd name="T28" fmla="*/ 174 w 438"/>
                <a:gd name="T29" fmla="*/ 396 h 903"/>
                <a:gd name="T30" fmla="*/ 152 w 438"/>
                <a:gd name="T31" fmla="*/ 385 h 903"/>
                <a:gd name="T32" fmla="*/ 119 w 438"/>
                <a:gd name="T33" fmla="*/ 314 h 903"/>
                <a:gd name="T34" fmla="*/ 122 w 438"/>
                <a:gd name="T35" fmla="*/ 255 h 903"/>
                <a:gd name="T36" fmla="*/ 107 w 438"/>
                <a:gd name="T37" fmla="*/ 196 h 903"/>
                <a:gd name="T38" fmla="*/ 81 w 438"/>
                <a:gd name="T39" fmla="*/ 158 h 903"/>
                <a:gd name="T40" fmla="*/ 30 w 438"/>
                <a:gd name="T41" fmla="*/ 129 h 903"/>
                <a:gd name="T42" fmla="*/ 11 w 438"/>
                <a:gd name="T43" fmla="*/ 99 h 903"/>
                <a:gd name="T44" fmla="*/ 15 w 438"/>
                <a:gd name="T45" fmla="*/ 78 h 903"/>
                <a:gd name="T46" fmla="*/ 48 w 438"/>
                <a:gd name="T47" fmla="*/ 95 h 903"/>
                <a:gd name="T48" fmla="*/ 107 w 438"/>
                <a:gd name="T49" fmla="*/ 110 h 903"/>
                <a:gd name="T50" fmla="*/ 130 w 438"/>
                <a:gd name="T51" fmla="*/ 125 h 903"/>
                <a:gd name="T52" fmla="*/ 159 w 438"/>
                <a:gd name="T53" fmla="*/ 99 h 903"/>
                <a:gd name="T54" fmla="*/ 178 w 438"/>
                <a:gd name="T55" fmla="*/ 78 h 903"/>
                <a:gd name="T56" fmla="*/ 174 w 438"/>
                <a:gd name="T57" fmla="*/ 37 h 903"/>
                <a:gd name="T58" fmla="*/ 204 w 438"/>
                <a:gd name="T59" fmla="*/ 19 h 903"/>
                <a:gd name="T60" fmla="*/ 244 w 438"/>
                <a:gd name="T61" fmla="*/ 26 h 903"/>
                <a:gd name="T62" fmla="*/ 244 w 438"/>
                <a:gd name="T63" fmla="*/ 59 h 903"/>
                <a:gd name="T64" fmla="*/ 211 w 438"/>
                <a:gd name="T65" fmla="*/ 92 h 903"/>
                <a:gd name="T66" fmla="*/ 248 w 438"/>
                <a:gd name="T67" fmla="*/ 85 h 903"/>
                <a:gd name="T68" fmla="*/ 252 w 438"/>
                <a:gd name="T69" fmla="*/ 30 h 903"/>
                <a:gd name="T70" fmla="*/ 275 w 438"/>
                <a:gd name="T71" fmla="*/ 63 h 903"/>
                <a:gd name="T72" fmla="*/ 267 w 438"/>
                <a:gd name="T73" fmla="*/ 114 h 903"/>
                <a:gd name="T74" fmla="*/ 297 w 438"/>
                <a:gd name="T75" fmla="*/ 158 h 903"/>
                <a:gd name="T76" fmla="*/ 316 w 438"/>
                <a:gd name="T77" fmla="*/ 199 h 903"/>
                <a:gd name="T78" fmla="*/ 319 w 438"/>
                <a:gd name="T79" fmla="*/ 262 h 903"/>
                <a:gd name="T80" fmla="*/ 349 w 438"/>
                <a:gd name="T81" fmla="*/ 351 h 903"/>
                <a:gd name="T82" fmla="*/ 360 w 438"/>
                <a:gd name="T83" fmla="*/ 448 h 903"/>
                <a:gd name="T84" fmla="*/ 375 w 438"/>
                <a:gd name="T85" fmla="*/ 518 h 903"/>
                <a:gd name="T86" fmla="*/ 419 w 438"/>
                <a:gd name="T87" fmla="*/ 566 h 903"/>
                <a:gd name="T88" fmla="*/ 438 w 438"/>
                <a:gd name="T89" fmla="*/ 604 h 903"/>
                <a:gd name="T90" fmla="*/ 416 w 438"/>
                <a:gd name="T91" fmla="*/ 680 h 903"/>
                <a:gd name="T92" fmla="*/ 405 w 438"/>
                <a:gd name="T93" fmla="*/ 721 h 903"/>
                <a:gd name="T94" fmla="*/ 382 w 438"/>
                <a:gd name="T95" fmla="*/ 744 h 903"/>
                <a:gd name="T96" fmla="*/ 327 w 438"/>
                <a:gd name="T97" fmla="*/ 799 h 903"/>
                <a:gd name="T98" fmla="*/ 301 w 438"/>
                <a:gd name="T99" fmla="*/ 825 h 903"/>
                <a:gd name="T100" fmla="*/ 267 w 438"/>
                <a:gd name="T101" fmla="*/ 840 h 903"/>
                <a:gd name="T102" fmla="*/ 215 w 438"/>
                <a:gd name="T103" fmla="*/ 855 h 903"/>
                <a:gd name="T104" fmla="*/ 163 w 438"/>
                <a:gd name="T105" fmla="*/ 877 h 903"/>
                <a:gd name="T106" fmla="*/ 122 w 438"/>
                <a:gd name="T107" fmla="*/ 903 h 9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38" h="903">
                  <a:moveTo>
                    <a:pt x="122" y="903"/>
                  </a:moveTo>
                  <a:lnTo>
                    <a:pt x="119" y="873"/>
                  </a:lnTo>
                  <a:lnTo>
                    <a:pt x="104" y="858"/>
                  </a:lnTo>
                  <a:lnTo>
                    <a:pt x="93" y="851"/>
                  </a:lnTo>
                  <a:lnTo>
                    <a:pt x="74" y="844"/>
                  </a:lnTo>
                  <a:lnTo>
                    <a:pt x="59" y="844"/>
                  </a:lnTo>
                  <a:lnTo>
                    <a:pt x="52" y="829"/>
                  </a:lnTo>
                  <a:lnTo>
                    <a:pt x="59" y="773"/>
                  </a:lnTo>
                  <a:lnTo>
                    <a:pt x="56" y="740"/>
                  </a:lnTo>
                  <a:lnTo>
                    <a:pt x="44" y="725"/>
                  </a:lnTo>
                  <a:lnTo>
                    <a:pt x="37" y="718"/>
                  </a:lnTo>
                  <a:lnTo>
                    <a:pt x="41" y="688"/>
                  </a:lnTo>
                  <a:lnTo>
                    <a:pt x="37" y="669"/>
                  </a:lnTo>
                  <a:lnTo>
                    <a:pt x="30" y="655"/>
                  </a:lnTo>
                  <a:lnTo>
                    <a:pt x="41" y="622"/>
                  </a:lnTo>
                  <a:lnTo>
                    <a:pt x="52" y="622"/>
                  </a:lnTo>
                  <a:lnTo>
                    <a:pt x="59" y="615"/>
                  </a:lnTo>
                  <a:lnTo>
                    <a:pt x="63" y="592"/>
                  </a:lnTo>
                  <a:lnTo>
                    <a:pt x="85" y="574"/>
                  </a:lnTo>
                  <a:lnTo>
                    <a:pt x="107" y="555"/>
                  </a:lnTo>
                  <a:lnTo>
                    <a:pt x="111" y="533"/>
                  </a:lnTo>
                  <a:lnTo>
                    <a:pt x="137" y="511"/>
                  </a:lnTo>
                  <a:lnTo>
                    <a:pt x="163" y="485"/>
                  </a:lnTo>
                  <a:lnTo>
                    <a:pt x="159" y="474"/>
                  </a:lnTo>
                  <a:lnTo>
                    <a:pt x="159" y="459"/>
                  </a:lnTo>
                  <a:lnTo>
                    <a:pt x="178" y="448"/>
                  </a:lnTo>
                  <a:lnTo>
                    <a:pt x="185" y="444"/>
                  </a:lnTo>
                  <a:lnTo>
                    <a:pt x="181" y="422"/>
                  </a:lnTo>
                  <a:lnTo>
                    <a:pt x="181" y="400"/>
                  </a:lnTo>
                  <a:lnTo>
                    <a:pt x="174" y="396"/>
                  </a:lnTo>
                  <a:lnTo>
                    <a:pt x="163" y="400"/>
                  </a:lnTo>
                  <a:lnTo>
                    <a:pt x="152" y="385"/>
                  </a:lnTo>
                  <a:lnTo>
                    <a:pt x="141" y="344"/>
                  </a:lnTo>
                  <a:lnTo>
                    <a:pt x="119" y="314"/>
                  </a:lnTo>
                  <a:lnTo>
                    <a:pt x="126" y="273"/>
                  </a:lnTo>
                  <a:lnTo>
                    <a:pt x="122" y="255"/>
                  </a:lnTo>
                  <a:lnTo>
                    <a:pt x="96" y="229"/>
                  </a:lnTo>
                  <a:lnTo>
                    <a:pt x="107" y="196"/>
                  </a:lnTo>
                  <a:lnTo>
                    <a:pt x="100" y="177"/>
                  </a:lnTo>
                  <a:lnTo>
                    <a:pt x="81" y="158"/>
                  </a:lnTo>
                  <a:lnTo>
                    <a:pt x="70" y="170"/>
                  </a:lnTo>
                  <a:lnTo>
                    <a:pt x="30" y="129"/>
                  </a:lnTo>
                  <a:lnTo>
                    <a:pt x="19" y="114"/>
                  </a:lnTo>
                  <a:lnTo>
                    <a:pt x="11" y="99"/>
                  </a:lnTo>
                  <a:lnTo>
                    <a:pt x="0" y="92"/>
                  </a:lnTo>
                  <a:lnTo>
                    <a:pt x="15" y="78"/>
                  </a:lnTo>
                  <a:lnTo>
                    <a:pt x="37" y="78"/>
                  </a:lnTo>
                  <a:lnTo>
                    <a:pt x="48" y="95"/>
                  </a:lnTo>
                  <a:lnTo>
                    <a:pt x="78" y="129"/>
                  </a:lnTo>
                  <a:lnTo>
                    <a:pt x="107" y="110"/>
                  </a:lnTo>
                  <a:lnTo>
                    <a:pt x="126" y="114"/>
                  </a:lnTo>
                  <a:lnTo>
                    <a:pt x="130" y="125"/>
                  </a:lnTo>
                  <a:lnTo>
                    <a:pt x="152" y="129"/>
                  </a:lnTo>
                  <a:lnTo>
                    <a:pt x="159" y="99"/>
                  </a:lnTo>
                  <a:lnTo>
                    <a:pt x="170" y="89"/>
                  </a:lnTo>
                  <a:lnTo>
                    <a:pt x="178" y="78"/>
                  </a:lnTo>
                  <a:lnTo>
                    <a:pt x="178" y="67"/>
                  </a:lnTo>
                  <a:lnTo>
                    <a:pt x="174" y="37"/>
                  </a:lnTo>
                  <a:lnTo>
                    <a:pt x="193" y="19"/>
                  </a:lnTo>
                  <a:lnTo>
                    <a:pt x="204" y="19"/>
                  </a:lnTo>
                  <a:lnTo>
                    <a:pt x="222" y="0"/>
                  </a:lnTo>
                  <a:lnTo>
                    <a:pt x="244" y="26"/>
                  </a:lnTo>
                  <a:lnTo>
                    <a:pt x="252" y="37"/>
                  </a:lnTo>
                  <a:lnTo>
                    <a:pt x="244" y="59"/>
                  </a:lnTo>
                  <a:lnTo>
                    <a:pt x="226" y="74"/>
                  </a:lnTo>
                  <a:lnTo>
                    <a:pt x="211" y="92"/>
                  </a:lnTo>
                  <a:lnTo>
                    <a:pt x="215" y="110"/>
                  </a:lnTo>
                  <a:lnTo>
                    <a:pt x="248" y="85"/>
                  </a:lnTo>
                  <a:lnTo>
                    <a:pt x="248" y="63"/>
                  </a:lnTo>
                  <a:lnTo>
                    <a:pt x="252" y="30"/>
                  </a:lnTo>
                  <a:lnTo>
                    <a:pt x="263" y="22"/>
                  </a:lnTo>
                  <a:lnTo>
                    <a:pt x="275" y="63"/>
                  </a:lnTo>
                  <a:lnTo>
                    <a:pt x="275" y="99"/>
                  </a:lnTo>
                  <a:lnTo>
                    <a:pt x="267" y="114"/>
                  </a:lnTo>
                  <a:lnTo>
                    <a:pt x="267" y="136"/>
                  </a:lnTo>
                  <a:lnTo>
                    <a:pt x="297" y="158"/>
                  </a:lnTo>
                  <a:lnTo>
                    <a:pt x="297" y="173"/>
                  </a:lnTo>
                  <a:lnTo>
                    <a:pt x="316" y="199"/>
                  </a:lnTo>
                  <a:lnTo>
                    <a:pt x="323" y="218"/>
                  </a:lnTo>
                  <a:lnTo>
                    <a:pt x="319" y="262"/>
                  </a:lnTo>
                  <a:lnTo>
                    <a:pt x="331" y="311"/>
                  </a:lnTo>
                  <a:lnTo>
                    <a:pt x="349" y="351"/>
                  </a:lnTo>
                  <a:lnTo>
                    <a:pt x="345" y="411"/>
                  </a:lnTo>
                  <a:lnTo>
                    <a:pt x="360" y="448"/>
                  </a:lnTo>
                  <a:lnTo>
                    <a:pt x="368" y="463"/>
                  </a:lnTo>
                  <a:lnTo>
                    <a:pt x="375" y="518"/>
                  </a:lnTo>
                  <a:lnTo>
                    <a:pt x="382" y="541"/>
                  </a:lnTo>
                  <a:lnTo>
                    <a:pt x="419" y="566"/>
                  </a:lnTo>
                  <a:lnTo>
                    <a:pt x="438" y="589"/>
                  </a:lnTo>
                  <a:lnTo>
                    <a:pt x="438" y="604"/>
                  </a:lnTo>
                  <a:lnTo>
                    <a:pt x="423" y="673"/>
                  </a:lnTo>
                  <a:lnTo>
                    <a:pt x="416" y="680"/>
                  </a:lnTo>
                  <a:lnTo>
                    <a:pt x="423" y="695"/>
                  </a:lnTo>
                  <a:lnTo>
                    <a:pt x="405" y="721"/>
                  </a:lnTo>
                  <a:lnTo>
                    <a:pt x="382" y="732"/>
                  </a:lnTo>
                  <a:lnTo>
                    <a:pt x="382" y="744"/>
                  </a:lnTo>
                  <a:lnTo>
                    <a:pt x="349" y="788"/>
                  </a:lnTo>
                  <a:lnTo>
                    <a:pt x="327" y="799"/>
                  </a:lnTo>
                  <a:lnTo>
                    <a:pt x="323" y="825"/>
                  </a:lnTo>
                  <a:lnTo>
                    <a:pt x="301" y="825"/>
                  </a:lnTo>
                  <a:lnTo>
                    <a:pt x="290" y="833"/>
                  </a:lnTo>
                  <a:lnTo>
                    <a:pt x="267" y="840"/>
                  </a:lnTo>
                  <a:lnTo>
                    <a:pt x="237" y="836"/>
                  </a:lnTo>
                  <a:lnTo>
                    <a:pt x="215" y="855"/>
                  </a:lnTo>
                  <a:lnTo>
                    <a:pt x="189" y="870"/>
                  </a:lnTo>
                  <a:lnTo>
                    <a:pt x="163" y="877"/>
                  </a:lnTo>
                  <a:lnTo>
                    <a:pt x="144" y="892"/>
                  </a:lnTo>
                  <a:lnTo>
                    <a:pt x="122" y="903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5996" name="Group 675"/>
          <p:cNvGrpSpPr>
            <a:grpSpLocks/>
          </p:cNvGrpSpPr>
          <p:nvPr/>
        </p:nvGrpSpPr>
        <p:grpSpPr bwMode="auto">
          <a:xfrm>
            <a:off x="4413682" y="1860060"/>
            <a:ext cx="191849" cy="342946"/>
            <a:chOff x="2737" y="948"/>
            <a:chExt cx="283" cy="460"/>
          </a:xfrm>
        </p:grpSpPr>
        <p:sp>
          <p:nvSpPr>
            <p:cNvPr id="126076" name="Freeform 676"/>
            <p:cNvSpPr>
              <a:spLocks/>
            </p:cNvSpPr>
            <p:nvPr/>
          </p:nvSpPr>
          <p:spPr bwMode="auto">
            <a:xfrm>
              <a:off x="2897" y="948"/>
              <a:ext cx="16" cy="22"/>
            </a:xfrm>
            <a:custGeom>
              <a:avLst/>
              <a:gdLst>
                <a:gd name="T0" fmla="*/ 10 w 16"/>
                <a:gd name="T1" fmla="*/ 2 h 22"/>
                <a:gd name="T2" fmla="*/ 0 w 16"/>
                <a:gd name="T3" fmla="*/ 0 h 22"/>
                <a:gd name="T4" fmla="*/ 8 w 16"/>
                <a:gd name="T5" fmla="*/ 22 h 22"/>
                <a:gd name="T6" fmla="*/ 16 w 16"/>
                <a:gd name="T7" fmla="*/ 17 h 22"/>
                <a:gd name="T8" fmla="*/ 10 w 16"/>
                <a:gd name="T9" fmla="*/ 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22">
                  <a:moveTo>
                    <a:pt x="10" y="2"/>
                  </a:moveTo>
                  <a:lnTo>
                    <a:pt x="0" y="0"/>
                  </a:lnTo>
                  <a:lnTo>
                    <a:pt x="8" y="22"/>
                  </a:lnTo>
                  <a:lnTo>
                    <a:pt x="16" y="17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77" name="Freeform 677"/>
            <p:cNvSpPr>
              <a:spLocks/>
            </p:cNvSpPr>
            <p:nvPr/>
          </p:nvSpPr>
          <p:spPr bwMode="auto">
            <a:xfrm>
              <a:off x="2928" y="1031"/>
              <a:ext cx="16" cy="45"/>
            </a:xfrm>
            <a:custGeom>
              <a:avLst/>
              <a:gdLst>
                <a:gd name="T0" fmla="*/ 16 w 16"/>
                <a:gd name="T1" fmla="*/ 0 h 45"/>
                <a:gd name="T2" fmla="*/ 0 w 16"/>
                <a:gd name="T3" fmla="*/ 9 h 45"/>
                <a:gd name="T4" fmla="*/ 0 w 16"/>
                <a:gd name="T5" fmla="*/ 45 h 45"/>
                <a:gd name="T6" fmla="*/ 8 w 16"/>
                <a:gd name="T7" fmla="*/ 28 h 45"/>
                <a:gd name="T8" fmla="*/ 11 w 16"/>
                <a:gd name="T9" fmla="*/ 9 h 45"/>
                <a:gd name="T10" fmla="*/ 5 w 16"/>
                <a:gd name="T11" fmla="*/ 8 h 45"/>
                <a:gd name="T12" fmla="*/ 16 w 16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45">
                  <a:moveTo>
                    <a:pt x="16" y="0"/>
                  </a:moveTo>
                  <a:lnTo>
                    <a:pt x="0" y="9"/>
                  </a:lnTo>
                  <a:lnTo>
                    <a:pt x="0" y="45"/>
                  </a:lnTo>
                  <a:lnTo>
                    <a:pt x="8" y="28"/>
                  </a:lnTo>
                  <a:lnTo>
                    <a:pt x="11" y="9"/>
                  </a:lnTo>
                  <a:lnTo>
                    <a:pt x="5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78" name="Freeform 678"/>
            <p:cNvSpPr>
              <a:spLocks/>
            </p:cNvSpPr>
            <p:nvPr/>
          </p:nvSpPr>
          <p:spPr bwMode="auto">
            <a:xfrm>
              <a:off x="2953" y="1096"/>
              <a:ext cx="19" cy="26"/>
            </a:xfrm>
            <a:custGeom>
              <a:avLst/>
              <a:gdLst>
                <a:gd name="T0" fmla="*/ 4 w 19"/>
                <a:gd name="T1" fmla="*/ 0 h 26"/>
                <a:gd name="T2" fmla="*/ 0 w 19"/>
                <a:gd name="T3" fmla="*/ 7 h 26"/>
                <a:gd name="T4" fmla="*/ 6 w 19"/>
                <a:gd name="T5" fmla="*/ 26 h 26"/>
                <a:gd name="T6" fmla="*/ 17 w 19"/>
                <a:gd name="T7" fmla="*/ 20 h 26"/>
                <a:gd name="T8" fmla="*/ 19 w 19"/>
                <a:gd name="T9" fmla="*/ 11 h 26"/>
                <a:gd name="T10" fmla="*/ 4 w 19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26">
                  <a:moveTo>
                    <a:pt x="4" y="0"/>
                  </a:moveTo>
                  <a:lnTo>
                    <a:pt x="0" y="7"/>
                  </a:lnTo>
                  <a:lnTo>
                    <a:pt x="6" y="26"/>
                  </a:lnTo>
                  <a:lnTo>
                    <a:pt x="17" y="20"/>
                  </a:lnTo>
                  <a:lnTo>
                    <a:pt x="1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79" name="Freeform 679"/>
            <p:cNvSpPr>
              <a:spLocks/>
            </p:cNvSpPr>
            <p:nvPr/>
          </p:nvSpPr>
          <p:spPr bwMode="auto">
            <a:xfrm>
              <a:off x="2848" y="1092"/>
              <a:ext cx="42" cy="39"/>
            </a:xfrm>
            <a:custGeom>
              <a:avLst/>
              <a:gdLst>
                <a:gd name="T0" fmla="*/ 42 w 42"/>
                <a:gd name="T1" fmla="*/ 17 h 39"/>
                <a:gd name="T2" fmla="*/ 33 w 42"/>
                <a:gd name="T3" fmla="*/ 17 h 39"/>
                <a:gd name="T4" fmla="*/ 21 w 42"/>
                <a:gd name="T5" fmla="*/ 0 h 39"/>
                <a:gd name="T6" fmla="*/ 13 w 42"/>
                <a:gd name="T7" fmla="*/ 11 h 39"/>
                <a:gd name="T8" fmla="*/ 2 w 42"/>
                <a:gd name="T9" fmla="*/ 7 h 39"/>
                <a:gd name="T10" fmla="*/ 0 w 42"/>
                <a:gd name="T11" fmla="*/ 17 h 39"/>
                <a:gd name="T12" fmla="*/ 6 w 42"/>
                <a:gd name="T13" fmla="*/ 24 h 39"/>
                <a:gd name="T14" fmla="*/ 6 w 42"/>
                <a:gd name="T15" fmla="*/ 32 h 39"/>
                <a:gd name="T16" fmla="*/ 13 w 42"/>
                <a:gd name="T17" fmla="*/ 39 h 39"/>
                <a:gd name="T18" fmla="*/ 21 w 42"/>
                <a:gd name="T19" fmla="*/ 33 h 39"/>
                <a:gd name="T20" fmla="*/ 36 w 42"/>
                <a:gd name="T21" fmla="*/ 37 h 39"/>
                <a:gd name="T22" fmla="*/ 42 w 42"/>
                <a:gd name="T23" fmla="*/ 17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" h="39">
                  <a:moveTo>
                    <a:pt x="42" y="17"/>
                  </a:moveTo>
                  <a:lnTo>
                    <a:pt x="33" y="17"/>
                  </a:lnTo>
                  <a:lnTo>
                    <a:pt x="21" y="0"/>
                  </a:lnTo>
                  <a:lnTo>
                    <a:pt x="13" y="11"/>
                  </a:lnTo>
                  <a:lnTo>
                    <a:pt x="2" y="7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13" y="39"/>
                  </a:lnTo>
                  <a:lnTo>
                    <a:pt x="21" y="33"/>
                  </a:lnTo>
                  <a:lnTo>
                    <a:pt x="36" y="37"/>
                  </a:lnTo>
                  <a:lnTo>
                    <a:pt x="42" y="17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0" name="Freeform 680"/>
            <p:cNvSpPr>
              <a:spLocks/>
            </p:cNvSpPr>
            <p:nvPr/>
          </p:nvSpPr>
          <p:spPr bwMode="auto">
            <a:xfrm>
              <a:off x="2944" y="1189"/>
              <a:ext cx="58" cy="40"/>
            </a:xfrm>
            <a:custGeom>
              <a:avLst/>
              <a:gdLst>
                <a:gd name="T0" fmla="*/ 7 w 58"/>
                <a:gd name="T1" fmla="*/ 0 h 40"/>
                <a:gd name="T2" fmla="*/ 0 w 58"/>
                <a:gd name="T3" fmla="*/ 4 h 40"/>
                <a:gd name="T4" fmla="*/ 21 w 58"/>
                <a:gd name="T5" fmla="*/ 24 h 40"/>
                <a:gd name="T6" fmla="*/ 28 w 58"/>
                <a:gd name="T7" fmla="*/ 24 h 40"/>
                <a:gd name="T8" fmla="*/ 51 w 58"/>
                <a:gd name="T9" fmla="*/ 40 h 40"/>
                <a:gd name="T10" fmla="*/ 58 w 58"/>
                <a:gd name="T11" fmla="*/ 33 h 40"/>
                <a:gd name="T12" fmla="*/ 52 w 58"/>
                <a:gd name="T13" fmla="*/ 16 h 40"/>
                <a:gd name="T14" fmla="*/ 51 w 58"/>
                <a:gd name="T15" fmla="*/ 7 h 40"/>
                <a:gd name="T16" fmla="*/ 34 w 58"/>
                <a:gd name="T17" fmla="*/ 7 h 40"/>
                <a:gd name="T18" fmla="*/ 21 w 58"/>
                <a:gd name="T19" fmla="*/ 0 h 40"/>
                <a:gd name="T20" fmla="*/ 7 w 58"/>
                <a:gd name="T21" fmla="*/ 0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" h="40">
                  <a:moveTo>
                    <a:pt x="7" y="0"/>
                  </a:moveTo>
                  <a:lnTo>
                    <a:pt x="0" y="4"/>
                  </a:lnTo>
                  <a:lnTo>
                    <a:pt x="21" y="24"/>
                  </a:lnTo>
                  <a:lnTo>
                    <a:pt x="28" y="24"/>
                  </a:lnTo>
                  <a:lnTo>
                    <a:pt x="51" y="40"/>
                  </a:lnTo>
                  <a:lnTo>
                    <a:pt x="58" y="33"/>
                  </a:lnTo>
                  <a:lnTo>
                    <a:pt x="52" y="16"/>
                  </a:lnTo>
                  <a:lnTo>
                    <a:pt x="51" y="7"/>
                  </a:lnTo>
                  <a:lnTo>
                    <a:pt x="34" y="7"/>
                  </a:lnTo>
                  <a:lnTo>
                    <a:pt x="21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1" name="Freeform 681"/>
            <p:cNvSpPr>
              <a:spLocks/>
            </p:cNvSpPr>
            <p:nvPr/>
          </p:nvSpPr>
          <p:spPr bwMode="auto">
            <a:xfrm>
              <a:off x="2821" y="1213"/>
              <a:ext cx="37" cy="59"/>
            </a:xfrm>
            <a:custGeom>
              <a:avLst/>
              <a:gdLst>
                <a:gd name="T0" fmla="*/ 33 w 37"/>
                <a:gd name="T1" fmla="*/ 0 h 59"/>
                <a:gd name="T2" fmla="*/ 37 w 37"/>
                <a:gd name="T3" fmla="*/ 11 h 59"/>
                <a:gd name="T4" fmla="*/ 19 w 37"/>
                <a:gd name="T5" fmla="*/ 39 h 59"/>
                <a:gd name="T6" fmla="*/ 20 w 37"/>
                <a:gd name="T7" fmla="*/ 48 h 59"/>
                <a:gd name="T8" fmla="*/ 9 w 37"/>
                <a:gd name="T9" fmla="*/ 59 h 59"/>
                <a:gd name="T10" fmla="*/ 0 w 37"/>
                <a:gd name="T11" fmla="*/ 50 h 59"/>
                <a:gd name="T12" fmla="*/ 4 w 37"/>
                <a:gd name="T13" fmla="*/ 42 h 59"/>
                <a:gd name="T14" fmla="*/ 6 w 37"/>
                <a:gd name="T15" fmla="*/ 24 h 59"/>
                <a:gd name="T16" fmla="*/ 15 w 37"/>
                <a:gd name="T17" fmla="*/ 13 h 59"/>
                <a:gd name="T18" fmla="*/ 4 w 37"/>
                <a:gd name="T19" fmla="*/ 4 h 59"/>
                <a:gd name="T20" fmla="*/ 11 w 37"/>
                <a:gd name="T21" fmla="*/ 0 h 59"/>
                <a:gd name="T22" fmla="*/ 22 w 37"/>
                <a:gd name="T23" fmla="*/ 6 h 59"/>
                <a:gd name="T24" fmla="*/ 33 w 37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59">
                  <a:moveTo>
                    <a:pt x="33" y="0"/>
                  </a:moveTo>
                  <a:lnTo>
                    <a:pt x="37" y="11"/>
                  </a:lnTo>
                  <a:lnTo>
                    <a:pt x="19" y="39"/>
                  </a:lnTo>
                  <a:lnTo>
                    <a:pt x="20" y="48"/>
                  </a:lnTo>
                  <a:lnTo>
                    <a:pt x="9" y="59"/>
                  </a:lnTo>
                  <a:lnTo>
                    <a:pt x="0" y="50"/>
                  </a:lnTo>
                  <a:lnTo>
                    <a:pt x="4" y="42"/>
                  </a:lnTo>
                  <a:lnTo>
                    <a:pt x="6" y="24"/>
                  </a:lnTo>
                  <a:lnTo>
                    <a:pt x="15" y="13"/>
                  </a:lnTo>
                  <a:lnTo>
                    <a:pt x="4" y="4"/>
                  </a:lnTo>
                  <a:lnTo>
                    <a:pt x="11" y="0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2" name="Freeform 682"/>
            <p:cNvSpPr>
              <a:spLocks/>
            </p:cNvSpPr>
            <p:nvPr/>
          </p:nvSpPr>
          <p:spPr bwMode="auto">
            <a:xfrm>
              <a:off x="2839" y="1250"/>
              <a:ext cx="32" cy="55"/>
            </a:xfrm>
            <a:custGeom>
              <a:avLst/>
              <a:gdLst>
                <a:gd name="T0" fmla="*/ 28 w 32"/>
                <a:gd name="T1" fmla="*/ 0 h 55"/>
                <a:gd name="T2" fmla="*/ 21 w 32"/>
                <a:gd name="T3" fmla="*/ 0 h 55"/>
                <a:gd name="T4" fmla="*/ 21 w 32"/>
                <a:gd name="T5" fmla="*/ 4 h 55"/>
                <a:gd name="T6" fmla="*/ 21 w 32"/>
                <a:gd name="T7" fmla="*/ 7 h 55"/>
                <a:gd name="T8" fmla="*/ 21 w 32"/>
                <a:gd name="T9" fmla="*/ 11 h 55"/>
                <a:gd name="T10" fmla="*/ 15 w 32"/>
                <a:gd name="T11" fmla="*/ 21 h 55"/>
                <a:gd name="T12" fmla="*/ 6 w 32"/>
                <a:gd name="T13" fmla="*/ 30 h 55"/>
                <a:gd name="T14" fmla="*/ 8 w 32"/>
                <a:gd name="T15" fmla="*/ 37 h 55"/>
                <a:gd name="T16" fmla="*/ 0 w 32"/>
                <a:gd name="T17" fmla="*/ 49 h 55"/>
                <a:gd name="T18" fmla="*/ 8 w 32"/>
                <a:gd name="T19" fmla="*/ 55 h 55"/>
                <a:gd name="T20" fmla="*/ 28 w 32"/>
                <a:gd name="T21" fmla="*/ 26 h 55"/>
                <a:gd name="T22" fmla="*/ 28 w 32"/>
                <a:gd name="T23" fmla="*/ 19 h 55"/>
                <a:gd name="T24" fmla="*/ 32 w 32"/>
                <a:gd name="T25" fmla="*/ 11 h 55"/>
                <a:gd name="T26" fmla="*/ 28 w 32"/>
                <a:gd name="T27" fmla="*/ 0 h 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55">
                  <a:moveTo>
                    <a:pt x="28" y="0"/>
                  </a:moveTo>
                  <a:lnTo>
                    <a:pt x="21" y="0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15" y="21"/>
                  </a:lnTo>
                  <a:lnTo>
                    <a:pt x="6" y="30"/>
                  </a:lnTo>
                  <a:lnTo>
                    <a:pt x="8" y="37"/>
                  </a:lnTo>
                  <a:lnTo>
                    <a:pt x="0" y="49"/>
                  </a:lnTo>
                  <a:lnTo>
                    <a:pt x="8" y="55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32" y="1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3" name="Freeform 683"/>
            <p:cNvSpPr>
              <a:spLocks/>
            </p:cNvSpPr>
            <p:nvPr/>
          </p:nvSpPr>
          <p:spPr bwMode="auto">
            <a:xfrm>
              <a:off x="2737" y="1318"/>
              <a:ext cx="44" cy="79"/>
            </a:xfrm>
            <a:custGeom>
              <a:avLst/>
              <a:gdLst>
                <a:gd name="T0" fmla="*/ 29 w 44"/>
                <a:gd name="T1" fmla="*/ 2 h 79"/>
                <a:gd name="T2" fmla="*/ 25 w 44"/>
                <a:gd name="T3" fmla="*/ 4 h 79"/>
                <a:gd name="T4" fmla="*/ 17 w 44"/>
                <a:gd name="T5" fmla="*/ 0 h 79"/>
                <a:gd name="T6" fmla="*/ 4 w 44"/>
                <a:gd name="T7" fmla="*/ 2 h 79"/>
                <a:gd name="T8" fmla="*/ 4 w 44"/>
                <a:gd name="T9" fmla="*/ 20 h 79"/>
                <a:gd name="T10" fmla="*/ 11 w 44"/>
                <a:gd name="T11" fmla="*/ 22 h 79"/>
                <a:gd name="T12" fmla="*/ 11 w 44"/>
                <a:gd name="T13" fmla="*/ 15 h 79"/>
                <a:gd name="T14" fmla="*/ 23 w 44"/>
                <a:gd name="T15" fmla="*/ 28 h 79"/>
                <a:gd name="T16" fmla="*/ 19 w 44"/>
                <a:gd name="T17" fmla="*/ 39 h 79"/>
                <a:gd name="T18" fmla="*/ 10 w 44"/>
                <a:gd name="T19" fmla="*/ 46 h 79"/>
                <a:gd name="T20" fmla="*/ 6 w 44"/>
                <a:gd name="T21" fmla="*/ 62 h 79"/>
                <a:gd name="T22" fmla="*/ 0 w 44"/>
                <a:gd name="T23" fmla="*/ 70 h 79"/>
                <a:gd name="T24" fmla="*/ 8 w 44"/>
                <a:gd name="T25" fmla="*/ 79 h 79"/>
                <a:gd name="T26" fmla="*/ 31 w 44"/>
                <a:gd name="T27" fmla="*/ 64 h 79"/>
                <a:gd name="T28" fmla="*/ 23 w 44"/>
                <a:gd name="T29" fmla="*/ 53 h 79"/>
                <a:gd name="T30" fmla="*/ 29 w 44"/>
                <a:gd name="T31" fmla="*/ 35 h 79"/>
                <a:gd name="T32" fmla="*/ 42 w 44"/>
                <a:gd name="T33" fmla="*/ 26 h 79"/>
                <a:gd name="T34" fmla="*/ 44 w 44"/>
                <a:gd name="T35" fmla="*/ 13 h 79"/>
                <a:gd name="T36" fmla="*/ 29 w 44"/>
                <a:gd name="T37" fmla="*/ 2 h 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79">
                  <a:moveTo>
                    <a:pt x="29" y="2"/>
                  </a:moveTo>
                  <a:lnTo>
                    <a:pt x="25" y="4"/>
                  </a:lnTo>
                  <a:lnTo>
                    <a:pt x="17" y="0"/>
                  </a:lnTo>
                  <a:lnTo>
                    <a:pt x="4" y="2"/>
                  </a:lnTo>
                  <a:lnTo>
                    <a:pt x="4" y="20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23" y="28"/>
                  </a:lnTo>
                  <a:lnTo>
                    <a:pt x="19" y="39"/>
                  </a:lnTo>
                  <a:lnTo>
                    <a:pt x="10" y="46"/>
                  </a:lnTo>
                  <a:lnTo>
                    <a:pt x="6" y="62"/>
                  </a:lnTo>
                  <a:lnTo>
                    <a:pt x="0" y="70"/>
                  </a:lnTo>
                  <a:lnTo>
                    <a:pt x="8" y="79"/>
                  </a:lnTo>
                  <a:lnTo>
                    <a:pt x="31" y="64"/>
                  </a:lnTo>
                  <a:lnTo>
                    <a:pt x="23" y="53"/>
                  </a:lnTo>
                  <a:lnTo>
                    <a:pt x="29" y="35"/>
                  </a:lnTo>
                  <a:lnTo>
                    <a:pt x="42" y="26"/>
                  </a:lnTo>
                  <a:lnTo>
                    <a:pt x="44" y="13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4" name="Freeform 684"/>
            <p:cNvSpPr>
              <a:spLocks/>
            </p:cNvSpPr>
            <p:nvPr/>
          </p:nvSpPr>
          <p:spPr bwMode="auto">
            <a:xfrm>
              <a:off x="2763" y="1361"/>
              <a:ext cx="27" cy="47"/>
            </a:xfrm>
            <a:custGeom>
              <a:avLst/>
              <a:gdLst>
                <a:gd name="T0" fmla="*/ 17 w 27"/>
                <a:gd name="T1" fmla="*/ 0 h 47"/>
                <a:gd name="T2" fmla="*/ 27 w 27"/>
                <a:gd name="T3" fmla="*/ 11 h 47"/>
                <a:gd name="T4" fmla="*/ 21 w 27"/>
                <a:gd name="T5" fmla="*/ 23 h 47"/>
                <a:gd name="T6" fmla="*/ 19 w 27"/>
                <a:gd name="T7" fmla="*/ 34 h 47"/>
                <a:gd name="T8" fmla="*/ 6 w 27"/>
                <a:gd name="T9" fmla="*/ 47 h 47"/>
                <a:gd name="T10" fmla="*/ 0 w 27"/>
                <a:gd name="T11" fmla="*/ 38 h 47"/>
                <a:gd name="T12" fmla="*/ 6 w 27"/>
                <a:gd name="T13" fmla="*/ 21 h 47"/>
                <a:gd name="T14" fmla="*/ 17 w 27"/>
                <a:gd name="T15" fmla="*/ 0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47">
                  <a:moveTo>
                    <a:pt x="17" y="0"/>
                  </a:moveTo>
                  <a:lnTo>
                    <a:pt x="27" y="11"/>
                  </a:lnTo>
                  <a:lnTo>
                    <a:pt x="21" y="23"/>
                  </a:lnTo>
                  <a:lnTo>
                    <a:pt x="19" y="34"/>
                  </a:lnTo>
                  <a:lnTo>
                    <a:pt x="6" y="47"/>
                  </a:lnTo>
                  <a:lnTo>
                    <a:pt x="0" y="38"/>
                  </a:lnTo>
                  <a:lnTo>
                    <a:pt x="6" y="2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5" name="Freeform 685"/>
            <p:cNvSpPr>
              <a:spLocks/>
            </p:cNvSpPr>
            <p:nvPr/>
          </p:nvSpPr>
          <p:spPr bwMode="auto">
            <a:xfrm>
              <a:off x="2811" y="1318"/>
              <a:ext cx="28" cy="70"/>
            </a:xfrm>
            <a:custGeom>
              <a:avLst/>
              <a:gdLst>
                <a:gd name="T0" fmla="*/ 13 w 28"/>
                <a:gd name="T1" fmla="*/ 0 h 70"/>
                <a:gd name="T2" fmla="*/ 26 w 28"/>
                <a:gd name="T3" fmla="*/ 13 h 70"/>
                <a:gd name="T4" fmla="*/ 24 w 28"/>
                <a:gd name="T5" fmla="*/ 22 h 70"/>
                <a:gd name="T6" fmla="*/ 19 w 28"/>
                <a:gd name="T7" fmla="*/ 29 h 70"/>
                <a:gd name="T8" fmla="*/ 26 w 28"/>
                <a:gd name="T9" fmla="*/ 48 h 70"/>
                <a:gd name="T10" fmla="*/ 28 w 28"/>
                <a:gd name="T11" fmla="*/ 57 h 70"/>
                <a:gd name="T12" fmla="*/ 21 w 28"/>
                <a:gd name="T13" fmla="*/ 68 h 70"/>
                <a:gd name="T14" fmla="*/ 9 w 28"/>
                <a:gd name="T15" fmla="*/ 70 h 70"/>
                <a:gd name="T16" fmla="*/ 0 w 28"/>
                <a:gd name="T17" fmla="*/ 55 h 70"/>
                <a:gd name="T18" fmla="*/ 6 w 28"/>
                <a:gd name="T19" fmla="*/ 42 h 70"/>
                <a:gd name="T20" fmla="*/ 13 w 28"/>
                <a:gd name="T21" fmla="*/ 29 h 70"/>
                <a:gd name="T22" fmla="*/ 13 w 28"/>
                <a:gd name="T23" fmla="*/ 15 h 70"/>
                <a:gd name="T24" fmla="*/ 13 w 28"/>
                <a:gd name="T25" fmla="*/ 0 h 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0">
                  <a:moveTo>
                    <a:pt x="13" y="0"/>
                  </a:moveTo>
                  <a:lnTo>
                    <a:pt x="26" y="13"/>
                  </a:lnTo>
                  <a:lnTo>
                    <a:pt x="24" y="22"/>
                  </a:lnTo>
                  <a:lnTo>
                    <a:pt x="19" y="29"/>
                  </a:lnTo>
                  <a:lnTo>
                    <a:pt x="26" y="48"/>
                  </a:lnTo>
                  <a:lnTo>
                    <a:pt x="28" y="57"/>
                  </a:lnTo>
                  <a:lnTo>
                    <a:pt x="21" y="68"/>
                  </a:lnTo>
                  <a:lnTo>
                    <a:pt x="9" y="70"/>
                  </a:lnTo>
                  <a:lnTo>
                    <a:pt x="0" y="55"/>
                  </a:lnTo>
                  <a:lnTo>
                    <a:pt x="6" y="42"/>
                  </a:lnTo>
                  <a:lnTo>
                    <a:pt x="13" y="29"/>
                  </a:lnTo>
                  <a:lnTo>
                    <a:pt x="13" y="1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6" name="Freeform 686"/>
            <p:cNvSpPr>
              <a:spLocks/>
            </p:cNvSpPr>
            <p:nvPr/>
          </p:nvSpPr>
          <p:spPr bwMode="auto">
            <a:xfrm>
              <a:off x="2867" y="1209"/>
              <a:ext cx="153" cy="199"/>
            </a:xfrm>
            <a:custGeom>
              <a:avLst/>
              <a:gdLst>
                <a:gd name="T0" fmla="*/ 45 w 153"/>
                <a:gd name="T1" fmla="*/ 2 h 199"/>
                <a:gd name="T2" fmla="*/ 29 w 153"/>
                <a:gd name="T3" fmla="*/ 19 h 199"/>
                <a:gd name="T4" fmla="*/ 21 w 153"/>
                <a:gd name="T5" fmla="*/ 7 h 199"/>
                <a:gd name="T6" fmla="*/ 20 w 153"/>
                <a:gd name="T7" fmla="*/ 0 h 199"/>
                <a:gd name="T8" fmla="*/ 6 w 153"/>
                <a:gd name="T9" fmla="*/ 2 h 199"/>
                <a:gd name="T10" fmla="*/ 0 w 153"/>
                <a:gd name="T11" fmla="*/ 15 h 199"/>
                <a:gd name="T12" fmla="*/ 11 w 153"/>
                <a:gd name="T13" fmla="*/ 31 h 199"/>
                <a:gd name="T14" fmla="*/ 14 w 153"/>
                <a:gd name="T15" fmla="*/ 50 h 199"/>
                <a:gd name="T16" fmla="*/ 29 w 153"/>
                <a:gd name="T17" fmla="*/ 74 h 199"/>
                <a:gd name="T18" fmla="*/ 42 w 153"/>
                <a:gd name="T19" fmla="*/ 85 h 199"/>
                <a:gd name="T20" fmla="*/ 40 w 153"/>
                <a:gd name="T21" fmla="*/ 93 h 199"/>
                <a:gd name="T22" fmla="*/ 42 w 153"/>
                <a:gd name="T23" fmla="*/ 99 h 199"/>
                <a:gd name="T24" fmla="*/ 42 w 153"/>
                <a:gd name="T25" fmla="*/ 108 h 199"/>
                <a:gd name="T26" fmla="*/ 60 w 153"/>
                <a:gd name="T27" fmla="*/ 108 h 199"/>
                <a:gd name="T28" fmla="*/ 75 w 153"/>
                <a:gd name="T29" fmla="*/ 127 h 199"/>
                <a:gd name="T30" fmla="*/ 73 w 153"/>
                <a:gd name="T31" fmla="*/ 130 h 199"/>
                <a:gd name="T32" fmla="*/ 68 w 153"/>
                <a:gd name="T33" fmla="*/ 143 h 199"/>
                <a:gd name="T34" fmla="*/ 58 w 153"/>
                <a:gd name="T35" fmla="*/ 142 h 199"/>
                <a:gd name="T36" fmla="*/ 45 w 153"/>
                <a:gd name="T37" fmla="*/ 140 h 199"/>
                <a:gd name="T38" fmla="*/ 36 w 153"/>
                <a:gd name="T39" fmla="*/ 147 h 199"/>
                <a:gd name="T40" fmla="*/ 40 w 153"/>
                <a:gd name="T41" fmla="*/ 162 h 199"/>
                <a:gd name="T42" fmla="*/ 49 w 153"/>
                <a:gd name="T43" fmla="*/ 182 h 199"/>
                <a:gd name="T44" fmla="*/ 73 w 153"/>
                <a:gd name="T45" fmla="*/ 199 h 199"/>
                <a:gd name="T46" fmla="*/ 94 w 153"/>
                <a:gd name="T47" fmla="*/ 184 h 199"/>
                <a:gd name="T48" fmla="*/ 92 w 153"/>
                <a:gd name="T49" fmla="*/ 169 h 199"/>
                <a:gd name="T50" fmla="*/ 90 w 153"/>
                <a:gd name="T51" fmla="*/ 158 h 199"/>
                <a:gd name="T52" fmla="*/ 92 w 153"/>
                <a:gd name="T53" fmla="*/ 145 h 199"/>
                <a:gd name="T54" fmla="*/ 101 w 153"/>
                <a:gd name="T55" fmla="*/ 147 h 199"/>
                <a:gd name="T56" fmla="*/ 109 w 153"/>
                <a:gd name="T57" fmla="*/ 136 h 199"/>
                <a:gd name="T58" fmla="*/ 120 w 153"/>
                <a:gd name="T59" fmla="*/ 134 h 199"/>
                <a:gd name="T60" fmla="*/ 131 w 153"/>
                <a:gd name="T61" fmla="*/ 119 h 199"/>
                <a:gd name="T62" fmla="*/ 116 w 153"/>
                <a:gd name="T63" fmla="*/ 105 h 199"/>
                <a:gd name="T64" fmla="*/ 105 w 153"/>
                <a:gd name="T65" fmla="*/ 116 h 199"/>
                <a:gd name="T66" fmla="*/ 101 w 153"/>
                <a:gd name="T67" fmla="*/ 119 h 199"/>
                <a:gd name="T68" fmla="*/ 90 w 153"/>
                <a:gd name="T69" fmla="*/ 106 h 199"/>
                <a:gd name="T70" fmla="*/ 97 w 153"/>
                <a:gd name="T71" fmla="*/ 97 h 199"/>
                <a:gd name="T72" fmla="*/ 105 w 153"/>
                <a:gd name="T73" fmla="*/ 105 h 199"/>
                <a:gd name="T74" fmla="*/ 114 w 153"/>
                <a:gd name="T75" fmla="*/ 93 h 199"/>
                <a:gd name="T76" fmla="*/ 127 w 153"/>
                <a:gd name="T77" fmla="*/ 92 h 199"/>
                <a:gd name="T78" fmla="*/ 133 w 153"/>
                <a:gd name="T79" fmla="*/ 108 h 199"/>
                <a:gd name="T80" fmla="*/ 144 w 153"/>
                <a:gd name="T81" fmla="*/ 112 h 199"/>
                <a:gd name="T82" fmla="*/ 153 w 153"/>
                <a:gd name="T83" fmla="*/ 101 h 199"/>
                <a:gd name="T84" fmla="*/ 131 w 153"/>
                <a:gd name="T85" fmla="*/ 78 h 199"/>
                <a:gd name="T86" fmla="*/ 134 w 153"/>
                <a:gd name="T87" fmla="*/ 69 h 199"/>
                <a:gd name="T88" fmla="*/ 127 w 153"/>
                <a:gd name="T89" fmla="*/ 67 h 199"/>
                <a:gd name="T90" fmla="*/ 134 w 153"/>
                <a:gd name="T91" fmla="*/ 50 h 199"/>
                <a:gd name="T92" fmla="*/ 123 w 153"/>
                <a:gd name="T93" fmla="*/ 52 h 199"/>
                <a:gd name="T94" fmla="*/ 99 w 153"/>
                <a:gd name="T95" fmla="*/ 61 h 199"/>
                <a:gd name="T96" fmla="*/ 99 w 153"/>
                <a:gd name="T97" fmla="*/ 81 h 199"/>
                <a:gd name="T98" fmla="*/ 90 w 153"/>
                <a:gd name="T99" fmla="*/ 76 h 199"/>
                <a:gd name="T100" fmla="*/ 81 w 153"/>
                <a:gd name="T101" fmla="*/ 83 h 199"/>
                <a:gd name="T102" fmla="*/ 62 w 153"/>
                <a:gd name="T103" fmla="*/ 80 h 199"/>
                <a:gd name="T104" fmla="*/ 58 w 153"/>
                <a:gd name="T105" fmla="*/ 67 h 199"/>
                <a:gd name="T106" fmla="*/ 53 w 153"/>
                <a:gd name="T107" fmla="*/ 52 h 199"/>
                <a:gd name="T108" fmla="*/ 66 w 153"/>
                <a:gd name="T109" fmla="*/ 63 h 199"/>
                <a:gd name="T110" fmla="*/ 81 w 153"/>
                <a:gd name="T111" fmla="*/ 56 h 199"/>
                <a:gd name="T112" fmla="*/ 83 w 153"/>
                <a:gd name="T113" fmla="*/ 52 h 199"/>
                <a:gd name="T114" fmla="*/ 81 w 153"/>
                <a:gd name="T115" fmla="*/ 41 h 199"/>
                <a:gd name="T116" fmla="*/ 64 w 153"/>
                <a:gd name="T117" fmla="*/ 31 h 199"/>
                <a:gd name="T118" fmla="*/ 55 w 153"/>
                <a:gd name="T119" fmla="*/ 28 h 199"/>
                <a:gd name="T120" fmla="*/ 58 w 153"/>
                <a:gd name="T121" fmla="*/ 17 h 199"/>
                <a:gd name="T122" fmla="*/ 58 w 153"/>
                <a:gd name="T123" fmla="*/ 6 h 199"/>
                <a:gd name="T124" fmla="*/ 45 w 153"/>
                <a:gd name="T125" fmla="*/ 2 h 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53" h="199">
                  <a:moveTo>
                    <a:pt x="45" y="2"/>
                  </a:moveTo>
                  <a:lnTo>
                    <a:pt x="29" y="19"/>
                  </a:lnTo>
                  <a:lnTo>
                    <a:pt x="21" y="7"/>
                  </a:lnTo>
                  <a:lnTo>
                    <a:pt x="20" y="0"/>
                  </a:lnTo>
                  <a:lnTo>
                    <a:pt x="6" y="2"/>
                  </a:lnTo>
                  <a:lnTo>
                    <a:pt x="0" y="15"/>
                  </a:lnTo>
                  <a:lnTo>
                    <a:pt x="11" y="31"/>
                  </a:lnTo>
                  <a:lnTo>
                    <a:pt x="14" y="50"/>
                  </a:lnTo>
                  <a:lnTo>
                    <a:pt x="29" y="74"/>
                  </a:lnTo>
                  <a:lnTo>
                    <a:pt x="42" y="85"/>
                  </a:lnTo>
                  <a:lnTo>
                    <a:pt x="40" y="93"/>
                  </a:lnTo>
                  <a:lnTo>
                    <a:pt x="42" y="99"/>
                  </a:lnTo>
                  <a:lnTo>
                    <a:pt x="42" y="108"/>
                  </a:lnTo>
                  <a:lnTo>
                    <a:pt x="60" y="108"/>
                  </a:lnTo>
                  <a:lnTo>
                    <a:pt x="75" y="127"/>
                  </a:lnTo>
                  <a:lnTo>
                    <a:pt x="73" y="130"/>
                  </a:lnTo>
                  <a:lnTo>
                    <a:pt x="68" y="143"/>
                  </a:lnTo>
                  <a:lnTo>
                    <a:pt x="58" y="142"/>
                  </a:lnTo>
                  <a:lnTo>
                    <a:pt x="45" y="140"/>
                  </a:lnTo>
                  <a:lnTo>
                    <a:pt x="36" y="147"/>
                  </a:lnTo>
                  <a:lnTo>
                    <a:pt x="40" y="162"/>
                  </a:lnTo>
                  <a:lnTo>
                    <a:pt x="49" y="182"/>
                  </a:lnTo>
                  <a:lnTo>
                    <a:pt x="73" y="199"/>
                  </a:lnTo>
                  <a:lnTo>
                    <a:pt x="94" y="184"/>
                  </a:lnTo>
                  <a:lnTo>
                    <a:pt x="92" y="169"/>
                  </a:lnTo>
                  <a:lnTo>
                    <a:pt x="90" y="158"/>
                  </a:lnTo>
                  <a:lnTo>
                    <a:pt x="92" y="145"/>
                  </a:lnTo>
                  <a:lnTo>
                    <a:pt x="101" y="147"/>
                  </a:lnTo>
                  <a:lnTo>
                    <a:pt x="109" y="136"/>
                  </a:lnTo>
                  <a:lnTo>
                    <a:pt x="120" y="134"/>
                  </a:lnTo>
                  <a:lnTo>
                    <a:pt x="131" y="119"/>
                  </a:lnTo>
                  <a:lnTo>
                    <a:pt x="116" y="105"/>
                  </a:lnTo>
                  <a:lnTo>
                    <a:pt x="105" y="116"/>
                  </a:lnTo>
                  <a:lnTo>
                    <a:pt x="101" y="119"/>
                  </a:lnTo>
                  <a:lnTo>
                    <a:pt x="90" y="106"/>
                  </a:lnTo>
                  <a:lnTo>
                    <a:pt x="97" y="97"/>
                  </a:lnTo>
                  <a:lnTo>
                    <a:pt x="105" y="105"/>
                  </a:lnTo>
                  <a:lnTo>
                    <a:pt x="114" y="93"/>
                  </a:lnTo>
                  <a:lnTo>
                    <a:pt x="127" y="92"/>
                  </a:lnTo>
                  <a:lnTo>
                    <a:pt x="133" y="108"/>
                  </a:lnTo>
                  <a:lnTo>
                    <a:pt x="144" y="112"/>
                  </a:lnTo>
                  <a:lnTo>
                    <a:pt x="153" y="101"/>
                  </a:lnTo>
                  <a:lnTo>
                    <a:pt x="131" y="78"/>
                  </a:lnTo>
                  <a:lnTo>
                    <a:pt x="134" y="69"/>
                  </a:lnTo>
                  <a:lnTo>
                    <a:pt x="127" y="67"/>
                  </a:lnTo>
                  <a:lnTo>
                    <a:pt x="134" y="50"/>
                  </a:lnTo>
                  <a:lnTo>
                    <a:pt x="123" y="52"/>
                  </a:lnTo>
                  <a:lnTo>
                    <a:pt x="99" y="61"/>
                  </a:lnTo>
                  <a:lnTo>
                    <a:pt x="99" y="81"/>
                  </a:lnTo>
                  <a:lnTo>
                    <a:pt x="90" y="76"/>
                  </a:lnTo>
                  <a:lnTo>
                    <a:pt x="81" y="83"/>
                  </a:lnTo>
                  <a:lnTo>
                    <a:pt x="62" y="80"/>
                  </a:lnTo>
                  <a:lnTo>
                    <a:pt x="58" y="67"/>
                  </a:lnTo>
                  <a:lnTo>
                    <a:pt x="53" y="52"/>
                  </a:lnTo>
                  <a:lnTo>
                    <a:pt x="66" y="63"/>
                  </a:lnTo>
                  <a:lnTo>
                    <a:pt x="81" y="56"/>
                  </a:lnTo>
                  <a:lnTo>
                    <a:pt x="83" y="52"/>
                  </a:lnTo>
                  <a:lnTo>
                    <a:pt x="81" y="41"/>
                  </a:lnTo>
                  <a:lnTo>
                    <a:pt x="64" y="31"/>
                  </a:lnTo>
                  <a:lnTo>
                    <a:pt x="55" y="28"/>
                  </a:lnTo>
                  <a:lnTo>
                    <a:pt x="58" y="17"/>
                  </a:lnTo>
                  <a:lnTo>
                    <a:pt x="58" y="6"/>
                  </a:lnTo>
                  <a:lnTo>
                    <a:pt x="45" y="2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87" name="Freeform 687"/>
            <p:cNvSpPr>
              <a:spLocks/>
            </p:cNvSpPr>
            <p:nvPr/>
          </p:nvSpPr>
          <p:spPr bwMode="auto">
            <a:xfrm>
              <a:off x="2846" y="1314"/>
              <a:ext cx="50" cy="50"/>
            </a:xfrm>
            <a:custGeom>
              <a:avLst/>
              <a:gdLst>
                <a:gd name="T0" fmla="*/ 45 w 50"/>
                <a:gd name="T1" fmla="*/ 0 h 50"/>
                <a:gd name="T2" fmla="*/ 50 w 50"/>
                <a:gd name="T3" fmla="*/ 6 h 50"/>
                <a:gd name="T4" fmla="*/ 50 w 50"/>
                <a:gd name="T5" fmla="*/ 17 h 50"/>
                <a:gd name="T6" fmla="*/ 48 w 50"/>
                <a:gd name="T7" fmla="*/ 26 h 50"/>
                <a:gd name="T8" fmla="*/ 24 w 50"/>
                <a:gd name="T9" fmla="*/ 43 h 50"/>
                <a:gd name="T10" fmla="*/ 11 w 50"/>
                <a:gd name="T11" fmla="*/ 50 h 50"/>
                <a:gd name="T12" fmla="*/ 0 w 50"/>
                <a:gd name="T13" fmla="*/ 39 h 50"/>
                <a:gd name="T14" fmla="*/ 9 w 50"/>
                <a:gd name="T15" fmla="*/ 24 h 50"/>
                <a:gd name="T16" fmla="*/ 20 w 50"/>
                <a:gd name="T17" fmla="*/ 17 h 50"/>
                <a:gd name="T18" fmla="*/ 45 w 50"/>
                <a:gd name="T19" fmla="*/ 0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50">
                  <a:moveTo>
                    <a:pt x="45" y="0"/>
                  </a:moveTo>
                  <a:lnTo>
                    <a:pt x="50" y="6"/>
                  </a:lnTo>
                  <a:lnTo>
                    <a:pt x="50" y="17"/>
                  </a:lnTo>
                  <a:lnTo>
                    <a:pt x="48" y="26"/>
                  </a:lnTo>
                  <a:lnTo>
                    <a:pt x="24" y="43"/>
                  </a:lnTo>
                  <a:lnTo>
                    <a:pt x="11" y="50"/>
                  </a:lnTo>
                  <a:lnTo>
                    <a:pt x="0" y="39"/>
                  </a:lnTo>
                  <a:lnTo>
                    <a:pt x="9" y="24"/>
                  </a:lnTo>
                  <a:lnTo>
                    <a:pt x="20" y="1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5997" name="Freeform 688"/>
          <p:cNvSpPr>
            <a:spLocks/>
          </p:cNvSpPr>
          <p:nvPr/>
        </p:nvSpPr>
        <p:spPr bwMode="auto">
          <a:xfrm>
            <a:off x="4009976" y="2869078"/>
            <a:ext cx="274728" cy="163090"/>
          </a:xfrm>
          <a:custGeom>
            <a:avLst/>
            <a:gdLst>
              <a:gd name="T0" fmla="*/ 1501883991 w 403"/>
              <a:gd name="T1" fmla="*/ 2147483647 h 220"/>
              <a:gd name="T2" fmla="*/ 1501883991 w 403"/>
              <a:gd name="T3" fmla="*/ 2147483647 h 220"/>
              <a:gd name="T4" fmla="*/ 1501883991 w 403"/>
              <a:gd name="T5" fmla="*/ 2147483647 h 220"/>
              <a:gd name="T6" fmla="*/ 750941996 w 403"/>
              <a:gd name="T7" fmla="*/ 2147483647 h 220"/>
              <a:gd name="T8" fmla="*/ 0 w 403"/>
              <a:gd name="T9" fmla="*/ 2147483647 h 220"/>
              <a:gd name="T10" fmla="*/ 0 w 403"/>
              <a:gd name="T11" fmla="*/ 2147483647 h 220"/>
              <a:gd name="T12" fmla="*/ 0 w 403"/>
              <a:gd name="T13" fmla="*/ 2147483647 h 220"/>
              <a:gd name="T14" fmla="*/ 0 w 403"/>
              <a:gd name="T15" fmla="*/ 2147483647 h 220"/>
              <a:gd name="T16" fmla="*/ 0 w 403"/>
              <a:gd name="T17" fmla="*/ 2147483647 h 220"/>
              <a:gd name="T18" fmla="*/ 0 w 403"/>
              <a:gd name="T19" fmla="*/ 2147483647 h 220"/>
              <a:gd name="T20" fmla="*/ 0 w 403"/>
              <a:gd name="T21" fmla="*/ 2147483647 h 220"/>
              <a:gd name="T22" fmla="*/ 750941996 w 403"/>
              <a:gd name="T23" fmla="*/ 2147483647 h 220"/>
              <a:gd name="T24" fmla="*/ 1501883991 w 403"/>
              <a:gd name="T25" fmla="*/ 0 h 220"/>
              <a:gd name="T26" fmla="*/ 2147483647 w 403"/>
              <a:gd name="T27" fmla="*/ 0 h 220"/>
              <a:gd name="T28" fmla="*/ 2147483647 w 403"/>
              <a:gd name="T29" fmla="*/ 965007260 h 220"/>
              <a:gd name="T30" fmla="*/ 2147483647 w 403"/>
              <a:gd name="T31" fmla="*/ 0 h 220"/>
              <a:gd name="T32" fmla="*/ 2147483647 w 403"/>
              <a:gd name="T33" fmla="*/ 0 h 220"/>
              <a:gd name="T34" fmla="*/ 2147483647 w 403"/>
              <a:gd name="T35" fmla="*/ 965007260 h 220"/>
              <a:gd name="T36" fmla="*/ 2147483647 w 403"/>
              <a:gd name="T37" fmla="*/ 1930990957 h 220"/>
              <a:gd name="T38" fmla="*/ 2147483647 w 403"/>
              <a:gd name="T39" fmla="*/ 2147483647 h 220"/>
              <a:gd name="T40" fmla="*/ 2147483647 w 403"/>
              <a:gd name="T41" fmla="*/ 2147483647 h 220"/>
              <a:gd name="T42" fmla="*/ 2147483647 w 403"/>
              <a:gd name="T43" fmla="*/ 2147483647 h 220"/>
              <a:gd name="T44" fmla="*/ 2147483647 w 403"/>
              <a:gd name="T45" fmla="*/ 2147483647 h 220"/>
              <a:gd name="T46" fmla="*/ 2147483647 w 403"/>
              <a:gd name="T47" fmla="*/ 2147483647 h 220"/>
              <a:gd name="T48" fmla="*/ 2147483647 w 403"/>
              <a:gd name="T49" fmla="*/ 2147483647 h 220"/>
              <a:gd name="T50" fmla="*/ 2147483647 w 403"/>
              <a:gd name="T51" fmla="*/ 2147483647 h 220"/>
              <a:gd name="T52" fmla="*/ 2147483647 w 403"/>
              <a:gd name="T53" fmla="*/ 2147483647 h 220"/>
              <a:gd name="T54" fmla="*/ 2147483647 w 403"/>
              <a:gd name="T55" fmla="*/ 2147483647 h 220"/>
              <a:gd name="T56" fmla="*/ 2147483647 w 403"/>
              <a:gd name="T57" fmla="*/ 2147483647 h 220"/>
              <a:gd name="T58" fmla="*/ 2147483647 w 403"/>
              <a:gd name="T59" fmla="*/ 2147483647 h 220"/>
              <a:gd name="T60" fmla="*/ 2147483647 w 403"/>
              <a:gd name="T61" fmla="*/ 2147483647 h 220"/>
              <a:gd name="T62" fmla="*/ 2147483647 w 403"/>
              <a:gd name="T63" fmla="*/ 2147483647 h 220"/>
              <a:gd name="T64" fmla="*/ 2147483647 w 403"/>
              <a:gd name="T65" fmla="*/ 2147483647 h 220"/>
              <a:gd name="T66" fmla="*/ 2147483647 w 403"/>
              <a:gd name="T67" fmla="*/ 2147483647 h 220"/>
              <a:gd name="T68" fmla="*/ 2147483647 w 403"/>
              <a:gd name="T69" fmla="*/ 2147483647 h 220"/>
              <a:gd name="T70" fmla="*/ 2147483647 w 403"/>
              <a:gd name="T71" fmla="*/ 2147483647 h 220"/>
              <a:gd name="T72" fmla="*/ 2147483647 w 403"/>
              <a:gd name="T73" fmla="*/ 2147483647 h 220"/>
              <a:gd name="T74" fmla="*/ 2147483647 w 403"/>
              <a:gd name="T75" fmla="*/ 2147483647 h 220"/>
              <a:gd name="T76" fmla="*/ 2147483647 w 403"/>
              <a:gd name="T77" fmla="*/ 2147483647 h 220"/>
              <a:gd name="T78" fmla="*/ 2147483647 w 403"/>
              <a:gd name="T79" fmla="*/ 2147483647 h 220"/>
              <a:gd name="T80" fmla="*/ 2147483647 w 403"/>
              <a:gd name="T81" fmla="*/ 2147483647 h 220"/>
              <a:gd name="T82" fmla="*/ 2147483647 w 403"/>
              <a:gd name="T83" fmla="*/ 2147483647 h 220"/>
              <a:gd name="T84" fmla="*/ 2147483647 w 403"/>
              <a:gd name="T85" fmla="*/ 2147483647 h 220"/>
              <a:gd name="T86" fmla="*/ 2147483647 w 403"/>
              <a:gd name="T87" fmla="*/ 2147483647 h 220"/>
              <a:gd name="T88" fmla="*/ 1501883991 w 403"/>
              <a:gd name="T89" fmla="*/ 2147483647 h 220"/>
              <a:gd name="T90" fmla="*/ 1501883991 w 403"/>
              <a:gd name="T91" fmla="*/ 2147483647 h 220"/>
              <a:gd name="T92" fmla="*/ 1501883991 w 403"/>
              <a:gd name="T93" fmla="*/ 2147483647 h 22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3" h="220">
                <a:moveTo>
                  <a:pt x="99" y="211"/>
                </a:moveTo>
                <a:lnTo>
                  <a:pt x="96" y="199"/>
                </a:lnTo>
                <a:lnTo>
                  <a:pt x="83" y="192"/>
                </a:lnTo>
                <a:lnTo>
                  <a:pt x="36" y="149"/>
                </a:lnTo>
                <a:lnTo>
                  <a:pt x="33" y="126"/>
                </a:lnTo>
                <a:lnTo>
                  <a:pt x="12" y="123"/>
                </a:lnTo>
                <a:lnTo>
                  <a:pt x="13" y="102"/>
                </a:lnTo>
                <a:lnTo>
                  <a:pt x="6" y="82"/>
                </a:lnTo>
                <a:lnTo>
                  <a:pt x="0" y="71"/>
                </a:lnTo>
                <a:lnTo>
                  <a:pt x="4" y="59"/>
                </a:lnTo>
                <a:lnTo>
                  <a:pt x="19" y="59"/>
                </a:lnTo>
                <a:lnTo>
                  <a:pt x="45" y="53"/>
                </a:lnTo>
                <a:lnTo>
                  <a:pt x="126" y="11"/>
                </a:lnTo>
                <a:lnTo>
                  <a:pt x="143" y="0"/>
                </a:lnTo>
                <a:lnTo>
                  <a:pt x="154" y="13"/>
                </a:lnTo>
                <a:lnTo>
                  <a:pt x="171" y="6"/>
                </a:lnTo>
                <a:lnTo>
                  <a:pt x="187" y="7"/>
                </a:lnTo>
                <a:lnTo>
                  <a:pt x="197" y="14"/>
                </a:lnTo>
                <a:lnTo>
                  <a:pt x="197" y="33"/>
                </a:lnTo>
                <a:lnTo>
                  <a:pt x="227" y="52"/>
                </a:lnTo>
                <a:lnTo>
                  <a:pt x="229" y="65"/>
                </a:lnTo>
                <a:lnTo>
                  <a:pt x="240" y="80"/>
                </a:lnTo>
                <a:lnTo>
                  <a:pt x="248" y="86"/>
                </a:lnTo>
                <a:lnTo>
                  <a:pt x="253" y="80"/>
                </a:lnTo>
                <a:lnTo>
                  <a:pt x="274" y="69"/>
                </a:lnTo>
                <a:lnTo>
                  <a:pt x="283" y="71"/>
                </a:lnTo>
                <a:lnTo>
                  <a:pt x="309" y="100"/>
                </a:lnTo>
                <a:lnTo>
                  <a:pt x="315" y="99"/>
                </a:lnTo>
                <a:lnTo>
                  <a:pt x="342" y="115"/>
                </a:lnTo>
                <a:lnTo>
                  <a:pt x="382" y="113"/>
                </a:lnTo>
                <a:lnTo>
                  <a:pt x="403" y="126"/>
                </a:lnTo>
                <a:lnTo>
                  <a:pt x="359" y="151"/>
                </a:lnTo>
                <a:lnTo>
                  <a:pt x="357" y="181"/>
                </a:lnTo>
                <a:lnTo>
                  <a:pt x="330" y="206"/>
                </a:lnTo>
                <a:lnTo>
                  <a:pt x="301" y="205"/>
                </a:lnTo>
                <a:lnTo>
                  <a:pt x="285" y="212"/>
                </a:lnTo>
                <a:lnTo>
                  <a:pt x="265" y="220"/>
                </a:lnTo>
                <a:lnTo>
                  <a:pt x="240" y="204"/>
                </a:lnTo>
                <a:lnTo>
                  <a:pt x="224" y="212"/>
                </a:lnTo>
                <a:lnTo>
                  <a:pt x="209" y="215"/>
                </a:lnTo>
                <a:lnTo>
                  <a:pt x="197" y="196"/>
                </a:lnTo>
                <a:lnTo>
                  <a:pt x="162" y="197"/>
                </a:lnTo>
                <a:lnTo>
                  <a:pt x="151" y="205"/>
                </a:lnTo>
                <a:lnTo>
                  <a:pt x="143" y="213"/>
                </a:lnTo>
                <a:lnTo>
                  <a:pt x="128" y="213"/>
                </a:lnTo>
                <a:lnTo>
                  <a:pt x="112" y="216"/>
                </a:lnTo>
                <a:lnTo>
                  <a:pt x="99" y="211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5998" name="Freeform 689"/>
          <p:cNvSpPr>
            <a:spLocks/>
          </p:cNvSpPr>
          <p:nvPr/>
        </p:nvSpPr>
        <p:spPr bwMode="auto">
          <a:xfrm>
            <a:off x="4036067" y="3173912"/>
            <a:ext cx="248637" cy="266736"/>
          </a:xfrm>
          <a:custGeom>
            <a:avLst/>
            <a:gdLst>
              <a:gd name="T0" fmla="*/ 0 w 364"/>
              <a:gd name="T1" fmla="*/ 2147483647 h 357"/>
              <a:gd name="T2" fmla="*/ 0 w 364"/>
              <a:gd name="T3" fmla="*/ 2147483647 h 357"/>
              <a:gd name="T4" fmla="*/ 755602349 w 364"/>
              <a:gd name="T5" fmla="*/ 2147483647 h 357"/>
              <a:gd name="T6" fmla="*/ 755602349 w 364"/>
              <a:gd name="T7" fmla="*/ 2147483647 h 357"/>
              <a:gd name="T8" fmla="*/ 1510375028 w 364"/>
              <a:gd name="T9" fmla="*/ 2147483647 h 357"/>
              <a:gd name="T10" fmla="*/ 1510375028 w 364"/>
              <a:gd name="T11" fmla="*/ 2147483647 h 357"/>
              <a:gd name="T12" fmla="*/ 1510375028 w 364"/>
              <a:gd name="T13" fmla="*/ 2147483647 h 357"/>
              <a:gd name="T14" fmla="*/ 1510375028 w 364"/>
              <a:gd name="T15" fmla="*/ 2147483647 h 357"/>
              <a:gd name="T16" fmla="*/ 1510375028 w 364"/>
              <a:gd name="T17" fmla="*/ 2147483647 h 357"/>
              <a:gd name="T18" fmla="*/ 2147483647 w 364"/>
              <a:gd name="T19" fmla="*/ 2147483647 h 357"/>
              <a:gd name="T20" fmla="*/ 2147483647 w 364"/>
              <a:gd name="T21" fmla="*/ 2147483647 h 357"/>
              <a:gd name="T22" fmla="*/ 2147483647 w 364"/>
              <a:gd name="T23" fmla="*/ 2147483647 h 357"/>
              <a:gd name="T24" fmla="*/ 2147483647 w 364"/>
              <a:gd name="T25" fmla="*/ 2147483647 h 357"/>
              <a:gd name="T26" fmla="*/ 2147483647 w 364"/>
              <a:gd name="T27" fmla="*/ 2147483647 h 357"/>
              <a:gd name="T28" fmla="*/ 2147483647 w 364"/>
              <a:gd name="T29" fmla="*/ 2147483647 h 357"/>
              <a:gd name="T30" fmla="*/ 2147483647 w 364"/>
              <a:gd name="T31" fmla="*/ 2147483647 h 357"/>
              <a:gd name="T32" fmla="*/ 2147483647 w 364"/>
              <a:gd name="T33" fmla="*/ 2147483647 h 357"/>
              <a:gd name="T34" fmla="*/ 2147483647 w 364"/>
              <a:gd name="T35" fmla="*/ 2147483647 h 357"/>
              <a:gd name="T36" fmla="*/ 2147483647 w 364"/>
              <a:gd name="T37" fmla="*/ 2147483647 h 357"/>
              <a:gd name="T38" fmla="*/ 2147483647 w 364"/>
              <a:gd name="T39" fmla="*/ 2147483647 h 357"/>
              <a:gd name="T40" fmla="*/ 2147483647 w 364"/>
              <a:gd name="T41" fmla="*/ 2147483647 h 357"/>
              <a:gd name="T42" fmla="*/ 2147483647 w 364"/>
              <a:gd name="T43" fmla="*/ 2147483647 h 357"/>
              <a:gd name="T44" fmla="*/ 2147483647 w 364"/>
              <a:gd name="T45" fmla="*/ 2147483647 h 357"/>
              <a:gd name="T46" fmla="*/ 2147483647 w 364"/>
              <a:gd name="T47" fmla="*/ 2147483647 h 357"/>
              <a:gd name="T48" fmla="*/ 2147483647 w 364"/>
              <a:gd name="T49" fmla="*/ 2147483647 h 357"/>
              <a:gd name="T50" fmla="*/ 2147483647 w 364"/>
              <a:gd name="T51" fmla="*/ 2147483647 h 357"/>
              <a:gd name="T52" fmla="*/ 2147483647 w 364"/>
              <a:gd name="T53" fmla="*/ 2147483647 h 357"/>
              <a:gd name="T54" fmla="*/ 2147483647 w 364"/>
              <a:gd name="T55" fmla="*/ 2147483647 h 357"/>
              <a:gd name="T56" fmla="*/ 2147483647 w 364"/>
              <a:gd name="T57" fmla="*/ 2147483647 h 357"/>
              <a:gd name="T58" fmla="*/ 2147483647 w 364"/>
              <a:gd name="T59" fmla="*/ 2147483647 h 357"/>
              <a:gd name="T60" fmla="*/ 2147483647 w 364"/>
              <a:gd name="T61" fmla="*/ 2147483647 h 357"/>
              <a:gd name="T62" fmla="*/ 2147483647 w 364"/>
              <a:gd name="T63" fmla="*/ 2147483647 h 357"/>
              <a:gd name="T64" fmla="*/ 2147483647 w 364"/>
              <a:gd name="T65" fmla="*/ 2147483647 h 357"/>
              <a:gd name="T66" fmla="*/ 2147483647 w 364"/>
              <a:gd name="T67" fmla="*/ 2147483647 h 357"/>
              <a:gd name="T68" fmla="*/ 2147483647 w 364"/>
              <a:gd name="T69" fmla="*/ 2147483647 h 357"/>
              <a:gd name="T70" fmla="*/ 2147483647 w 364"/>
              <a:gd name="T71" fmla="*/ 2147483647 h 357"/>
              <a:gd name="T72" fmla="*/ 2147483647 w 364"/>
              <a:gd name="T73" fmla="*/ 2147483647 h 357"/>
              <a:gd name="T74" fmla="*/ 2147483647 w 364"/>
              <a:gd name="T75" fmla="*/ 2147483647 h 357"/>
              <a:gd name="T76" fmla="*/ 2147483647 w 364"/>
              <a:gd name="T77" fmla="*/ 1976428943 h 357"/>
              <a:gd name="T78" fmla="*/ 2147483647 w 364"/>
              <a:gd name="T79" fmla="*/ 0 h 357"/>
              <a:gd name="T80" fmla="*/ 2147483647 w 364"/>
              <a:gd name="T81" fmla="*/ 988214970 h 357"/>
              <a:gd name="T82" fmla="*/ 2147483647 w 364"/>
              <a:gd name="T83" fmla="*/ 2147483647 h 357"/>
              <a:gd name="T84" fmla="*/ 1510375028 w 364"/>
              <a:gd name="T85" fmla="*/ 2147483647 h 357"/>
              <a:gd name="T86" fmla="*/ 755602349 w 364"/>
              <a:gd name="T87" fmla="*/ 2147483647 h 357"/>
              <a:gd name="T88" fmla="*/ 0 w 364"/>
              <a:gd name="T89" fmla="*/ 2147483647 h 35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64" h="357">
                <a:moveTo>
                  <a:pt x="0" y="80"/>
                </a:moveTo>
                <a:lnTo>
                  <a:pt x="7" y="102"/>
                </a:lnTo>
                <a:lnTo>
                  <a:pt x="15" y="119"/>
                </a:lnTo>
                <a:lnTo>
                  <a:pt x="22" y="130"/>
                </a:lnTo>
                <a:lnTo>
                  <a:pt x="31" y="132"/>
                </a:lnTo>
                <a:lnTo>
                  <a:pt x="41" y="126"/>
                </a:lnTo>
                <a:lnTo>
                  <a:pt x="46" y="115"/>
                </a:lnTo>
                <a:lnTo>
                  <a:pt x="56" y="98"/>
                </a:lnTo>
                <a:lnTo>
                  <a:pt x="69" y="108"/>
                </a:lnTo>
                <a:lnTo>
                  <a:pt x="82" y="111"/>
                </a:lnTo>
                <a:lnTo>
                  <a:pt x="91" y="117"/>
                </a:lnTo>
                <a:lnTo>
                  <a:pt x="89" y="135"/>
                </a:lnTo>
                <a:lnTo>
                  <a:pt x="89" y="147"/>
                </a:lnTo>
                <a:lnTo>
                  <a:pt x="102" y="167"/>
                </a:lnTo>
                <a:lnTo>
                  <a:pt x="117" y="184"/>
                </a:lnTo>
                <a:lnTo>
                  <a:pt x="115" y="189"/>
                </a:lnTo>
                <a:lnTo>
                  <a:pt x="98" y="189"/>
                </a:lnTo>
                <a:lnTo>
                  <a:pt x="106" y="199"/>
                </a:lnTo>
                <a:lnTo>
                  <a:pt x="156" y="256"/>
                </a:lnTo>
                <a:lnTo>
                  <a:pt x="161" y="260"/>
                </a:lnTo>
                <a:lnTo>
                  <a:pt x="176" y="260"/>
                </a:lnTo>
                <a:lnTo>
                  <a:pt x="188" y="263"/>
                </a:lnTo>
                <a:lnTo>
                  <a:pt x="210" y="273"/>
                </a:lnTo>
                <a:lnTo>
                  <a:pt x="229" y="291"/>
                </a:lnTo>
                <a:lnTo>
                  <a:pt x="233" y="299"/>
                </a:lnTo>
                <a:lnTo>
                  <a:pt x="240" y="314"/>
                </a:lnTo>
                <a:lnTo>
                  <a:pt x="246" y="313"/>
                </a:lnTo>
                <a:lnTo>
                  <a:pt x="251" y="313"/>
                </a:lnTo>
                <a:lnTo>
                  <a:pt x="266" y="319"/>
                </a:lnTo>
                <a:lnTo>
                  <a:pt x="275" y="326"/>
                </a:lnTo>
                <a:lnTo>
                  <a:pt x="303" y="357"/>
                </a:lnTo>
                <a:lnTo>
                  <a:pt x="291" y="325"/>
                </a:lnTo>
                <a:lnTo>
                  <a:pt x="284" y="313"/>
                </a:lnTo>
                <a:lnTo>
                  <a:pt x="290" y="301"/>
                </a:lnTo>
                <a:lnTo>
                  <a:pt x="286" y="291"/>
                </a:lnTo>
                <a:lnTo>
                  <a:pt x="272" y="275"/>
                </a:lnTo>
                <a:lnTo>
                  <a:pt x="246" y="245"/>
                </a:lnTo>
                <a:lnTo>
                  <a:pt x="229" y="232"/>
                </a:lnTo>
                <a:lnTo>
                  <a:pt x="223" y="226"/>
                </a:lnTo>
                <a:lnTo>
                  <a:pt x="214" y="228"/>
                </a:lnTo>
                <a:lnTo>
                  <a:pt x="201" y="217"/>
                </a:lnTo>
                <a:lnTo>
                  <a:pt x="199" y="217"/>
                </a:lnTo>
                <a:lnTo>
                  <a:pt x="192" y="210"/>
                </a:lnTo>
                <a:lnTo>
                  <a:pt x="188" y="197"/>
                </a:lnTo>
                <a:lnTo>
                  <a:pt x="184" y="184"/>
                </a:lnTo>
                <a:lnTo>
                  <a:pt x="169" y="165"/>
                </a:lnTo>
                <a:lnTo>
                  <a:pt x="139" y="134"/>
                </a:lnTo>
                <a:lnTo>
                  <a:pt x="137" y="126"/>
                </a:lnTo>
                <a:lnTo>
                  <a:pt x="139" y="122"/>
                </a:lnTo>
                <a:lnTo>
                  <a:pt x="154" y="119"/>
                </a:lnTo>
                <a:lnTo>
                  <a:pt x="196" y="132"/>
                </a:lnTo>
                <a:lnTo>
                  <a:pt x="223" y="102"/>
                </a:lnTo>
                <a:lnTo>
                  <a:pt x="246" y="121"/>
                </a:lnTo>
                <a:lnTo>
                  <a:pt x="255" y="122"/>
                </a:lnTo>
                <a:lnTo>
                  <a:pt x="260" y="130"/>
                </a:lnTo>
                <a:lnTo>
                  <a:pt x="268" y="122"/>
                </a:lnTo>
                <a:lnTo>
                  <a:pt x="283" y="122"/>
                </a:lnTo>
                <a:lnTo>
                  <a:pt x="296" y="124"/>
                </a:lnTo>
                <a:lnTo>
                  <a:pt x="314" y="115"/>
                </a:lnTo>
                <a:lnTo>
                  <a:pt x="333" y="122"/>
                </a:lnTo>
                <a:lnTo>
                  <a:pt x="344" y="132"/>
                </a:lnTo>
                <a:lnTo>
                  <a:pt x="357" y="135"/>
                </a:lnTo>
                <a:lnTo>
                  <a:pt x="358" y="126"/>
                </a:lnTo>
                <a:lnTo>
                  <a:pt x="364" y="111"/>
                </a:lnTo>
                <a:lnTo>
                  <a:pt x="357" y="104"/>
                </a:lnTo>
                <a:lnTo>
                  <a:pt x="345" y="91"/>
                </a:lnTo>
                <a:lnTo>
                  <a:pt x="344" y="78"/>
                </a:lnTo>
                <a:lnTo>
                  <a:pt x="344" y="69"/>
                </a:lnTo>
                <a:lnTo>
                  <a:pt x="345" y="58"/>
                </a:lnTo>
                <a:lnTo>
                  <a:pt x="329" y="54"/>
                </a:lnTo>
                <a:lnTo>
                  <a:pt x="321" y="52"/>
                </a:lnTo>
                <a:lnTo>
                  <a:pt x="313" y="58"/>
                </a:lnTo>
                <a:lnTo>
                  <a:pt x="303" y="65"/>
                </a:lnTo>
                <a:lnTo>
                  <a:pt x="294" y="65"/>
                </a:lnTo>
                <a:lnTo>
                  <a:pt x="279" y="50"/>
                </a:lnTo>
                <a:lnTo>
                  <a:pt x="266" y="43"/>
                </a:lnTo>
                <a:lnTo>
                  <a:pt x="253" y="45"/>
                </a:lnTo>
                <a:lnTo>
                  <a:pt x="242" y="33"/>
                </a:lnTo>
                <a:lnTo>
                  <a:pt x="212" y="2"/>
                </a:lnTo>
                <a:lnTo>
                  <a:pt x="199" y="0"/>
                </a:lnTo>
                <a:lnTo>
                  <a:pt x="178" y="26"/>
                </a:lnTo>
                <a:lnTo>
                  <a:pt x="157" y="24"/>
                </a:lnTo>
                <a:lnTo>
                  <a:pt x="148" y="33"/>
                </a:lnTo>
                <a:lnTo>
                  <a:pt x="145" y="45"/>
                </a:lnTo>
                <a:lnTo>
                  <a:pt x="106" y="87"/>
                </a:lnTo>
                <a:lnTo>
                  <a:pt x="80" y="80"/>
                </a:lnTo>
                <a:lnTo>
                  <a:pt x="54" y="74"/>
                </a:lnTo>
                <a:lnTo>
                  <a:pt x="41" y="80"/>
                </a:lnTo>
                <a:lnTo>
                  <a:pt x="24" y="87"/>
                </a:lnTo>
                <a:lnTo>
                  <a:pt x="0" y="80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grpSp>
        <p:nvGrpSpPr>
          <p:cNvPr id="125999" name="Group 690"/>
          <p:cNvGrpSpPr>
            <a:grpSpLocks/>
          </p:cNvGrpSpPr>
          <p:nvPr/>
        </p:nvGrpSpPr>
        <p:grpSpPr bwMode="auto">
          <a:xfrm>
            <a:off x="4327686" y="3474238"/>
            <a:ext cx="399046" cy="454213"/>
            <a:chOff x="2610" y="3109"/>
            <a:chExt cx="586" cy="611"/>
          </a:xfrm>
        </p:grpSpPr>
        <p:sp>
          <p:nvSpPr>
            <p:cNvPr id="126067" name="Freeform 691"/>
            <p:cNvSpPr>
              <a:spLocks/>
            </p:cNvSpPr>
            <p:nvPr/>
          </p:nvSpPr>
          <p:spPr bwMode="auto">
            <a:xfrm>
              <a:off x="2623" y="3429"/>
              <a:ext cx="24" cy="25"/>
            </a:xfrm>
            <a:custGeom>
              <a:avLst/>
              <a:gdLst>
                <a:gd name="T0" fmla="*/ 18 w 24"/>
                <a:gd name="T1" fmla="*/ 0 h 25"/>
                <a:gd name="T2" fmla="*/ 24 w 24"/>
                <a:gd name="T3" fmla="*/ 7 h 25"/>
                <a:gd name="T4" fmla="*/ 22 w 24"/>
                <a:gd name="T5" fmla="*/ 16 h 25"/>
                <a:gd name="T6" fmla="*/ 24 w 24"/>
                <a:gd name="T7" fmla="*/ 23 h 25"/>
                <a:gd name="T8" fmla="*/ 18 w 24"/>
                <a:gd name="T9" fmla="*/ 25 h 25"/>
                <a:gd name="T10" fmla="*/ 7 w 24"/>
                <a:gd name="T11" fmla="*/ 23 h 25"/>
                <a:gd name="T12" fmla="*/ 0 w 24"/>
                <a:gd name="T13" fmla="*/ 14 h 25"/>
                <a:gd name="T14" fmla="*/ 18 w 24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25">
                  <a:moveTo>
                    <a:pt x="18" y="0"/>
                  </a:moveTo>
                  <a:lnTo>
                    <a:pt x="24" y="7"/>
                  </a:lnTo>
                  <a:lnTo>
                    <a:pt x="22" y="16"/>
                  </a:lnTo>
                  <a:lnTo>
                    <a:pt x="24" y="23"/>
                  </a:lnTo>
                  <a:lnTo>
                    <a:pt x="18" y="25"/>
                  </a:lnTo>
                  <a:lnTo>
                    <a:pt x="7" y="23"/>
                  </a:lnTo>
                  <a:lnTo>
                    <a:pt x="0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68" name="Freeform 692"/>
            <p:cNvSpPr>
              <a:spLocks/>
            </p:cNvSpPr>
            <p:nvPr/>
          </p:nvSpPr>
          <p:spPr bwMode="auto">
            <a:xfrm>
              <a:off x="2672" y="3439"/>
              <a:ext cx="184" cy="163"/>
            </a:xfrm>
            <a:custGeom>
              <a:avLst/>
              <a:gdLst>
                <a:gd name="T0" fmla="*/ 26 w 184"/>
                <a:gd name="T1" fmla="*/ 7 h 163"/>
                <a:gd name="T2" fmla="*/ 17 w 184"/>
                <a:gd name="T3" fmla="*/ 11 h 163"/>
                <a:gd name="T4" fmla="*/ 20 w 184"/>
                <a:gd name="T5" fmla="*/ 20 h 163"/>
                <a:gd name="T6" fmla="*/ 11 w 184"/>
                <a:gd name="T7" fmla="*/ 31 h 163"/>
                <a:gd name="T8" fmla="*/ 4 w 184"/>
                <a:gd name="T9" fmla="*/ 30 h 163"/>
                <a:gd name="T10" fmla="*/ 0 w 184"/>
                <a:gd name="T11" fmla="*/ 35 h 163"/>
                <a:gd name="T12" fmla="*/ 2 w 184"/>
                <a:gd name="T13" fmla="*/ 46 h 163"/>
                <a:gd name="T14" fmla="*/ 32 w 184"/>
                <a:gd name="T15" fmla="*/ 57 h 163"/>
                <a:gd name="T16" fmla="*/ 39 w 184"/>
                <a:gd name="T17" fmla="*/ 82 h 163"/>
                <a:gd name="T18" fmla="*/ 48 w 184"/>
                <a:gd name="T19" fmla="*/ 113 h 163"/>
                <a:gd name="T20" fmla="*/ 59 w 184"/>
                <a:gd name="T21" fmla="*/ 130 h 163"/>
                <a:gd name="T22" fmla="*/ 72 w 184"/>
                <a:gd name="T23" fmla="*/ 119 h 163"/>
                <a:gd name="T24" fmla="*/ 89 w 184"/>
                <a:gd name="T25" fmla="*/ 141 h 163"/>
                <a:gd name="T26" fmla="*/ 106 w 184"/>
                <a:gd name="T27" fmla="*/ 163 h 163"/>
                <a:gd name="T28" fmla="*/ 113 w 184"/>
                <a:gd name="T29" fmla="*/ 146 h 163"/>
                <a:gd name="T30" fmla="*/ 108 w 184"/>
                <a:gd name="T31" fmla="*/ 135 h 163"/>
                <a:gd name="T32" fmla="*/ 115 w 184"/>
                <a:gd name="T33" fmla="*/ 130 h 163"/>
                <a:gd name="T34" fmla="*/ 141 w 184"/>
                <a:gd name="T35" fmla="*/ 150 h 163"/>
                <a:gd name="T36" fmla="*/ 149 w 184"/>
                <a:gd name="T37" fmla="*/ 144 h 163"/>
                <a:gd name="T38" fmla="*/ 151 w 184"/>
                <a:gd name="T39" fmla="*/ 137 h 163"/>
                <a:gd name="T40" fmla="*/ 138 w 184"/>
                <a:gd name="T41" fmla="*/ 111 h 163"/>
                <a:gd name="T42" fmla="*/ 138 w 184"/>
                <a:gd name="T43" fmla="*/ 106 h 163"/>
                <a:gd name="T44" fmla="*/ 126 w 184"/>
                <a:gd name="T45" fmla="*/ 85 h 163"/>
                <a:gd name="T46" fmla="*/ 121 w 184"/>
                <a:gd name="T47" fmla="*/ 70 h 163"/>
                <a:gd name="T48" fmla="*/ 126 w 184"/>
                <a:gd name="T49" fmla="*/ 69 h 163"/>
                <a:gd name="T50" fmla="*/ 141 w 184"/>
                <a:gd name="T51" fmla="*/ 72 h 163"/>
                <a:gd name="T52" fmla="*/ 158 w 184"/>
                <a:gd name="T53" fmla="*/ 87 h 163"/>
                <a:gd name="T54" fmla="*/ 167 w 184"/>
                <a:gd name="T55" fmla="*/ 76 h 163"/>
                <a:gd name="T56" fmla="*/ 182 w 184"/>
                <a:gd name="T57" fmla="*/ 78 h 163"/>
                <a:gd name="T58" fmla="*/ 184 w 184"/>
                <a:gd name="T59" fmla="*/ 74 h 163"/>
                <a:gd name="T60" fmla="*/ 165 w 184"/>
                <a:gd name="T61" fmla="*/ 50 h 163"/>
                <a:gd name="T62" fmla="*/ 151 w 184"/>
                <a:gd name="T63" fmla="*/ 52 h 163"/>
                <a:gd name="T64" fmla="*/ 147 w 184"/>
                <a:gd name="T65" fmla="*/ 44 h 163"/>
                <a:gd name="T66" fmla="*/ 138 w 184"/>
                <a:gd name="T67" fmla="*/ 26 h 163"/>
                <a:gd name="T68" fmla="*/ 130 w 184"/>
                <a:gd name="T69" fmla="*/ 33 h 163"/>
                <a:gd name="T70" fmla="*/ 112 w 184"/>
                <a:gd name="T71" fmla="*/ 26 h 163"/>
                <a:gd name="T72" fmla="*/ 100 w 184"/>
                <a:gd name="T73" fmla="*/ 7 h 163"/>
                <a:gd name="T74" fmla="*/ 78 w 184"/>
                <a:gd name="T75" fmla="*/ 9 h 163"/>
                <a:gd name="T76" fmla="*/ 61 w 184"/>
                <a:gd name="T77" fmla="*/ 11 h 163"/>
                <a:gd name="T78" fmla="*/ 50 w 184"/>
                <a:gd name="T79" fmla="*/ 0 h 163"/>
                <a:gd name="T80" fmla="*/ 41 w 184"/>
                <a:gd name="T81" fmla="*/ 6 h 163"/>
                <a:gd name="T82" fmla="*/ 26 w 184"/>
                <a:gd name="T83" fmla="*/ 7 h 1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4" h="163">
                  <a:moveTo>
                    <a:pt x="26" y="7"/>
                  </a:moveTo>
                  <a:lnTo>
                    <a:pt x="17" y="11"/>
                  </a:lnTo>
                  <a:lnTo>
                    <a:pt x="20" y="20"/>
                  </a:lnTo>
                  <a:lnTo>
                    <a:pt x="11" y="31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2" y="57"/>
                  </a:lnTo>
                  <a:lnTo>
                    <a:pt x="39" y="82"/>
                  </a:lnTo>
                  <a:lnTo>
                    <a:pt x="48" y="113"/>
                  </a:lnTo>
                  <a:lnTo>
                    <a:pt x="59" y="130"/>
                  </a:lnTo>
                  <a:lnTo>
                    <a:pt x="72" y="119"/>
                  </a:lnTo>
                  <a:lnTo>
                    <a:pt x="89" y="141"/>
                  </a:lnTo>
                  <a:lnTo>
                    <a:pt x="106" y="163"/>
                  </a:lnTo>
                  <a:lnTo>
                    <a:pt x="113" y="146"/>
                  </a:lnTo>
                  <a:lnTo>
                    <a:pt x="108" y="135"/>
                  </a:lnTo>
                  <a:lnTo>
                    <a:pt x="115" y="130"/>
                  </a:lnTo>
                  <a:lnTo>
                    <a:pt x="141" y="150"/>
                  </a:lnTo>
                  <a:lnTo>
                    <a:pt x="149" y="144"/>
                  </a:lnTo>
                  <a:lnTo>
                    <a:pt x="151" y="137"/>
                  </a:lnTo>
                  <a:lnTo>
                    <a:pt x="138" y="111"/>
                  </a:lnTo>
                  <a:lnTo>
                    <a:pt x="138" y="106"/>
                  </a:lnTo>
                  <a:lnTo>
                    <a:pt x="126" y="85"/>
                  </a:lnTo>
                  <a:lnTo>
                    <a:pt x="121" y="70"/>
                  </a:lnTo>
                  <a:lnTo>
                    <a:pt x="126" y="69"/>
                  </a:lnTo>
                  <a:lnTo>
                    <a:pt x="141" y="72"/>
                  </a:lnTo>
                  <a:lnTo>
                    <a:pt x="158" y="87"/>
                  </a:lnTo>
                  <a:lnTo>
                    <a:pt x="167" y="76"/>
                  </a:lnTo>
                  <a:lnTo>
                    <a:pt x="182" y="78"/>
                  </a:lnTo>
                  <a:lnTo>
                    <a:pt x="184" y="74"/>
                  </a:lnTo>
                  <a:lnTo>
                    <a:pt x="165" y="50"/>
                  </a:lnTo>
                  <a:lnTo>
                    <a:pt x="151" y="52"/>
                  </a:lnTo>
                  <a:lnTo>
                    <a:pt x="147" y="44"/>
                  </a:lnTo>
                  <a:lnTo>
                    <a:pt x="138" y="26"/>
                  </a:lnTo>
                  <a:lnTo>
                    <a:pt x="130" y="33"/>
                  </a:lnTo>
                  <a:lnTo>
                    <a:pt x="112" y="26"/>
                  </a:lnTo>
                  <a:lnTo>
                    <a:pt x="100" y="7"/>
                  </a:lnTo>
                  <a:lnTo>
                    <a:pt x="78" y="9"/>
                  </a:lnTo>
                  <a:lnTo>
                    <a:pt x="61" y="11"/>
                  </a:lnTo>
                  <a:lnTo>
                    <a:pt x="50" y="0"/>
                  </a:lnTo>
                  <a:lnTo>
                    <a:pt x="41" y="6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69" name="Freeform 693"/>
            <p:cNvSpPr>
              <a:spLocks/>
            </p:cNvSpPr>
            <p:nvPr/>
          </p:nvSpPr>
          <p:spPr bwMode="auto">
            <a:xfrm>
              <a:off x="2610" y="3109"/>
              <a:ext cx="430" cy="386"/>
            </a:xfrm>
            <a:custGeom>
              <a:avLst/>
              <a:gdLst>
                <a:gd name="T0" fmla="*/ 78 w 430"/>
                <a:gd name="T1" fmla="*/ 102 h 386"/>
                <a:gd name="T2" fmla="*/ 55 w 430"/>
                <a:gd name="T3" fmla="*/ 167 h 386"/>
                <a:gd name="T4" fmla="*/ 44 w 430"/>
                <a:gd name="T5" fmla="*/ 182 h 386"/>
                <a:gd name="T6" fmla="*/ 24 w 430"/>
                <a:gd name="T7" fmla="*/ 200 h 386"/>
                <a:gd name="T8" fmla="*/ 0 w 430"/>
                <a:gd name="T9" fmla="*/ 204 h 386"/>
                <a:gd name="T10" fmla="*/ 31 w 430"/>
                <a:gd name="T11" fmla="*/ 260 h 386"/>
                <a:gd name="T12" fmla="*/ 57 w 430"/>
                <a:gd name="T13" fmla="*/ 260 h 386"/>
                <a:gd name="T14" fmla="*/ 48 w 430"/>
                <a:gd name="T15" fmla="*/ 278 h 386"/>
                <a:gd name="T16" fmla="*/ 57 w 430"/>
                <a:gd name="T17" fmla="*/ 308 h 386"/>
                <a:gd name="T18" fmla="*/ 76 w 430"/>
                <a:gd name="T19" fmla="*/ 330 h 386"/>
                <a:gd name="T20" fmla="*/ 91 w 430"/>
                <a:gd name="T21" fmla="*/ 317 h 386"/>
                <a:gd name="T22" fmla="*/ 107 w 430"/>
                <a:gd name="T23" fmla="*/ 319 h 386"/>
                <a:gd name="T24" fmla="*/ 159 w 430"/>
                <a:gd name="T25" fmla="*/ 325 h 386"/>
                <a:gd name="T26" fmla="*/ 190 w 430"/>
                <a:gd name="T27" fmla="*/ 341 h 386"/>
                <a:gd name="T28" fmla="*/ 207 w 430"/>
                <a:gd name="T29" fmla="*/ 362 h 386"/>
                <a:gd name="T30" fmla="*/ 229 w 430"/>
                <a:gd name="T31" fmla="*/ 353 h 386"/>
                <a:gd name="T32" fmla="*/ 271 w 430"/>
                <a:gd name="T33" fmla="*/ 386 h 386"/>
                <a:gd name="T34" fmla="*/ 278 w 430"/>
                <a:gd name="T35" fmla="*/ 367 h 386"/>
                <a:gd name="T36" fmla="*/ 277 w 430"/>
                <a:gd name="T37" fmla="*/ 336 h 386"/>
                <a:gd name="T38" fmla="*/ 259 w 430"/>
                <a:gd name="T39" fmla="*/ 323 h 386"/>
                <a:gd name="T40" fmla="*/ 215 w 430"/>
                <a:gd name="T41" fmla="*/ 295 h 386"/>
                <a:gd name="T42" fmla="*/ 189 w 430"/>
                <a:gd name="T43" fmla="*/ 286 h 386"/>
                <a:gd name="T44" fmla="*/ 179 w 430"/>
                <a:gd name="T45" fmla="*/ 273 h 386"/>
                <a:gd name="T46" fmla="*/ 194 w 430"/>
                <a:gd name="T47" fmla="*/ 258 h 386"/>
                <a:gd name="T48" fmla="*/ 183 w 430"/>
                <a:gd name="T49" fmla="*/ 236 h 386"/>
                <a:gd name="T50" fmla="*/ 202 w 430"/>
                <a:gd name="T51" fmla="*/ 245 h 386"/>
                <a:gd name="T52" fmla="*/ 215 w 430"/>
                <a:gd name="T53" fmla="*/ 238 h 386"/>
                <a:gd name="T54" fmla="*/ 190 w 430"/>
                <a:gd name="T55" fmla="*/ 202 h 386"/>
                <a:gd name="T56" fmla="*/ 170 w 430"/>
                <a:gd name="T57" fmla="*/ 160 h 386"/>
                <a:gd name="T58" fmla="*/ 165 w 430"/>
                <a:gd name="T59" fmla="*/ 134 h 386"/>
                <a:gd name="T60" fmla="*/ 176 w 430"/>
                <a:gd name="T61" fmla="*/ 117 h 386"/>
                <a:gd name="T62" fmla="*/ 185 w 430"/>
                <a:gd name="T63" fmla="*/ 139 h 386"/>
                <a:gd name="T64" fmla="*/ 190 w 430"/>
                <a:gd name="T65" fmla="*/ 147 h 386"/>
                <a:gd name="T66" fmla="*/ 227 w 430"/>
                <a:gd name="T67" fmla="*/ 176 h 386"/>
                <a:gd name="T68" fmla="*/ 231 w 430"/>
                <a:gd name="T69" fmla="*/ 156 h 386"/>
                <a:gd name="T70" fmla="*/ 257 w 430"/>
                <a:gd name="T71" fmla="*/ 176 h 386"/>
                <a:gd name="T72" fmla="*/ 246 w 430"/>
                <a:gd name="T73" fmla="*/ 152 h 386"/>
                <a:gd name="T74" fmla="*/ 257 w 430"/>
                <a:gd name="T75" fmla="*/ 141 h 386"/>
                <a:gd name="T76" fmla="*/ 288 w 430"/>
                <a:gd name="T77" fmla="*/ 148 h 386"/>
                <a:gd name="T78" fmla="*/ 275 w 430"/>
                <a:gd name="T79" fmla="*/ 130 h 386"/>
                <a:gd name="T80" fmla="*/ 246 w 430"/>
                <a:gd name="T81" fmla="*/ 113 h 386"/>
                <a:gd name="T82" fmla="*/ 248 w 430"/>
                <a:gd name="T83" fmla="*/ 98 h 386"/>
                <a:gd name="T84" fmla="*/ 299 w 430"/>
                <a:gd name="T85" fmla="*/ 87 h 386"/>
                <a:gd name="T86" fmla="*/ 350 w 430"/>
                <a:gd name="T87" fmla="*/ 82 h 386"/>
                <a:gd name="T88" fmla="*/ 378 w 430"/>
                <a:gd name="T89" fmla="*/ 87 h 386"/>
                <a:gd name="T90" fmla="*/ 406 w 430"/>
                <a:gd name="T91" fmla="*/ 76 h 386"/>
                <a:gd name="T92" fmla="*/ 428 w 430"/>
                <a:gd name="T93" fmla="*/ 48 h 386"/>
                <a:gd name="T94" fmla="*/ 428 w 430"/>
                <a:gd name="T95" fmla="*/ 6 h 386"/>
                <a:gd name="T96" fmla="*/ 408 w 430"/>
                <a:gd name="T97" fmla="*/ 0 h 386"/>
                <a:gd name="T98" fmla="*/ 402 w 430"/>
                <a:gd name="T99" fmla="*/ 20 h 386"/>
                <a:gd name="T100" fmla="*/ 389 w 430"/>
                <a:gd name="T101" fmla="*/ 35 h 386"/>
                <a:gd name="T102" fmla="*/ 371 w 430"/>
                <a:gd name="T103" fmla="*/ 45 h 386"/>
                <a:gd name="T104" fmla="*/ 338 w 430"/>
                <a:gd name="T105" fmla="*/ 33 h 386"/>
                <a:gd name="T106" fmla="*/ 306 w 430"/>
                <a:gd name="T107" fmla="*/ 20 h 386"/>
                <a:gd name="T108" fmla="*/ 271 w 430"/>
                <a:gd name="T109" fmla="*/ 45 h 386"/>
                <a:gd name="T110" fmla="*/ 231 w 430"/>
                <a:gd name="T111" fmla="*/ 56 h 386"/>
                <a:gd name="T112" fmla="*/ 202 w 430"/>
                <a:gd name="T113" fmla="*/ 61 h 386"/>
                <a:gd name="T114" fmla="*/ 183 w 430"/>
                <a:gd name="T115" fmla="*/ 78 h 386"/>
                <a:gd name="T116" fmla="*/ 153 w 430"/>
                <a:gd name="T117" fmla="*/ 82 h 386"/>
                <a:gd name="T118" fmla="*/ 126 w 430"/>
                <a:gd name="T119" fmla="*/ 97 h 386"/>
                <a:gd name="T120" fmla="*/ 98 w 430"/>
                <a:gd name="T121" fmla="*/ 97 h 3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0" h="386">
                  <a:moveTo>
                    <a:pt x="87" y="95"/>
                  </a:moveTo>
                  <a:lnTo>
                    <a:pt x="78" y="102"/>
                  </a:lnTo>
                  <a:lnTo>
                    <a:pt x="68" y="135"/>
                  </a:lnTo>
                  <a:lnTo>
                    <a:pt x="55" y="167"/>
                  </a:lnTo>
                  <a:lnTo>
                    <a:pt x="50" y="171"/>
                  </a:lnTo>
                  <a:lnTo>
                    <a:pt x="44" y="182"/>
                  </a:lnTo>
                  <a:lnTo>
                    <a:pt x="37" y="193"/>
                  </a:lnTo>
                  <a:lnTo>
                    <a:pt x="24" y="200"/>
                  </a:lnTo>
                  <a:lnTo>
                    <a:pt x="13" y="204"/>
                  </a:lnTo>
                  <a:lnTo>
                    <a:pt x="0" y="204"/>
                  </a:lnTo>
                  <a:lnTo>
                    <a:pt x="17" y="241"/>
                  </a:lnTo>
                  <a:lnTo>
                    <a:pt x="31" y="260"/>
                  </a:lnTo>
                  <a:lnTo>
                    <a:pt x="44" y="260"/>
                  </a:lnTo>
                  <a:lnTo>
                    <a:pt x="57" y="260"/>
                  </a:lnTo>
                  <a:lnTo>
                    <a:pt x="61" y="269"/>
                  </a:lnTo>
                  <a:lnTo>
                    <a:pt x="48" y="278"/>
                  </a:lnTo>
                  <a:lnTo>
                    <a:pt x="48" y="290"/>
                  </a:lnTo>
                  <a:lnTo>
                    <a:pt x="57" y="308"/>
                  </a:lnTo>
                  <a:lnTo>
                    <a:pt x="68" y="323"/>
                  </a:lnTo>
                  <a:lnTo>
                    <a:pt x="76" y="330"/>
                  </a:lnTo>
                  <a:lnTo>
                    <a:pt x="80" y="319"/>
                  </a:lnTo>
                  <a:lnTo>
                    <a:pt x="91" y="317"/>
                  </a:lnTo>
                  <a:lnTo>
                    <a:pt x="104" y="328"/>
                  </a:lnTo>
                  <a:lnTo>
                    <a:pt x="107" y="319"/>
                  </a:lnTo>
                  <a:lnTo>
                    <a:pt x="128" y="321"/>
                  </a:lnTo>
                  <a:lnTo>
                    <a:pt x="159" y="325"/>
                  </a:lnTo>
                  <a:lnTo>
                    <a:pt x="181" y="332"/>
                  </a:lnTo>
                  <a:lnTo>
                    <a:pt x="190" y="341"/>
                  </a:lnTo>
                  <a:lnTo>
                    <a:pt x="200" y="354"/>
                  </a:lnTo>
                  <a:lnTo>
                    <a:pt x="207" y="362"/>
                  </a:lnTo>
                  <a:lnTo>
                    <a:pt x="216" y="354"/>
                  </a:lnTo>
                  <a:lnTo>
                    <a:pt x="229" y="353"/>
                  </a:lnTo>
                  <a:lnTo>
                    <a:pt x="248" y="366"/>
                  </a:lnTo>
                  <a:lnTo>
                    <a:pt x="271" y="386"/>
                  </a:lnTo>
                  <a:lnTo>
                    <a:pt x="277" y="382"/>
                  </a:lnTo>
                  <a:lnTo>
                    <a:pt x="278" y="367"/>
                  </a:lnTo>
                  <a:lnTo>
                    <a:pt x="278" y="351"/>
                  </a:lnTo>
                  <a:lnTo>
                    <a:pt x="277" y="336"/>
                  </a:lnTo>
                  <a:lnTo>
                    <a:pt x="266" y="319"/>
                  </a:lnTo>
                  <a:lnTo>
                    <a:pt x="259" y="323"/>
                  </a:lnTo>
                  <a:lnTo>
                    <a:pt x="242" y="315"/>
                  </a:lnTo>
                  <a:lnTo>
                    <a:pt x="215" y="295"/>
                  </a:lnTo>
                  <a:lnTo>
                    <a:pt x="207" y="288"/>
                  </a:lnTo>
                  <a:lnTo>
                    <a:pt x="189" y="286"/>
                  </a:lnTo>
                  <a:lnTo>
                    <a:pt x="179" y="280"/>
                  </a:lnTo>
                  <a:lnTo>
                    <a:pt x="179" y="273"/>
                  </a:lnTo>
                  <a:lnTo>
                    <a:pt x="190" y="262"/>
                  </a:lnTo>
                  <a:lnTo>
                    <a:pt x="194" y="258"/>
                  </a:lnTo>
                  <a:lnTo>
                    <a:pt x="187" y="249"/>
                  </a:lnTo>
                  <a:lnTo>
                    <a:pt x="183" y="236"/>
                  </a:lnTo>
                  <a:lnTo>
                    <a:pt x="187" y="230"/>
                  </a:lnTo>
                  <a:lnTo>
                    <a:pt x="202" y="245"/>
                  </a:lnTo>
                  <a:lnTo>
                    <a:pt x="215" y="251"/>
                  </a:lnTo>
                  <a:lnTo>
                    <a:pt x="215" y="238"/>
                  </a:lnTo>
                  <a:lnTo>
                    <a:pt x="207" y="223"/>
                  </a:lnTo>
                  <a:lnTo>
                    <a:pt x="190" y="202"/>
                  </a:lnTo>
                  <a:lnTo>
                    <a:pt x="172" y="174"/>
                  </a:lnTo>
                  <a:lnTo>
                    <a:pt x="170" y="160"/>
                  </a:lnTo>
                  <a:lnTo>
                    <a:pt x="168" y="147"/>
                  </a:lnTo>
                  <a:lnTo>
                    <a:pt x="165" y="134"/>
                  </a:lnTo>
                  <a:lnTo>
                    <a:pt x="163" y="121"/>
                  </a:lnTo>
                  <a:lnTo>
                    <a:pt x="176" y="117"/>
                  </a:lnTo>
                  <a:lnTo>
                    <a:pt x="174" y="126"/>
                  </a:lnTo>
                  <a:lnTo>
                    <a:pt x="185" y="139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226" y="182"/>
                  </a:lnTo>
                  <a:lnTo>
                    <a:pt x="227" y="176"/>
                  </a:lnTo>
                  <a:lnTo>
                    <a:pt x="220" y="160"/>
                  </a:lnTo>
                  <a:lnTo>
                    <a:pt x="231" y="156"/>
                  </a:lnTo>
                  <a:lnTo>
                    <a:pt x="248" y="163"/>
                  </a:lnTo>
                  <a:lnTo>
                    <a:pt x="257" y="176"/>
                  </a:lnTo>
                  <a:lnTo>
                    <a:pt x="259" y="167"/>
                  </a:lnTo>
                  <a:lnTo>
                    <a:pt x="246" y="152"/>
                  </a:lnTo>
                  <a:lnTo>
                    <a:pt x="248" y="145"/>
                  </a:lnTo>
                  <a:lnTo>
                    <a:pt x="257" y="141"/>
                  </a:lnTo>
                  <a:lnTo>
                    <a:pt x="282" y="152"/>
                  </a:lnTo>
                  <a:lnTo>
                    <a:pt x="288" y="148"/>
                  </a:lnTo>
                  <a:lnTo>
                    <a:pt x="286" y="137"/>
                  </a:lnTo>
                  <a:lnTo>
                    <a:pt x="275" y="130"/>
                  </a:lnTo>
                  <a:lnTo>
                    <a:pt x="257" y="122"/>
                  </a:lnTo>
                  <a:lnTo>
                    <a:pt x="246" y="113"/>
                  </a:lnTo>
                  <a:lnTo>
                    <a:pt x="244" y="106"/>
                  </a:lnTo>
                  <a:lnTo>
                    <a:pt x="248" y="98"/>
                  </a:lnTo>
                  <a:lnTo>
                    <a:pt x="273" y="95"/>
                  </a:lnTo>
                  <a:lnTo>
                    <a:pt x="299" y="87"/>
                  </a:lnTo>
                  <a:lnTo>
                    <a:pt x="317" y="89"/>
                  </a:lnTo>
                  <a:lnTo>
                    <a:pt x="350" y="82"/>
                  </a:lnTo>
                  <a:lnTo>
                    <a:pt x="356" y="78"/>
                  </a:lnTo>
                  <a:lnTo>
                    <a:pt x="378" y="87"/>
                  </a:lnTo>
                  <a:lnTo>
                    <a:pt x="397" y="97"/>
                  </a:lnTo>
                  <a:lnTo>
                    <a:pt x="406" y="76"/>
                  </a:lnTo>
                  <a:lnTo>
                    <a:pt x="423" y="54"/>
                  </a:lnTo>
                  <a:lnTo>
                    <a:pt x="428" y="48"/>
                  </a:lnTo>
                  <a:lnTo>
                    <a:pt x="430" y="9"/>
                  </a:lnTo>
                  <a:lnTo>
                    <a:pt x="428" y="6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402" y="6"/>
                  </a:lnTo>
                  <a:lnTo>
                    <a:pt x="402" y="20"/>
                  </a:lnTo>
                  <a:lnTo>
                    <a:pt x="404" y="32"/>
                  </a:lnTo>
                  <a:lnTo>
                    <a:pt x="389" y="35"/>
                  </a:lnTo>
                  <a:lnTo>
                    <a:pt x="378" y="43"/>
                  </a:lnTo>
                  <a:lnTo>
                    <a:pt x="371" y="45"/>
                  </a:lnTo>
                  <a:lnTo>
                    <a:pt x="347" y="39"/>
                  </a:lnTo>
                  <a:lnTo>
                    <a:pt x="338" y="33"/>
                  </a:lnTo>
                  <a:lnTo>
                    <a:pt x="325" y="41"/>
                  </a:lnTo>
                  <a:lnTo>
                    <a:pt x="306" y="20"/>
                  </a:lnTo>
                  <a:lnTo>
                    <a:pt x="286" y="35"/>
                  </a:lnTo>
                  <a:lnTo>
                    <a:pt x="271" y="45"/>
                  </a:lnTo>
                  <a:lnTo>
                    <a:pt x="255" y="52"/>
                  </a:lnTo>
                  <a:lnTo>
                    <a:pt x="231" y="56"/>
                  </a:lnTo>
                  <a:lnTo>
                    <a:pt x="215" y="61"/>
                  </a:lnTo>
                  <a:lnTo>
                    <a:pt x="202" y="61"/>
                  </a:lnTo>
                  <a:lnTo>
                    <a:pt x="196" y="63"/>
                  </a:lnTo>
                  <a:lnTo>
                    <a:pt x="183" y="78"/>
                  </a:lnTo>
                  <a:lnTo>
                    <a:pt x="172" y="78"/>
                  </a:lnTo>
                  <a:lnTo>
                    <a:pt x="153" y="82"/>
                  </a:lnTo>
                  <a:lnTo>
                    <a:pt x="135" y="80"/>
                  </a:lnTo>
                  <a:lnTo>
                    <a:pt x="126" y="97"/>
                  </a:lnTo>
                  <a:lnTo>
                    <a:pt x="111" y="98"/>
                  </a:lnTo>
                  <a:lnTo>
                    <a:pt x="98" y="97"/>
                  </a:lnTo>
                  <a:lnTo>
                    <a:pt x="87" y="95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0" name="Freeform 694"/>
            <p:cNvSpPr>
              <a:spLocks/>
            </p:cNvSpPr>
            <p:nvPr/>
          </p:nvSpPr>
          <p:spPr bwMode="auto">
            <a:xfrm>
              <a:off x="2824" y="3374"/>
              <a:ext cx="107" cy="87"/>
            </a:xfrm>
            <a:custGeom>
              <a:avLst/>
              <a:gdLst>
                <a:gd name="T0" fmla="*/ 9 w 107"/>
                <a:gd name="T1" fmla="*/ 0 h 87"/>
                <a:gd name="T2" fmla="*/ 0 w 107"/>
                <a:gd name="T3" fmla="*/ 7 h 87"/>
                <a:gd name="T4" fmla="*/ 11 w 107"/>
                <a:gd name="T5" fmla="*/ 26 h 87"/>
                <a:gd name="T6" fmla="*/ 24 w 107"/>
                <a:gd name="T7" fmla="*/ 30 h 87"/>
                <a:gd name="T8" fmla="*/ 39 w 107"/>
                <a:gd name="T9" fmla="*/ 46 h 87"/>
                <a:gd name="T10" fmla="*/ 52 w 107"/>
                <a:gd name="T11" fmla="*/ 54 h 87"/>
                <a:gd name="T12" fmla="*/ 74 w 107"/>
                <a:gd name="T13" fmla="*/ 70 h 87"/>
                <a:gd name="T14" fmla="*/ 87 w 107"/>
                <a:gd name="T15" fmla="*/ 76 h 87"/>
                <a:gd name="T16" fmla="*/ 103 w 107"/>
                <a:gd name="T17" fmla="*/ 87 h 87"/>
                <a:gd name="T18" fmla="*/ 107 w 107"/>
                <a:gd name="T19" fmla="*/ 81 h 87"/>
                <a:gd name="T20" fmla="*/ 74 w 107"/>
                <a:gd name="T21" fmla="*/ 56 h 87"/>
                <a:gd name="T22" fmla="*/ 72 w 107"/>
                <a:gd name="T23" fmla="*/ 44 h 87"/>
                <a:gd name="T24" fmla="*/ 68 w 107"/>
                <a:gd name="T25" fmla="*/ 33 h 87"/>
                <a:gd name="T26" fmla="*/ 54 w 107"/>
                <a:gd name="T27" fmla="*/ 20 h 87"/>
                <a:gd name="T28" fmla="*/ 50 w 107"/>
                <a:gd name="T29" fmla="*/ 22 h 87"/>
                <a:gd name="T30" fmla="*/ 32 w 107"/>
                <a:gd name="T31" fmla="*/ 9 h 87"/>
                <a:gd name="T32" fmla="*/ 22 w 107"/>
                <a:gd name="T33" fmla="*/ 4 h 87"/>
                <a:gd name="T34" fmla="*/ 9 w 107"/>
                <a:gd name="T35" fmla="*/ 0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" h="87">
                  <a:moveTo>
                    <a:pt x="9" y="0"/>
                  </a:moveTo>
                  <a:lnTo>
                    <a:pt x="0" y="7"/>
                  </a:lnTo>
                  <a:lnTo>
                    <a:pt x="11" y="26"/>
                  </a:lnTo>
                  <a:lnTo>
                    <a:pt x="24" y="30"/>
                  </a:lnTo>
                  <a:lnTo>
                    <a:pt x="39" y="46"/>
                  </a:lnTo>
                  <a:lnTo>
                    <a:pt x="52" y="54"/>
                  </a:lnTo>
                  <a:lnTo>
                    <a:pt x="74" y="70"/>
                  </a:lnTo>
                  <a:lnTo>
                    <a:pt x="87" y="76"/>
                  </a:lnTo>
                  <a:lnTo>
                    <a:pt x="103" y="87"/>
                  </a:lnTo>
                  <a:lnTo>
                    <a:pt x="107" y="81"/>
                  </a:lnTo>
                  <a:lnTo>
                    <a:pt x="74" y="56"/>
                  </a:lnTo>
                  <a:lnTo>
                    <a:pt x="72" y="44"/>
                  </a:lnTo>
                  <a:lnTo>
                    <a:pt x="68" y="33"/>
                  </a:lnTo>
                  <a:lnTo>
                    <a:pt x="54" y="20"/>
                  </a:lnTo>
                  <a:lnTo>
                    <a:pt x="50" y="22"/>
                  </a:lnTo>
                  <a:lnTo>
                    <a:pt x="32" y="9"/>
                  </a:lnTo>
                  <a:lnTo>
                    <a:pt x="22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1" name="Freeform 695"/>
            <p:cNvSpPr>
              <a:spLocks/>
            </p:cNvSpPr>
            <p:nvPr/>
          </p:nvSpPr>
          <p:spPr bwMode="auto">
            <a:xfrm>
              <a:off x="2858" y="3666"/>
              <a:ext cx="201" cy="54"/>
            </a:xfrm>
            <a:custGeom>
              <a:avLst/>
              <a:gdLst>
                <a:gd name="T0" fmla="*/ 42 w 201"/>
                <a:gd name="T1" fmla="*/ 11 h 54"/>
                <a:gd name="T2" fmla="*/ 57 w 201"/>
                <a:gd name="T3" fmla="*/ 4 h 54"/>
                <a:gd name="T4" fmla="*/ 64 w 201"/>
                <a:gd name="T5" fmla="*/ 11 h 54"/>
                <a:gd name="T6" fmla="*/ 70 w 201"/>
                <a:gd name="T7" fmla="*/ 13 h 54"/>
                <a:gd name="T8" fmla="*/ 81 w 201"/>
                <a:gd name="T9" fmla="*/ 7 h 54"/>
                <a:gd name="T10" fmla="*/ 88 w 201"/>
                <a:gd name="T11" fmla="*/ 4 h 54"/>
                <a:gd name="T12" fmla="*/ 120 w 201"/>
                <a:gd name="T13" fmla="*/ 7 h 54"/>
                <a:gd name="T14" fmla="*/ 151 w 201"/>
                <a:gd name="T15" fmla="*/ 6 h 54"/>
                <a:gd name="T16" fmla="*/ 160 w 201"/>
                <a:gd name="T17" fmla="*/ 15 h 54"/>
                <a:gd name="T18" fmla="*/ 160 w 201"/>
                <a:gd name="T19" fmla="*/ 20 h 54"/>
                <a:gd name="T20" fmla="*/ 182 w 201"/>
                <a:gd name="T21" fmla="*/ 17 h 54"/>
                <a:gd name="T22" fmla="*/ 194 w 201"/>
                <a:gd name="T23" fmla="*/ 19 h 54"/>
                <a:gd name="T24" fmla="*/ 201 w 201"/>
                <a:gd name="T25" fmla="*/ 26 h 54"/>
                <a:gd name="T26" fmla="*/ 194 w 201"/>
                <a:gd name="T27" fmla="*/ 35 h 54"/>
                <a:gd name="T28" fmla="*/ 175 w 201"/>
                <a:gd name="T29" fmla="*/ 34 h 54"/>
                <a:gd name="T30" fmla="*/ 162 w 201"/>
                <a:gd name="T31" fmla="*/ 41 h 54"/>
                <a:gd name="T32" fmla="*/ 140 w 201"/>
                <a:gd name="T33" fmla="*/ 41 h 54"/>
                <a:gd name="T34" fmla="*/ 118 w 201"/>
                <a:gd name="T35" fmla="*/ 50 h 54"/>
                <a:gd name="T36" fmla="*/ 99 w 201"/>
                <a:gd name="T37" fmla="*/ 54 h 54"/>
                <a:gd name="T38" fmla="*/ 84 w 201"/>
                <a:gd name="T39" fmla="*/ 45 h 54"/>
                <a:gd name="T40" fmla="*/ 64 w 201"/>
                <a:gd name="T41" fmla="*/ 34 h 54"/>
                <a:gd name="T42" fmla="*/ 44 w 201"/>
                <a:gd name="T43" fmla="*/ 34 h 54"/>
                <a:gd name="T44" fmla="*/ 17 w 201"/>
                <a:gd name="T45" fmla="*/ 28 h 54"/>
                <a:gd name="T46" fmla="*/ 7 w 201"/>
                <a:gd name="T47" fmla="*/ 20 h 54"/>
                <a:gd name="T48" fmla="*/ 0 w 201"/>
                <a:gd name="T49" fmla="*/ 6 h 54"/>
                <a:gd name="T50" fmla="*/ 4 w 201"/>
                <a:gd name="T51" fmla="*/ 0 h 54"/>
                <a:gd name="T52" fmla="*/ 27 w 201"/>
                <a:gd name="T53" fmla="*/ 4 h 54"/>
                <a:gd name="T54" fmla="*/ 42 w 201"/>
                <a:gd name="T55" fmla="*/ 11 h 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4">
                  <a:moveTo>
                    <a:pt x="42" y="11"/>
                  </a:moveTo>
                  <a:lnTo>
                    <a:pt x="57" y="4"/>
                  </a:lnTo>
                  <a:lnTo>
                    <a:pt x="64" y="11"/>
                  </a:lnTo>
                  <a:lnTo>
                    <a:pt x="70" y="13"/>
                  </a:lnTo>
                  <a:lnTo>
                    <a:pt x="81" y="7"/>
                  </a:lnTo>
                  <a:lnTo>
                    <a:pt x="88" y="4"/>
                  </a:lnTo>
                  <a:lnTo>
                    <a:pt x="120" y="7"/>
                  </a:lnTo>
                  <a:lnTo>
                    <a:pt x="151" y="6"/>
                  </a:lnTo>
                  <a:lnTo>
                    <a:pt x="160" y="15"/>
                  </a:lnTo>
                  <a:lnTo>
                    <a:pt x="160" y="20"/>
                  </a:lnTo>
                  <a:lnTo>
                    <a:pt x="182" y="17"/>
                  </a:lnTo>
                  <a:lnTo>
                    <a:pt x="194" y="19"/>
                  </a:lnTo>
                  <a:lnTo>
                    <a:pt x="201" y="26"/>
                  </a:lnTo>
                  <a:lnTo>
                    <a:pt x="194" y="35"/>
                  </a:lnTo>
                  <a:lnTo>
                    <a:pt x="175" y="34"/>
                  </a:lnTo>
                  <a:lnTo>
                    <a:pt x="162" y="41"/>
                  </a:lnTo>
                  <a:lnTo>
                    <a:pt x="140" y="41"/>
                  </a:lnTo>
                  <a:lnTo>
                    <a:pt x="118" y="50"/>
                  </a:lnTo>
                  <a:lnTo>
                    <a:pt x="99" y="54"/>
                  </a:lnTo>
                  <a:lnTo>
                    <a:pt x="84" y="45"/>
                  </a:lnTo>
                  <a:lnTo>
                    <a:pt x="64" y="34"/>
                  </a:lnTo>
                  <a:lnTo>
                    <a:pt x="44" y="34"/>
                  </a:lnTo>
                  <a:lnTo>
                    <a:pt x="17" y="28"/>
                  </a:lnTo>
                  <a:lnTo>
                    <a:pt x="7" y="20"/>
                  </a:lnTo>
                  <a:lnTo>
                    <a:pt x="0" y="6"/>
                  </a:lnTo>
                  <a:lnTo>
                    <a:pt x="4" y="0"/>
                  </a:lnTo>
                  <a:lnTo>
                    <a:pt x="27" y="4"/>
                  </a:lnTo>
                  <a:lnTo>
                    <a:pt x="42" y="11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2" name="Freeform 696"/>
            <p:cNvSpPr>
              <a:spLocks/>
            </p:cNvSpPr>
            <p:nvPr/>
          </p:nvSpPr>
          <p:spPr bwMode="auto">
            <a:xfrm>
              <a:off x="2944" y="3271"/>
              <a:ext cx="30" cy="28"/>
            </a:xfrm>
            <a:custGeom>
              <a:avLst/>
              <a:gdLst>
                <a:gd name="T0" fmla="*/ 30 w 30"/>
                <a:gd name="T1" fmla="*/ 0 h 28"/>
                <a:gd name="T2" fmla="*/ 11 w 30"/>
                <a:gd name="T3" fmla="*/ 0 h 28"/>
                <a:gd name="T4" fmla="*/ 2 w 30"/>
                <a:gd name="T5" fmla="*/ 6 h 28"/>
                <a:gd name="T6" fmla="*/ 0 w 30"/>
                <a:gd name="T7" fmla="*/ 15 h 28"/>
                <a:gd name="T8" fmla="*/ 0 w 30"/>
                <a:gd name="T9" fmla="*/ 26 h 28"/>
                <a:gd name="T10" fmla="*/ 9 w 30"/>
                <a:gd name="T11" fmla="*/ 28 h 28"/>
                <a:gd name="T12" fmla="*/ 26 w 30"/>
                <a:gd name="T13" fmla="*/ 17 h 28"/>
                <a:gd name="T14" fmla="*/ 30 w 30"/>
                <a:gd name="T15" fmla="*/ 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8">
                  <a:moveTo>
                    <a:pt x="30" y="0"/>
                  </a:moveTo>
                  <a:lnTo>
                    <a:pt x="11" y="0"/>
                  </a:lnTo>
                  <a:lnTo>
                    <a:pt x="2" y="6"/>
                  </a:lnTo>
                  <a:lnTo>
                    <a:pt x="0" y="15"/>
                  </a:lnTo>
                  <a:lnTo>
                    <a:pt x="0" y="26"/>
                  </a:lnTo>
                  <a:lnTo>
                    <a:pt x="9" y="28"/>
                  </a:lnTo>
                  <a:lnTo>
                    <a:pt x="26" y="1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3" name="Freeform 697"/>
            <p:cNvSpPr>
              <a:spLocks/>
            </p:cNvSpPr>
            <p:nvPr/>
          </p:nvSpPr>
          <p:spPr bwMode="auto">
            <a:xfrm>
              <a:off x="3148" y="3534"/>
              <a:ext cx="41" cy="22"/>
            </a:xfrm>
            <a:custGeom>
              <a:avLst/>
              <a:gdLst>
                <a:gd name="T0" fmla="*/ 41 w 41"/>
                <a:gd name="T1" fmla="*/ 6 h 22"/>
                <a:gd name="T2" fmla="*/ 22 w 41"/>
                <a:gd name="T3" fmla="*/ 22 h 22"/>
                <a:gd name="T4" fmla="*/ 9 w 41"/>
                <a:gd name="T5" fmla="*/ 22 h 22"/>
                <a:gd name="T6" fmla="*/ 0 w 41"/>
                <a:gd name="T7" fmla="*/ 15 h 22"/>
                <a:gd name="T8" fmla="*/ 6 w 41"/>
                <a:gd name="T9" fmla="*/ 2 h 22"/>
                <a:gd name="T10" fmla="*/ 26 w 41"/>
                <a:gd name="T11" fmla="*/ 0 h 22"/>
                <a:gd name="T12" fmla="*/ 41 w 41"/>
                <a:gd name="T13" fmla="*/ 6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2">
                  <a:moveTo>
                    <a:pt x="41" y="6"/>
                  </a:moveTo>
                  <a:lnTo>
                    <a:pt x="22" y="22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6" y="2"/>
                  </a:lnTo>
                  <a:lnTo>
                    <a:pt x="26" y="0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4" name="Freeform 698"/>
            <p:cNvSpPr>
              <a:spLocks/>
            </p:cNvSpPr>
            <p:nvPr/>
          </p:nvSpPr>
          <p:spPr bwMode="auto">
            <a:xfrm>
              <a:off x="3154" y="3584"/>
              <a:ext cx="42" cy="34"/>
            </a:xfrm>
            <a:custGeom>
              <a:avLst/>
              <a:gdLst>
                <a:gd name="T0" fmla="*/ 42 w 42"/>
                <a:gd name="T1" fmla="*/ 0 h 34"/>
                <a:gd name="T2" fmla="*/ 42 w 42"/>
                <a:gd name="T3" fmla="*/ 11 h 34"/>
                <a:gd name="T4" fmla="*/ 16 w 42"/>
                <a:gd name="T5" fmla="*/ 29 h 34"/>
                <a:gd name="T6" fmla="*/ 5 w 42"/>
                <a:gd name="T7" fmla="*/ 34 h 34"/>
                <a:gd name="T8" fmla="*/ 0 w 42"/>
                <a:gd name="T9" fmla="*/ 32 h 34"/>
                <a:gd name="T10" fmla="*/ 4 w 42"/>
                <a:gd name="T11" fmla="*/ 20 h 34"/>
                <a:gd name="T12" fmla="*/ 22 w 42"/>
                <a:gd name="T13" fmla="*/ 6 h 34"/>
                <a:gd name="T14" fmla="*/ 42 w 42"/>
                <a:gd name="T15" fmla="*/ 0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34">
                  <a:moveTo>
                    <a:pt x="42" y="0"/>
                  </a:moveTo>
                  <a:lnTo>
                    <a:pt x="42" y="11"/>
                  </a:lnTo>
                  <a:lnTo>
                    <a:pt x="16" y="29"/>
                  </a:lnTo>
                  <a:lnTo>
                    <a:pt x="5" y="34"/>
                  </a:lnTo>
                  <a:lnTo>
                    <a:pt x="0" y="32"/>
                  </a:lnTo>
                  <a:lnTo>
                    <a:pt x="4" y="20"/>
                  </a:lnTo>
                  <a:lnTo>
                    <a:pt x="22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75" name="Freeform 699"/>
            <p:cNvSpPr>
              <a:spLocks/>
            </p:cNvSpPr>
            <p:nvPr/>
          </p:nvSpPr>
          <p:spPr bwMode="auto">
            <a:xfrm>
              <a:off x="3000" y="3319"/>
              <a:ext cx="52" cy="37"/>
            </a:xfrm>
            <a:custGeom>
              <a:avLst/>
              <a:gdLst>
                <a:gd name="T0" fmla="*/ 28 w 52"/>
                <a:gd name="T1" fmla="*/ 0 h 37"/>
                <a:gd name="T2" fmla="*/ 52 w 52"/>
                <a:gd name="T3" fmla="*/ 26 h 37"/>
                <a:gd name="T4" fmla="*/ 48 w 52"/>
                <a:gd name="T5" fmla="*/ 33 h 37"/>
                <a:gd name="T6" fmla="*/ 35 w 52"/>
                <a:gd name="T7" fmla="*/ 37 h 37"/>
                <a:gd name="T8" fmla="*/ 33 w 52"/>
                <a:gd name="T9" fmla="*/ 28 h 37"/>
                <a:gd name="T10" fmla="*/ 28 w 52"/>
                <a:gd name="T11" fmla="*/ 24 h 37"/>
                <a:gd name="T12" fmla="*/ 20 w 52"/>
                <a:gd name="T13" fmla="*/ 28 h 37"/>
                <a:gd name="T14" fmla="*/ 11 w 52"/>
                <a:gd name="T15" fmla="*/ 22 h 37"/>
                <a:gd name="T16" fmla="*/ 7 w 52"/>
                <a:gd name="T17" fmla="*/ 17 h 37"/>
                <a:gd name="T18" fmla="*/ 13 w 52"/>
                <a:gd name="T19" fmla="*/ 13 h 37"/>
                <a:gd name="T20" fmla="*/ 2 w 52"/>
                <a:gd name="T21" fmla="*/ 19 h 37"/>
                <a:gd name="T22" fmla="*/ 0 w 52"/>
                <a:gd name="T23" fmla="*/ 13 h 37"/>
                <a:gd name="T24" fmla="*/ 15 w 52"/>
                <a:gd name="T25" fmla="*/ 7 h 37"/>
                <a:gd name="T26" fmla="*/ 28 w 52"/>
                <a:gd name="T27" fmla="*/ 0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" h="37">
                  <a:moveTo>
                    <a:pt x="28" y="0"/>
                  </a:moveTo>
                  <a:lnTo>
                    <a:pt x="52" y="26"/>
                  </a:lnTo>
                  <a:lnTo>
                    <a:pt x="48" y="33"/>
                  </a:lnTo>
                  <a:lnTo>
                    <a:pt x="35" y="37"/>
                  </a:lnTo>
                  <a:lnTo>
                    <a:pt x="33" y="28"/>
                  </a:lnTo>
                  <a:lnTo>
                    <a:pt x="28" y="24"/>
                  </a:lnTo>
                  <a:lnTo>
                    <a:pt x="20" y="28"/>
                  </a:lnTo>
                  <a:lnTo>
                    <a:pt x="11" y="22"/>
                  </a:lnTo>
                  <a:lnTo>
                    <a:pt x="7" y="17"/>
                  </a:lnTo>
                  <a:lnTo>
                    <a:pt x="13" y="13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15" y="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6000" name="Group 700"/>
          <p:cNvGrpSpPr>
            <a:grpSpLocks/>
          </p:cNvGrpSpPr>
          <p:nvPr/>
        </p:nvGrpSpPr>
        <p:grpSpPr bwMode="auto">
          <a:xfrm>
            <a:off x="3331599" y="2788338"/>
            <a:ext cx="521829" cy="676747"/>
            <a:chOff x="1150" y="2193"/>
            <a:chExt cx="764" cy="906"/>
          </a:xfrm>
        </p:grpSpPr>
        <p:sp>
          <p:nvSpPr>
            <p:cNvPr id="126065" name="Freeform 701"/>
            <p:cNvSpPr>
              <a:spLocks/>
            </p:cNvSpPr>
            <p:nvPr/>
          </p:nvSpPr>
          <p:spPr bwMode="auto">
            <a:xfrm>
              <a:off x="1846" y="2977"/>
              <a:ext cx="68" cy="122"/>
            </a:xfrm>
            <a:custGeom>
              <a:avLst/>
              <a:gdLst>
                <a:gd name="T0" fmla="*/ 68 w 68"/>
                <a:gd name="T1" fmla="*/ 0 h 122"/>
                <a:gd name="T2" fmla="*/ 46 w 68"/>
                <a:gd name="T3" fmla="*/ 26 h 122"/>
                <a:gd name="T4" fmla="*/ 20 w 68"/>
                <a:gd name="T5" fmla="*/ 26 h 122"/>
                <a:gd name="T6" fmla="*/ 0 w 68"/>
                <a:gd name="T7" fmla="*/ 41 h 122"/>
                <a:gd name="T8" fmla="*/ 4 w 68"/>
                <a:gd name="T9" fmla="*/ 62 h 122"/>
                <a:gd name="T10" fmla="*/ 4 w 68"/>
                <a:gd name="T11" fmla="*/ 96 h 122"/>
                <a:gd name="T12" fmla="*/ 20 w 68"/>
                <a:gd name="T13" fmla="*/ 122 h 122"/>
                <a:gd name="T14" fmla="*/ 38 w 68"/>
                <a:gd name="T15" fmla="*/ 115 h 122"/>
                <a:gd name="T16" fmla="*/ 42 w 68"/>
                <a:gd name="T17" fmla="*/ 100 h 122"/>
                <a:gd name="T18" fmla="*/ 61 w 68"/>
                <a:gd name="T19" fmla="*/ 66 h 122"/>
                <a:gd name="T20" fmla="*/ 61 w 68"/>
                <a:gd name="T21" fmla="*/ 48 h 122"/>
                <a:gd name="T22" fmla="*/ 68 w 68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122">
                  <a:moveTo>
                    <a:pt x="68" y="0"/>
                  </a:moveTo>
                  <a:lnTo>
                    <a:pt x="46" y="26"/>
                  </a:lnTo>
                  <a:lnTo>
                    <a:pt x="20" y="26"/>
                  </a:lnTo>
                  <a:lnTo>
                    <a:pt x="0" y="41"/>
                  </a:lnTo>
                  <a:lnTo>
                    <a:pt x="4" y="62"/>
                  </a:lnTo>
                  <a:lnTo>
                    <a:pt x="4" y="96"/>
                  </a:lnTo>
                  <a:lnTo>
                    <a:pt x="20" y="122"/>
                  </a:lnTo>
                  <a:lnTo>
                    <a:pt x="38" y="115"/>
                  </a:lnTo>
                  <a:lnTo>
                    <a:pt x="42" y="100"/>
                  </a:lnTo>
                  <a:lnTo>
                    <a:pt x="61" y="66"/>
                  </a:lnTo>
                  <a:lnTo>
                    <a:pt x="61" y="4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66" name="Freeform 702"/>
            <p:cNvSpPr>
              <a:spLocks/>
            </p:cNvSpPr>
            <p:nvPr/>
          </p:nvSpPr>
          <p:spPr bwMode="auto">
            <a:xfrm>
              <a:off x="1150" y="2193"/>
              <a:ext cx="764" cy="746"/>
            </a:xfrm>
            <a:custGeom>
              <a:avLst/>
              <a:gdLst>
                <a:gd name="T0" fmla="*/ 11 w 764"/>
                <a:gd name="T1" fmla="*/ 145 h 746"/>
                <a:gd name="T2" fmla="*/ 13 w 764"/>
                <a:gd name="T3" fmla="*/ 174 h 746"/>
                <a:gd name="T4" fmla="*/ 74 w 764"/>
                <a:gd name="T5" fmla="*/ 221 h 746"/>
                <a:gd name="T6" fmla="*/ 122 w 764"/>
                <a:gd name="T7" fmla="*/ 250 h 746"/>
                <a:gd name="T8" fmla="*/ 117 w 764"/>
                <a:gd name="T9" fmla="*/ 290 h 746"/>
                <a:gd name="T10" fmla="*/ 145 w 764"/>
                <a:gd name="T11" fmla="*/ 349 h 746"/>
                <a:gd name="T12" fmla="*/ 158 w 764"/>
                <a:gd name="T13" fmla="*/ 429 h 746"/>
                <a:gd name="T14" fmla="*/ 132 w 764"/>
                <a:gd name="T15" fmla="*/ 429 h 746"/>
                <a:gd name="T16" fmla="*/ 115 w 764"/>
                <a:gd name="T17" fmla="*/ 470 h 746"/>
                <a:gd name="T18" fmla="*/ 98 w 764"/>
                <a:gd name="T19" fmla="*/ 511 h 746"/>
                <a:gd name="T20" fmla="*/ 57 w 764"/>
                <a:gd name="T21" fmla="*/ 583 h 746"/>
                <a:gd name="T22" fmla="*/ 59 w 764"/>
                <a:gd name="T23" fmla="*/ 618 h 746"/>
                <a:gd name="T24" fmla="*/ 161 w 764"/>
                <a:gd name="T25" fmla="*/ 685 h 746"/>
                <a:gd name="T26" fmla="*/ 249 w 764"/>
                <a:gd name="T27" fmla="*/ 726 h 746"/>
                <a:gd name="T28" fmla="*/ 325 w 764"/>
                <a:gd name="T29" fmla="*/ 746 h 746"/>
                <a:gd name="T30" fmla="*/ 353 w 764"/>
                <a:gd name="T31" fmla="*/ 689 h 746"/>
                <a:gd name="T32" fmla="*/ 422 w 764"/>
                <a:gd name="T33" fmla="*/ 664 h 746"/>
                <a:gd name="T34" fmla="*/ 472 w 764"/>
                <a:gd name="T35" fmla="*/ 690 h 746"/>
                <a:gd name="T36" fmla="*/ 541 w 764"/>
                <a:gd name="T37" fmla="*/ 726 h 746"/>
                <a:gd name="T38" fmla="*/ 604 w 764"/>
                <a:gd name="T39" fmla="*/ 711 h 746"/>
                <a:gd name="T40" fmla="*/ 650 w 764"/>
                <a:gd name="T41" fmla="*/ 663 h 746"/>
                <a:gd name="T42" fmla="*/ 622 w 764"/>
                <a:gd name="T43" fmla="*/ 642 h 746"/>
                <a:gd name="T44" fmla="*/ 617 w 764"/>
                <a:gd name="T45" fmla="*/ 574 h 746"/>
                <a:gd name="T46" fmla="*/ 635 w 764"/>
                <a:gd name="T47" fmla="*/ 511 h 746"/>
                <a:gd name="T48" fmla="*/ 635 w 764"/>
                <a:gd name="T49" fmla="*/ 453 h 746"/>
                <a:gd name="T50" fmla="*/ 602 w 764"/>
                <a:gd name="T51" fmla="*/ 455 h 746"/>
                <a:gd name="T52" fmla="*/ 587 w 764"/>
                <a:gd name="T53" fmla="*/ 446 h 746"/>
                <a:gd name="T54" fmla="*/ 622 w 764"/>
                <a:gd name="T55" fmla="*/ 405 h 746"/>
                <a:gd name="T56" fmla="*/ 676 w 764"/>
                <a:gd name="T57" fmla="*/ 353 h 746"/>
                <a:gd name="T58" fmla="*/ 705 w 764"/>
                <a:gd name="T59" fmla="*/ 327 h 746"/>
                <a:gd name="T60" fmla="*/ 727 w 764"/>
                <a:gd name="T61" fmla="*/ 277 h 746"/>
                <a:gd name="T62" fmla="*/ 764 w 764"/>
                <a:gd name="T63" fmla="*/ 234 h 746"/>
                <a:gd name="T64" fmla="*/ 720 w 764"/>
                <a:gd name="T65" fmla="*/ 213 h 746"/>
                <a:gd name="T66" fmla="*/ 667 w 764"/>
                <a:gd name="T67" fmla="*/ 195 h 746"/>
                <a:gd name="T68" fmla="*/ 631 w 764"/>
                <a:gd name="T69" fmla="*/ 163 h 746"/>
                <a:gd name="T70" fmla="*/ 581 w 764"/>
                <a:gd name="T71" fmla="*/ 119 h 746"/>
                <a:gd name="T72" fmla="*/ 539 w 764"/>
                <a:gd name="T73" fmla="*/ 76 h 746"/>
                <a:gd name="T74" fmla="*/ 509 w 764"/>
                <a:gd name="T75" fmla="*/ 30 h 746"/>
                <a:gd name="T76" fmla="*/ 444 w 764"/>
                <a:gd name="T77" fmla="*/ 2 h 746"/>
                <a:gd name="T78" fmla="*/ 416 w 764"/>
                <a:gd name="T79" fmla="*/ 35 h 746"/>
                <a:gd name="T80" fmla="*/ 318 w 764"/>
                <a:gd name="T81" fmla="*/ 87 h 746"/>
                <a:gd name="T82" fmla="*/ 266 w 764"/>
                <a:gd name="T83" fmla="*/ 104 h 746"/>
                <a:gd name="T84" fmla="*/ 220 w 764"/>
                <a:gd name="T85" fmla="*/ 78 h 746"/>
                <a:gd name="T86" fmla="*/ 199 w 764"/>
                <a:gd name="T87" fmla="*/ 56 h 746"/>
                <a:gd name="T88" fmla="*/ 205 w 764"/>
                <a:gd name="T89" fmla="*/ 83 h 746"/>
                <a:gd name="T90" fmla="*/ 198 w 764"/>
                <a:gd name="T91" fmla="*/ 113 h 746"/>
                <a:gd name="T92" fmla="*/ 182 w 764"/>
                <a:gd name="T93" fmla="*/ 137 h 746"/>
                <a:gd name="T94" fmla="*/ 141 w 764"/>
                <a:gd name="T95" fmla="*/ 126 h 746"/>
                <a:gd name="T96" fmla="*/ 93 w 764"/>
                <a:gd name="T97" fmla="*/ 96 h 746"/>
                <a:gd name="T98" fmla="*/ 59 w 764"/>
                <a:gd name="T99" fmla="*/ 108 h 7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64" h="746">
                  <a:moveTo>
                    <a:pt x="13" y="106"/>
                  </a:moveTo>
                  <a:lnTo>
                    <a:pt x="20" y="124"/>
                  </a:lnTo>
                  <a:lnTo>
                    <a:pt x="13" y="139"/>
                  </a:lnTo>
                  <a:lnTo>
                    <a:pt x="11" y="145"/>
                  </a:lnTo>
                  <a:lnTo>
                    <a:pt x="0" y="141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13" y="174"/>
                  </a:lnTo>
                  <a:lnTo>
                    <a:pt x="30" y="169"/>
                  </a:lnTo>
                  <a:lnTo>
                    <a:pt x="52" y="193"/>
                  </a:lnTo>
                  <a:lnTo>
                    <a:pt x="61" y="209"/>
                  </a:lnTo>
                  <a:lnTo>
                    <a:pt x="74" y="221"/>
                  </a:lnTo>
                  <a:lnTo>
                    <a:pt x="91" y="221"/>
                  </a:lnTo>
                  <a:lnTo>
                    <a:pt x="98" y="235"/>
                  </a:lnTo>
                  <a:lnTo>
                    <a:pt x="113" y="248"/>
                  </a:lnTo>
                  <a:lnTo>
                    <a:pt x="122" y="250"/>
                  </a:lnTo>
                  <a:lnTo>
                    <a:pt x="124" y="256"/>
                  </a:lnTo>
                  <a:lnTo>
                    <a:pt x="119" y="268"/>
                  </a:lnTo>
                  <a:lnTo>
                    <a:pt x="119" y="279"/>
                  </a:lnTo>
                  <a:lnTo>
                    <a:pt x="117" y="290"/>
                  </a:lnTo>
                  <a:lnTo>
                    <a:pt x="113" y="309"/>
                  </a:lnTo>
                  <a:lnTo>
                    <a:pt x="128" y="327"/>
                  </a:lnTo>
                  <a:lnTo>
                    <a:pt x="145" y="340"/>
                  </a:lnTo>
                  <a:lnTo>
                    <a:pt x="145" y="349"/>
                  </a:lnTo>
                  <a:lnTo>
                    <a:pt x="143" y="381"/>
                  </a:lnTo>
                  <a:lnTo>
                    <a:pt x="139" y="407"/>
                  </a:lnTo>
                  <a:lnTo>
                    <a:pt x="143" y="418"/>
                  </a:lnTo>
                  <a:lnTo>
                    <a:pt x="158" y="429"/>
                  </a:lnTo>
                  <a:lnTo>
                    <a:pt x="158" y="451"/>
                  </a:lnTo>
                  <a:lnTo>
                    <a:pt x="158" y="466"/>
                  </a:lnTo>
                  <a:lnTo>
                    <a:pt x="141" y="444"/>
                  </a:lnTo>
                  <a:lnTo>
                    <a:pt x="132" y="429"/>
                  </a:lnTo>
                  <a:lnTo>
                    <a:pt x="126" y="433"/>
                  </a:lnTo>
                  <a:lnTo>
                    <a:pt x="130" y="444"/>
                  </a:lnTo>
                  <a:lnTo>
                    <a:pt x="124" y="457"/>
                  </a:lnTo>
                  <a:lnTo>
                    <a:pt x="115" y="470"/>
                  </a:lnTo>
                  <a:lnTo>
                    <a:pt x="109" y="479"/>
                  </a:lnTo>
                  <a:lnTo>
                    <a:pt x="117" y="488"/>
                  </a:lnTo>
                  <a:lnTo>
                    <a:pt x="111" y="498"/>
                  </a:lnTo>
                  <a:lnTo>
                    <a:pt x="98" y="511"/>
                  </a:lnTo>
                  <a:lnTo>
                    <a:pt x="96" y="522"/>
                  </a:lnTo>
                  <a:lnTo>
                    <a:pt x="89" y="535"/>
                  </a:lnTo>
                  <a:lnTo>
                    <a:pt x="69" y="559"/>
                  </a:lnTo>
                  <a:lnTo>
                    <a:pt x="57" y="583"/>
                  </a:lnTo>
                  <a:lnTo>
                    <a:pt x="57" y="587"/>
                  </a:lnTo>
                  <a:lnTo>
                    <a:pt x="63" y="594"/>
                  </a:lnTo>
                  <a:lnTo>
                    <a:pt x="56" y="605"/>
                  </a:lnTo>
                  <a:lnTo>
                    <a:pt x="59" y="618"/>
                  </a:lnTo>
                  <a:lnTo>
                    <a:pt x="70" y="635"/>
                  </a:lnTo>
                  <a:lnTo>
                    <a:pt x="117" y="661"/>
                  </a:lnTo>
                  <a:lnTo>
                    <a:pt x="150" y="689"/>
                  </a:lnTo>
                  <a:lnTo>
                    <a:pt x="161" y="685"/>
                  </a:lnTo>
                  <a:lnTo>
                    <a:pt x="178" y="679"/>
                  </a:lnTo>
                  <a:lnTo>
                    <a:pt x="236" y="703"/>
                  </a:lnTo>
                  <a:lnTo>
                    <a:pt x="244" y="711"/>
                  </a:lnTo>
                  <a:lnTo>
                    <a:pt x="249" y="726"/>
                  </a:lnTo>
                  <a:lnTo>
                    <a:pt x="259" y="731"/>
                  </a:lnTo>
                  <a:lnTo>
                    <a:pt x="272" y="733"/>
                  </a:lnTo>
                  <a:lnTo>
                    <a:pt x="292" y="744"/>
                  </a:lnTo>
                  <a:lnTo>
                    <a:pt x="325" y="746"/>
                  </a:lnTo>
                  <a:lnTo>
                    <a:pt x="335" y="733"/>
                  </a:lnTo>
                  <a:lnTo>
                    <a:pt x="338" y="718"/>
                  </a:lnTo>
                  <a:lnTo>
                    <a:pt x="338" y="702"/>
                  </a:lnTo>
                  <a:lnTo>
                    <a:pt x="353" y="689"/>
                  </a:lnTo>
                  <a:lnTo>
                    <a:pt x="381" y="674"/>
                  </a:lnTo>
                  <a:lnTo>
                    <a:pt x="394" y="672"/>
                  </a:lnTo>
                  <a:lnTo>
                    <a:pt x="409" y="664"/>
                  </a:lnTo>
                  <a:lnTo>
                    <a:pt x="422" y="664"/>
                  </a:lnTo>
                  <a:lnTo>
                    <a:pt x="437" y="674"/>
                  </a:lnTo>
                  <a:lnTo>
                    <a:pt x="448" y="687"/>
                  </a:lnTo>
                  <a:lnTo>
                    <a:pt x="461" y="687"/>
                  </a:lnTo>
                  <a:lnTo>
                    <a:pt x="472" y="690"/>
                  </a:lnTo>
                  <a:lnTo>
                    <a:pt x="494" y="692"/>
                  </a:lnTo>
                  <a:lnTo>
                    <a:pt x="509" y="711"/>
                  </a:lnTo>
                  <a:lnTo>
                    <a:pt x="522" y="720"/>
                  </a:lnTo>
                  <a:lnTo>
                    <a:pt x="541" y="726"/>
                  </a:lnTo>
                  <a:lnTo>
                    <a:pt x="557" y="735"/>
                  </a:lnTo>
                  <a:lnTo>
                    <a:pt x="566" y="737"/>
                  </a:lnTo>
                  <a:lnTo>
                    <a:pt x="589" y="714"/>
                  </a:lnTo>
                  <a:lnTo>
                    <a:pt x="604" y="711"/>
                  </a:lnTo>
                  <a:lnTo>
                    <a:pt x="615" y="702"/>
                  </a:lnTo>
                  <a:lnTo>
                    <a:pt x="631" y="690"/>
                  </a:lnTo>
                  <a:lnTo>
                    <a:pt x="652" y="689"/>
                  </a:lnTo>
                  <a:lnTo>
                    <a:pt x="650" y="663"/>
                  </a:lnTo>
                  <a:lnTo>
                    <a:pt x="646" y="655"/>
                  </a:lnTo>
                  <a:lnTo>
                    <a:pt x="637" y="642"/>
                  </a:lnTo>
                  <a:lnTo>
                    <a:pt x="630" y="644"/>
                  </a:lnTo>
                  <a:lnTo>
                    <a:pt x="622" y="642"/>
                  </a:lnTo>
                  <a:lnTo>
                    <a:pt x="615" y="631"/>
                  </a:lnTo>
                  <a:lnTo>
                    <a:pt x="613" y="605"/>
                  </a:lnTo>
                  <a:lnTo>
                    <a:pt x="628" y="588"/>
                  </a:lnTo>
                  <a:lnTo>
                    <a:pt x="617" y="574"/>
                  </a:lnTo>
                  <a:lnTo>
                    <a:pt x="617" y="568"/>
                  </a:lnTo>
                  <a:lnTo>
                    <a:pt x="639" y="546"/>
                  </a:lnTo>
                  <a:lnTo>
                    <a:pt x="639" y="538"/>
                  </a:lnTo>
                  <a:lnTo>
                    <a:pt x="635" y="511"/>
                  </a:lnTo>
                  <a:lnTo>
                    <a:pt x="648" y="498"/>
                  </a:lnTo>
                  <a:lnTo>
                    <a:pt x="637" y="483"/>
                  </a:lnTo>
                  <a:lnTo>
                    <a:pt x="637" y="472"/>
                  </a:lnTo>
                  <a:lnTo>
                    <a:pt x="635" y="453"/>
                  </a:lnTo>
                  <a:lnTo>
                    <a:pt x="630" y="448"/>
                  </a:lnTo>
                  <a:lnTo>
                    <a:pt x="617" y="448"/>
                  </a:lnTo>
                  <a:lnTo>
                    <a:pt x="605" y="451"/>
                  </a:lnTo>
                  <a:lnTo>
                    <a:pt x="602" y="455"/>
                  </a:lnTo>
                  <a:lnTo>
                    <a:pt x="594" y="462"/>
                  </a:lnTo>
                  <a:lnTo>
                    <a:pt x="583" y="466"/>
                  </a:lnTo>
                  <a:lnTo>
                    <a:pt x="579" y="455"/>
                  </a:lnTo>
                  <a:lnTo>
                    <a:pt x="587" y="446"/>
                  </a:lnTo>
                  <a:lnTo>
                    <a:pt x="591" y="438"/>
                  </a:lnTo>
                  <a:lnTo>
                    <a:pt x="591" y="429"/>
                  </a:lnTo>
                  <a:lnTo>
                    <a:pt x="611" y="409"/>
                  </a:lnTo>
                  <a:lnTo>
                    <a:pt x="622" y="405"/>
                  </a:lnTo>
                  <a:lnTo>
                    <a:pt x="624" y="390"/>
                  </a:lnTo>
                  <a:lnTo>
                    <a:pt x="635" y="377"/>
                  </a:lnTo>
                  <a:lnTo>
                    <a:pt x="667" y="353"/>
                  </a:lnTo>
                  <a:lnTo>
                    <a:pt x="676" y="353"/>
                  </a:lnTo>
                  <a:lnTo>
                    <a:pt x="680" y="344"/>
                  </a:lnTo>
                  <a:lnTo>
                    <a:pt x="691" y="333"/>
                  </a:lnTo>
                  <a:lnTo>
                    <a:pt x="700" y="333"/>
                  </a:lnTo>
                  <a:lnTo>
                    <a:pt x="705" y="327"/>
                  </a:lnTo>
                  <a:lnTo>
                    <a:pt x="710" y="323"/>
                  </a:lnTo>
                  <a:lnTo>
                    <a:pt x="718" y="310"/>
                  </a:lnTo>
                  <a:lnTo>
                    <a:pt x="725" y="290"/>
                  </a:lnTo>
                  <a:lnTo>
                    <a:pt x="727" y="277"/>
                  </a:lnTo>
                  <a:lnTo>
                    <a:pt x="727" y="266"/>
                  </a:lnTo>
                  <a:lnTo>
                    <a:pt x="738" y="252"/>
                  </a:lnTo>
                  <a:lnTo>
                    <a:pt x="755" y="243"/>
                  </a:lnTo>
                  <a:lnTo>
                    <a:pt x="764" y="234"/>
                  </a:lnTo>
                  <a:lnTo>
                    <a:pt x="764" y="230"/>
                  </a:lnTo>
                  <a:lnTo>
                    <a:pt x="749" y="219"/>
                  </a:lnTo>
                  <a:lnTo>
                    <a:pt x="742" y="215"/>
                  </a:lnTo>
                  <a:lnTo>
                    <a:pt x="720" y="213"/>
                  </a:lnTo>
                  <a:lnTo>
                    <a:pt x="694" y="209"/>
                  </a:lnTo>
                  <a:lnTo>
                    <a:pt x="685" y="208"/>
                  </a:lnTo>
                  <a:lnTo>
                    <a:pt x="676" y="204"/>
                  </a:lnTo>
                  <a:lnTo>
                    <a:pt x="667" y="195"/>
                  </a:lnTo>
                  <a:lnTo>
                    <a:pt x="659" y="180"/>
                  </a:lnTo>
                  <a:lnTo>
                    <a:pt x="652" y="171"/>
                  </a:lnTo>
                  <a:lnTo>
                    <a:pt x="642" y="167"/>
                  </a:lnTo>
                  <a:lnTo>
                    <a:pt x="631" y="163"/>
                  </a:lnTo>
                  <a:lnTo>
                    <a:pt x="626" y="161"/>
                  </a:lnTo>
                  <a:lnTo>
                    <a:pt x="611" y="148"/>
                  </a:lnTo>
                  <a:lnTo>
                    <a:pt x="592" y="133"/>
                  </a:lnTo>
                  <a:lnTo>
                    <a:pt x="581" y="119"/>
                  </a:lnTo>
                  <a:lnTo>
                    <a:pt x="568" y="115"/>
                  </a:lnTo>
                  <a:lnTo>
                    <a:pt x="561" y="109"/>
                  </a:lnTo>
                  <a:lnTo>
                    <a:pt x="555" y="95"/>
                  </a:lnTo>
                  <a:lnTo>
                    <a:pt x="539" y="76"/>
                  </a:lnTo>
                  <a:lnTo>
                    <a:pt x="535" y="63"/>
                  </a:lnTo>
                  <a:lnTo>
                    <a:pt x="522" y="50"/>
                  </a:lnTo>
                  <a:lnTo>
                    <a:pt x="516" y="39"/>
                  </a:lnTo>
                  <a:lnTo>
                    <a:pt x="509" y="30"/>
                  </a:lnTo>
                  <a:lnTo>
                    <a:pt x="496" y="20"/>
                  </a:lnTo>
                  <a:lnTo>
                    <a:pt x="483" y="6"/>
                  </a:lnTo>
                  <a:lnTo>
                    <a:pt x="472" y="0"/>
                  </a:lnTo>
                  <a:lnTo>
                    <a:pt x="444" y="2"/>
                  </a:lnTo>
                  <a:lnTo>
                    <a:pt x="433" y="2"/>
                  </a:lnTo>
                  <a:lnTo>
                    <a:pt x="418" y="13"/>
                  </a:lnTo>
                  <a:lnTo>
                    <a:pt x="427" y="22"/>
                  </a:lnTo>
                  <a:lnTo>
                    <a:pt x="416" y="35"/>
                  </a:lnTo>
                  <a:lnTo>
                    <a:pt x="388" y="70"/>
                  </a:lnTo>
                  <a:lnTo>
                    <a:pt x="374" y="78"/>
                  </a:lnTo>
                  <a:lnTo>
                    <a:pt x="335" y="82"/>
                  </a:lnTo>
                  <a:lnTo>
                    <a:pt x="318" y="87"/>
                  </a:lnTo>
                  <a:lnTo>
                    <a:pt x="309" y="96"/>
                  </a:lnTo>
                  <a:lnTo>
                    <a:pt x="305" y="104"/>
                  </a:lnTo>
                  <a:lnTo>
                    <a:pt x="290" y="100"/>
                  </a:lnTo>
                  <a:lnTo>
                    <a:pt x="266" y="104"/>
                  </a:lnTo>
                  <a:lnTo>
                    <a:pt x="251" y="102"/>
                  </a:lnTo>
                  <a:lnTo>
                    <a:pt x="238" y="93"/>
                  </a:lnTo>
                  <a:lnTo>
                    <a:pt x="229" y="82"/>
                  </a:lnTo>
                  <a:lnTo>
                    <a:pt x="220" y="78"/>
                  </a:lnTo>
                  <a:lnTo>
                    <a:pt x="227" y="69"/>
                  </a:lnTo>
                  <a:lnTo>
                    <a:pt x="216" y="59"/>
                  </a:lnTo>
                  <a:lnTo>
                    <a:pt x="207" y="57"/>
                  </a:lnTo>
                  <a:lnTo>
                    <a:pt x="199" y="56"/>
                  </a:lnTo>
                  <a:lnTo>
                    <a:pt x="198" y="59"/>
                  </a:lnTo>
                  <a:lnTo>
                    <a:pt x="205" y="67"/>
                  </a:lnTo>
                  <a:lnTo>
                    <a:pt x="201" y="72"/>
                  </a:lnTo>
                  <a:lnTo>
                    <a:pt x="205" y="83"/>
                  </a:lnTo>
                  <a:lnTo>
                    <a:pt x="207" y="9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198" y="113"/>
                  </a:lnTo>
                  <a:lnTo>
                    <a:pt x="196" y="122"/>
                  </a:lnTo>
                  <a:lnTo>
                    <a:pt x="196" y="132"/>
                  </a:lnTo>
                  <a:lnTo>
                    <a:pt x="194" y="139"/>
                  </a:lnTo>
                  <a:lnTo>
                    <a:pt x="182" y="137"/>
                  </a:lnTo>
                  <a:lnTo>
                    <a:pt x="169" y="130"/>
                  </a:lnTo>
                  <a:lnTo>
                    <a:pt x="161" y="137"/>
                  </a:lnTo>
                  <a:lnTo>
                    <a:pt x="148" y="128"/>
                  </a:lnTo>
                  <a:lnTo>
                    <a:pt x="141" y="126"/>
                  </a:lnTo>
                  <a:lnTo>
                    <a:pt x="132" y="133"/>
                  </a:lnTo>
                  <a:lnTo>
                    <a:pt x="124" y="132"/>
                  </a:lnTo>
                  <a:lnTo>
                    <a:pt x="124" y="126"/>
                  </a:lnTo>
                  <a:lnTo>
                    <a:pt x="93" y="96"/>
                  </a:lnTo>
                  <a:lnTo>
                    <a:pt x="85" y="95"/>
                  </a:lnTo>
                  <a:lnTo>
                    <a:pt x="80" y="100"/>
                  </a:lnTo>
                  <a:lnTo>
                    <a:pt x="67" y="106"/>
                  </a:lnTo>
                  <a:lnTo>
                    <a:pt x="59" y="108"/>
                  </a:lnTo>
                  <a:lnTo>
                    <a:pt x="50" y="98"/>
                  </a:lnTo>
                  <a:lnTo>
                    <a:pt x="28" y="98"/>
                  </a:lnTo>
                  <a:lnTo>
                    <a:pt x="13" y="106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6001" name="Freeform 703"/>
          <p:cNvSpPr>
            <a:spLocks/>
          </p:cNvSpPr>
          <p:nvPr/>
        </p:nvSpPr>
        <p:spPr bwMode="auto">
          <a:xfrm>
            <a:off x="4347680" y="2416381"/>
            <a:ext cx="251705" cy="141752"/>
          </a:xfrm>
          <a:custGeom>
            <a:avLst/>
            <a:gdLst>
              <a:gd name="T0" fmla="*/ 1480213549 w 371"/>
              <a:gd name="T1" fmla="*/ 2147483647 h 194"/>
              <a:gd name="T2" fmla="*/ 1480213549 w 371"/>
              <a:gd name="T3" fmla="*/ 1848431768 h 194"/>
              <a:gd name="T4" fmla="*/ 740515641 w 371"/>
              <a:gd name="T5" fmla="*/ 924215397 h 194"/>
              <a:gd name="T6" fmla="*/ 0 w 371"/>
              <a:gd name="T7" fmla="*/ 1848431768 h 194"/>
              <a:gd name="T8" fmla="*/ 0 w 371"/>
              <a:gd name="T9" fmla="*/ 2147483647 h 194"/>
              <a:gd name="T10" fmla="*/ 0 w 371"/>
              <a:gd name="T11" fmla="*/ 2147483647 h 194"/>
              <a:gd name="T12" fmla="*/ 0 w 371"/>
              <a:gd name="T13" fmla="*/ 2147483647 h 194"/>
              <a:gd name="T14" fmla="*/ 0 w 371"/>
              <a:gd name="T15" fmla="*/ 2147483647 h 194"/>
              <a:gd name="T16" fmla="*/ 0 w 371"/>
              <a:gd name="T17" fmla="*/ 2147483647 h 194"/>
              <a:gd name="T18" fmla="*/ 740515641 w 371"/>
              <a:gd name="T19" fmla="*/ 2147483647 h 194"/>
              <a:gd name="T20" fmla="*/ 740515641 w 371"/>
              <a:gd name="T21" fmla="*/ 2147483647 h 194"/>
              <a:gd name="T22" fmla="*/ 1480213549 w 371"/>
              <a:gd name="T23" fmla="*/ 2147483647 h 194"/>
              <a:gd name="T24" fmla="*/ 1480213549 w 371"/>
              <a:gd name="T25" fmla="*/ 2147483647 h 194"/>
              <a:gd name="T26" fmla="*/ 2147483647 w 371"/>
              <a:gd name="T27" fmla="*/ 2147483647 h 194"/>
              <a:gd name="T28" fmla="*/ 2147483647 w 371"/>
              <a:gd name="T29" fmla="*/ 2147483647 h 194"/>
              <a:gd name="T30" fmla="*/ 2147483647 w 371"/>
              <a:gd name="T31" fmla="*/ 2147483647 h 194"/>
              <a:gd name="T32" fmla="*/ 2147483647 w 371"/>
              <a:gd name="T33" fmla="*/ 2147483647 h 194"/>
              <a:gd name="T34" fmla="*/ 2147483647 w 371"/>
              <a:gd name="T35" fmla="*/ 2147483647 h 194"/>
              <a:gd name="T36" fmla="*/ 2147483647 w 371"/>
              <a:gd name="T37" fmla="*/ 2147483647 h 194"/>
              <a:gd name="T38" fmla="*/ 2147483647 w 371"/>
              <a:gd name="T39" fmla="*/ 2147483647 h 194"/>
              <a:gd name="T40" fmla="*/ 2147483647 w 371"/>
              <a:gd name="T41" fmla="*/ 2147483647 h 194"/>
              <a:gd name="T42" fmla="*/ 2147483647 w 371"/>
              <a:gd name="T43" fmla="*/ 2147483647 h 194"/>
              <a:gd name="T44" fmla="*/ 2147483647 w 371"/>
              <a:gd name="T45" fmla="*/ 2147483647 h 194"/>
              <a:gd name="T46" fmla="*/ 2147483647 w 371"/>
              <a:gd name="T47" fmla="*/ 2147483647 h 194"/>
              <a:gd name="T48" fmla="*/ 2147483647 w 371"/>
              <a:gd name="T49" fmla="*/ 1848431768 h 194"/>
              <a:gd name="T50" fmla="*/ 2147483647 w 371"/>
              <a:gd name="T51" fmla="*/ 924215397 h 194"/>
              <a:gd name="T52" fmla="*/ 2147483647 w 371"/>
              <a:gd name="T53" fmla="*/ 924215397 h 194"/>
              <a:gd name="T54" fmla="*/ 2147483647 w 371"/>
              <a:gd name="T55" fmla="*/ 924215397 h 194"/>
              <a:gd name="T56" fmla="*/ 2147483647 w 371"/>
              <a:gd name="T57" fmla="*/ 0 h 194"/>
              <a:gd name="T58" fmla="*/ 2147483647 w 371"/>
              <a:gd name="T59" fmla="*/ 0 h 194"/>
              <a:gd name="T60" fmla="*/ 2147483647 w 371"/>
              <a:gd name="T61" fmla="*/ 0 h 194"/>
              <a:gd name="T62" fmla="*/ 2147483647 w 371"/>
              <a:gd name="T63" fmla="*/ 924215397 h 194"/>
              <a:gd name="T64" fmla="*/ 2147483647 w 371"/>
              <a:gd name="T65" fmla="*/ 2147483647 h 194"/>
              <a:gd name="T66" fmla="*/ 2147483647 w 371"/>
              <a:gd name="T67" fmla="*/ 2147483647 h 194"/>
              <a:gd name="T68" fmla="*/ 1480213549 w 371"/>
              <a:gd name="T69" fmla="*/ 2147483647 h 1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1" h="194">
                <a:moveTo>
                  <a:pt x="109" y="76"/>
                </a:moveTo>
                <a:lnTo>
                  <a:pt x="91" y="65"/>
                </a:lnTo>
                <a:lnTo>
                  <a:pt x="87" y="52"/>
                </a:lnTo>
                <a:lnTo>
                  <a:pt x="83" y="39"/>
                </a:lnTo>
                <a:lnTo>
                  <a:pt x="74" y="26"/>
                </a:lnTo>
                <a:lnTo>
                  <a:pt x="59" y="26"/>
                </a:lnTo>
                <a:lnTo>
                  <a:pt x="48" y="32"/>
                </a:lnTo>
                <a:lnTo>
                  <a:pt x="33" y="46"/>
                </a:lnTo>
                <a:lnTo>
                  <a:pt x="15" y="80"/>
                </a:lnTo>
                <a:lnTo>
                  <a:pt x="17" y="89"/>
                </a:lnTo>
                <a:lnTo>
                  <a:pt x="17" y="98"/>
                </a:lnTo>
                <a:lnTo>
                  <a:pt x="13" y="104"/>
                </a:lnTo>
                <a:lnTo>
                  <a:pt x="6" y="111"/>
                </a:lnTo>
                <a:lnTo>
                  <a:pt x="0" y="119"/>
                </a:lnTo>
                <a:lnTo>
                  <a:pt x="4" y="128"/>
                </a:lnTo>
                <a:lnTo>
                  <a:pt x="4" y="149"/>
                </a:lnTo>
                <a:lnTo>
                  <a:pt x="7" y="165"/>
                </a:lnTo>
                <a:lnTo>
                  <a:pt x="15" y="169"/>
                </a:lnTo>
                <a:lnTo>
                  <a:pt x="30" y="163"/>
                </a:lnTo>
                <a:lnTo>
                  <a:pt x="48" y="152"/>
                </a:lnTo>
                <a:lnTo>
                  <a:pt x="56" y="145"/>
                </a:lnTo>
                <a:lnTo>
                  <a:pt x="70" y="149"/>
                </a:lnTo>
                <a:lnTo>
                  <a:pt x="85" y="152"/>
                </a:lnTo>
                <a:lnTo>
                  <a:pt x="98" y="156"/>
                </a:lnTo>
                <a:lnTo>
                  <a:pt x="107" y="160"/>
                </a:lnTo>
                <a:lnTo>
                  <a:pt x="126" y="149"/>
                </a:lnTo>
                <a:lnTo>
                  <a:pt x="135" y="149"/>
                </a:lnTo>
                <a:lnTo>
                  <a:pt x="144" y="154"/>
                </a:lnTo>
                <a:lnTo>
                  <a:pt x="157" y="158"/>
                </a:lnTo>
                <a:lnTo>
                  <a:pt x="168" y="149"/>
                </a:lnTo>
                <a:lnTo>
                  <a:pt x="185" y="145"/>
                </a:lnTo>
                <a:lnTo>
                  <a:pt x="196" y="147"/>
                </a:lnTo>
                <a:lnTo>
                  <a:pt x="205" y="163"/>
                </a:lnTo>
                <a:lnTo>
                  <a:pt x="224" y="165"/>
                </a:lnTo>
                <a:lnTo>
                  <a:pt x="247" y="163"/>
                </a:lnTo>
                <a:lnTo>
                  <a:pt x="262" y="181"/>
                </a:lnTo>
                <a:lnTo>
                  <a:pt x="273" y="192"/>
                </a:lnTo>
                <a:lnTo>
                  <a:pt x="284" y="194"/>
                </a:lnTo>
                <a:lnTo>
                  <a:pt x="301" y="187"/>
                </a:lnTo>
                <a:lnTo>
                  <a:pt x="317" y="185"/>
                </a:lnTo>
                <a:lnTo>
                  <a:pt x="328" y="176"/>
                </a:lnTo>
                <a:lnTo>
                  <a:pt x="334" y="167"/>
                </a:lnTo>
                <a:lnTo>
                  <a:pt x="354" y="145"/>
                </a:lnTo>
                <a:lnTo>
                  <a:pt x="365" y="134"/>
                </a:lnTo>
                <a:lnTo>
                  <a:pt x="371" y="117"/>
                </a:lnTo>
                <a:lnTo>
                  <a:pt x="367" y="91"/>
                </a:lnTo>
                <a:lnTo>
                  <a:pt x="358" y="85"/>
                </a:lnTo>
                <a:lnTo>
                  <a:pt x="341" y="69"/>
                </a:lnTo>
                <a:lnTo>
                  <a:pt x="334" y="52"/>
                </a:lnTo>
                <a:lnTo>
                  <a:pt x="327" y="33"/>
                </a:lnTo>
                <a:lnTo>
                  <a:pt x="312" y="20"/>
                </a:lnTo>
                <a:lnTo>
                  <a:pt x="303" y="19"/>
                </a:lnTo>
                <a:lnTo>
                  <a:pt x="273" y="20"/>
                </a:lnTo>
                <a:lnTo>
                  <a:pt x="260" y="30"/>
                </a:lnTo>
                <a:lnTo>
                  <a:pt x="251" y="33"/>
                </a:lnTo>
                <a:lnTo>
                  <a:pt x="235" y="19"/>
                </a:lnTo>
                <a:lnTo>
                  <a:pt x="222" y="13"/>
                </a:lnTo>
                <a:lnTo>
                  <a:pt x="213" y="4"/>
                </a:lnTo>
                <a:lnTo>
                  <a:pt x="207" y="2"/>
                </a:lnTo>
                <a:lnTo>
                  <a:pt x="191" y="0"/>
                </a:lnTo>
                <a:lnTo>
                  <a:pt x="178" y="4"/>
                </a:lnTo>
                <a:lnTo>
                  <a:pt x="167" y="4"/>
                </a:lnTo>
                <a:lnTo>
                  <a:pt x="161" y="9"/>
                </a:lnTo>
                <a:lnTo>
                  <a:pt x="155" y="19"/>
                </a:lnTo>
                <a:lnTo>
                  <a:pt x="155" y="39"/>
                </a:lnTo>
                <a:lnTo>
                  <a:pt x="159" y="61"/>
                </a:lnTo>
                <a:lnTo>
                  <a:pt x="159" y="71"/>
                </a:lnTo>
                <a:lnTo>
                  <a:pt x="144" y="85"/>
                </a:lnTo>
                <a:lnTo>
                  <a:pt x="135" y="93"/>
                </a:lnTo>
                <a:lnTo>
                  <a:pt x="128" y="84"/>
                </a:lnTo>
                <a:lnTo>
                  <a:pt x="109" y="76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02" name="Freeform 704"/>
          <p:cNvSpPr>
            <a:spLocks/>
          </p:cNvSpPr>
          <p:nvPr/>
        </p:nvSpPr>
        <p:spPr bwMode="auto">
          <a:xfrm>
            <a:off x="3336254" y="2228905"/>
            <a:ext cx="306958" cy="554810"/>
          </a:xfrm>
          <a:custGeom>
            <a:avLst/>
            <a:gdLst>
              <a:gd name="T0" fmla="*/ 2147483647 w 452"/>
              <a:gd name="T1" fmla="*/ 2147483647 h 745"/>
              <a:gd name="T2" fmla="*/ 1484726484 w 452"/>
              <a:gd name="T3" fmla="*/ 2147483647 h 745"/>
              <a:gd name="T4" fmla="*/ 1484726484 w 452"/>
              <a:gd name="T5" fmla="*/ 2147483647 h 745"/>
              <a:gd name="T6" fmla="*/ 1484726484 w 452"/>
              <a:gd name="T7" fmla="*/ 2147483647 h 745"/>
              <a:gd name="T8" fmla="*/ 1484726484 w 452"/>
              <a:gd name="T9" fmla="*/ 2147483647 h 745"/>
              <a:gd name="T10" fmla="*/ 2147483647 w 452"/>
              <a:gd name="T11" fmla="*/ 2147483647 h 745"/>
              <a:gd name="T12" fmla="*/ 2147483647 w 452"/>
              <a:gd name="T13" fmla="*/ 2147483647 h 745"/>
              <a:gd name="T14" fmla="*/ 1484726484 w 452"/>
              <a:gd name="T15" fmla="*/ 2147483647 h 745"/>
              <a:gd name="T16" fmla="*/ 741953074 w 452"/>
              <a:gd name="T17" fmla="*/ 2147483647 h 745"/>
              <a:gd name="T18" fmla="*/ 0 w 452"/>
              <a:gd name="T19" fmla="*/ 2147483647 h 745"/>
              <a:gd name="T20" fmla="*/ 0 w 452"/>
              <a:gd name="T21" fmla="*/ 2147483647 h 745"/>
              <a:gd name="T22" fmla="*/ 741953074 w 452"/>
              <a:gd name="T23" fmla="*/ 2147483647 h 745"/>
              <a:gd name="T24" fmla="*/ 1484726484 w 452"/>
              <a:gd name="T25" fmla="*/ 2147483647 h 745"/>
              <a:gd name="T26" fmla="*/ 2147483647 w 452"/>
              <a:gd name="T27" fmla="*/ 2147483647 h 745"/>
              <a:gd name="T28" fmla="*/ 2147483647 w 452"/>
              <a:gd name="T29" fmla="*/ 2147483647 h 745"/>
              <a:gd name="T30" fmla="*/ 2147483647 w 452"/>
              <a:gd name="T31" fmla="*/ 2147483647 h 745"/>
              <a:gd name="T32" fmla="*/ 2147483647 w 452"/>
              <a:gd name="T33" fmla="*/ 2147483647 h 745"/>
              <a:gd name="T34" fmla="*/ 2147483647 w 452"/>
              <a:gd name="T35" fmla="*/ 2147483647 h 745"/>
              <a:gd name="T36" fmla="*/ 2147483647 w 452"/>
              <a:gd name="T37" fmla="*/ 2147483647 h 745"/>
              <a:gd name="T38" fmla="*/ 2147483647 w 452"/>
              <a:gd name="T39" fmla="*/ 2147483647 h 745"/>
              <a:gd name="T40" fmla="*/ 2147483647 w 452"/>
              <a:gd name="T41" fmla="*/ 2147483647 h 745"/>
              <a:gd name="T42" fmla="*/ 2147483647 w 452"/>
              <a:gd name="T43" fmla="*/ 2147483647 h 745"/>
              <a:gd name="T44" fmla="*/ 2147483647 w 452"/>
              <a:gd name="T45" fmla="*/ 2147483647 h 745"/>
              <a:gd name="T46" fmla="*/ 2147483647 w 452"/>
              <a:gd name="T47" fmla="*/ 2147483647 h 745"/>
              <a:gd name="T48" fmla="*/ 2147483647 w 452"/>
              <a:gd name="T49" fmla="*/ 2147483647 h 745"/>
              <a:gd name="T50" fmla="*/ 2147483647 w 452"/>
              <a:gd name="T51" fmla="*/ 2147483647 h 745"/>
              <a:gd name="T52" fmla="*/ 2147483647 w 452"/>
              <a:gd name="T53" fmla="*/ 2147483647 h 745"/>
              <a:gd name="T54" fmla="*/ 2147483647 w 452"/>
              <a:gd name="T55" fmla="*/ 2147483647 h 745"/>
              <a:gd name="T56" fmla="*/ 2147483647 w 452"/>
              <a:gd name="T57" fmla="*/ 2147483647 h 745"/>
              <a:gd name="T58" fmla="*/ 2147483647 w 452"/>
              <a:gd name="T59" fmla="*/ 2147483647 h 745"/>
              <a:gd name="T60" fmla="*/ 2147483647 w 452"/>
              <a:gd name="T61" fmla="*/ 2147483647 h 745"/>
              <a:gd name="T62" fmla="*/ 2147483647 w 452"/>
              <a:gd name="T63" fmla="*/ 2147483647 h 745"/>
              <a:gd name="T64" fmla="*/ 2147483647 w 452"/>
              <a:gd name="T65" fmla="*/ 2147483647 h 745"/>
              <a:gd name="T66" fmla="*/ 2147483647 w 452"/>
              <a:gd name="T67" fmla="*/ 2147483647 h 745"/>
              <a:gd name="T68" fmla="*/ 2147483647 w 452"/>
              <a:gd name="T69" fmla="*/ 2147483647 h 745"/>
              <a:gd name="T70" fmla="*/ 2147483647 w 452"/>
              <a:gd name="T71" fmla="*/ 2147483647 h 745"/>
              <a:gd name="T72" fmla="*/ 2147483647 w 452"/>
              <a:gd name="T73" fmla="*/ 2147483647 h 745"/>
              <a:gd name="T74" fmla="*/ 2147483647 w 452"/>
              <a:gd name="T75" fmla="*/ 2147483647 h 745"/>
              <a:gd name="T76" fmla="*/ 2147483647 w 452"/>
              <a:gd name="T77" fmla="*/ 2147483647 h 745"/>
              <a:gd name="T78" fmla="*/ 2147483647 w 452"/>
              <a:gd name="T79" fmla="*/ 1957578539 h 745"/>
              <a:gd name="T80" fmla="*/ 2147483647 w 452"/>
              <a:gd name="T81" fmla="*/ 978789270 h 745"/>
              <a:gd name="T82" fmla="*/ 2147483647 w 452"/>
              <a:gd name="T83" fmla="*/ 978789270 h 745"/>
              <a:gd name="T84" fmla="*/ 2147483647 w 452"/>
              <a:gd name="T85" fmla="*/ 2147483647 h 745"/>
              <a:gd name="T86" fmla="*/ 2147483647 w 452"/>
              <a:gd name="T87" fmla="*/ 2147483647 h 745"/>
              <a:gd name="T88" fmla="*/ 2147483647 w 452"/>
              <a:gd name="T89" fmla="*/ 2147483647 h 745"/>
              <a:gd name="T90" fmla="*/ 2147483647 w 452"/>
              <a:gd name="T91" fmla="*/ 2147483647 h 745"/>
              <a:gd name="T92" fmla="*/ 2147483647 w 452"/>
              <a:gd name="T93" fmla="*/ 2147483647 h 745"/>
              <a:gd name="T94" fmla="*/ 2147483647 w 452"/>
              <a:gd name="T95" fmla="*/ 2147483647 h 745"/>
              <a:gd name="T96" fmla="*/ 2147483647 w 452"/>
              <a:gd name="T97" fmla="*/ 2147483647 h 745"/>
              <a:gd name="T98" fmla="*/ 2147483647 w 452"/>
              <a:gd name="T99" fmla="*/ 2147483647 h 745"/>
              <a:gd name="T100" fmla="*/ 2147483647 w 452"/>
              <a:gd name="T101" fmla="*/ 2147483647 h 745"/>
              <a:gd name="T102" fmla="*/ 2147483647 w 452"/>
              <a:gd name="T103" fmla="*/ 2147483647 h 745"/>
              <a:gd name="T104" fmla="*/ 2147483647 w 452"/>
              <a:gd name="T105" fmla="*/ 2147483647 h 745"/>
              <a:gd name="T106" fmla="*/ 2147483647 w 452"/>
              <a:gd name="T107" fmla="*/ 2147483647 h 745"/>
              <a:gd name="T108" fmla="*/ 2147483647 w 452"/>
              <a:gd name="T109" fmla="*/ 2147483647 h 7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2" h="745">
                <a:moveTo>
                  <a:pt x="135" y="478"/>
                </a:moveTo>
                <a:lnTo>
                  <a:pt x="156" y="497"/>
                </a:lnTo>
                <a:lnTo>
                  <a:pt x="147" y="515"/>
                </a:lnTo>
                <a:lnTo>
                  <a:pt x="134" y="530"/>
                </a:lnTo>
                <a:lnTo>
                  <a:pt x="113" y="540"/>
                </a:lnTo>
                <a:lnTo>
                  <a:pt x="97" y="549"/>
                </a:lnTo>
                <a:lnTo>
                  <a:pt x="80" y="551"/>
                </a:lnTo>
                <a:lnTo>
                  <a:pt x="71" y="558"/>
                </a:lnTo>
                <a:lnTo>
                  <a:pt x="84" y="580"/>
                </a:lnTo>
                <a:lnTo>
                  <a:pt x="104" y="580"/>
                </a:lnTo>
                <a:lnTo>
                  <a:pt x="113" y="582"/>
                </a:lnTo>
                <a:lnTo>
                  <a:pt x="113" y="597"/>
                </a:lnTo>
                <a:lnTo>
                  <a:pt x="124" y="597"/>
                </a:lnTo>
                <a:lnTo>
                  <a:pt x="132" y="593"/>
                </a:lnTo>
                <a:lnTo>
                  <a:pt x="137" y="608"/>
                </a:lnTo>
                <a:lnTo>
                  <a:pt x="148" y="621"/>
                </a:lnTo>
                <a:lnTo>
                  <a:pt x="167" y="621"/>
                </a:lnTo>
                <a:lnTo>
                  <a:pt x="181" y="617"/>
                </a:lnTo>
                <a:lnTo>
                  <a:pt x="192" y="621"/>
                </a:lnTo>
                <a:lnTo>
                  <a:pt x="163" y="645"/>
                </a:lnTo>
                <a:lnTo>
                  <a:pt x="152" y="651"/>
                </a:lnTo>
                <a:lnTo>
                  <a:pt x="137" y="645"/>
                </a:lnTo>
                <a:lnTo>
                  <a:pt x="104" y="632"/>
                </a:lnTo>
                <a:lnTo>
                  <a:pt x="87" y="632"/>
                </a:lnTo>
                <a:lnTo>
                  <a:pt x="72" y="645"/>
                </a:lnTo>
                <a:lnTo>
                  <a:pt x="52" y="662"/>
                </a:lnTo>
                <a:lnTo>
                  <a:pt x="41" y="671"/>
                </a:lnTo>
                <a:lnTo>
                  <a:pt x="28" y="675"/>
                </a:lnTo>
                <a:lnTo>
                  <a:pt x="13" y="682"/>
                </a:lnTo>
                <a:lnTo>
                  <a:pt x="2" y="691"/>
                </a:lnTo>
                <a:lnTo>
                  <a:pt x="0" y="697"/>
                </a:lnTo>
                <a:lnTo>
                  <a:pt x="13" y="699"/>
                </a:lnTo>
                <a:lnTo>
                  <a:pt x="22" y="708"/>
                </a:lnTo>
                <a:lnTo>
                  <a:pt x="35" y="714"/>
                </a:lnTo>
                <a:lnTo>
                  <a:pt x="48" y="708"/>
                </a:lnTo>
                <a:lnTo>
                  <a:pt x="59" y="702"/>
                </a:lnTo>
                <a:lnTo>
                  <a:pt x="72" y="704"/>
                </a:lnTo>
                <a:lnTo>
                  <a:pt x="91" y="715"/>
                </a:lnTo>
                <a:lnTo>
                  <a:pt x="110" y="723"/>
                </a:lnTo>
                <a:lnTo>
                  <a:pt x="122" y="715"/>
                </a:lnTo>
                <a:lnTo>
                  <a:pt x="128" y="701"/>
                </a:lnTo>
                <a:lnTo>
                  <a:pt x="148" y="689"/>
                </a:lnTo>
                <a:lnTo>
                  <a:pt x="161" y="689"/>
                </a:lnTo>
                <a:lnTo>
                  <a:pt x="173" y="702"/>
                </a:lnTo>
                <a:lnTo>
                  <a:pt x="183" y="710"/>
                </a:lnTo>
                <a:lnTo>
                  <a:pt x="198" y="710"/>
                </a:lnTo>
                <a:lnTo>
                  <a:pt x="218" y="712"/>
                </a:lnTo>
                <a:lnTo>
                  <a:pt x="231" y="717"/>
                </a:lnTo>
                <a:lnTo>
                  <a:pt x="244" y="708"/>
                </a:lnTo>
                <a:lnTo>
                  <a:pt x="255" y="708"/>
                </a:lnTo>
                <a:lnTo>
                  <a:pt x="266" y="714"/>
                </a:lnTo>
                <a:lnTo>
                  <a:pt x="279" y="728"/>
                </a:lnTo>
                <a:lnTo>
                  <a:pt x="296" y="730"/>
                </a:lnTo>
                <a:lnTo>
                  <a:pt x="315" y="734"/>
                </a:lnTo>
                <a:lnTo>
                  <a:pt x="328" y="741"/>
                </a:lnTo>
                <a:lnTo>
                  <a:pt x="344" y="745"/>
                </a:lnTo>
                <a:lnTo>
                  <a:pt x="357" y="738"/>
                </a:lnTo>
                <a:lnTo>
                  <a:pt x="374" y="728"/>
                </a:lnTo>
                <a:lnTo>
                  <a:pt x="385" y="726"/>
                </a:lnTo>
                <a:lnTo>
                  <a:pt x="398" y="723"/>
                </a:lnTo>
                <a:lnTo>
                  <a:pt x="411" y="712"/>
                </a:lnTo>
                <a:lnTo>
                  <a:pt x="402" y="701"/>
                </a:lnTo>
                <a:lnTo>
                  <a:pt x="381" y="689"/>
                </a:lnTo>
                <a:lnTo>
                  <a:pt x="374" y="682"/>
                </a:lnTo>
                <a:lnTo>
                  <a:pt x="374" y="675"/>
                </a:lnTo>
                <a:lnTo>
                  <a:pt x="383" y="667"/>
                </a:lnTo>
                <a:lnTo>
                  <a:pt x="398" y="665"/>
                </a:lnTo>
                <a:lnTo>
                  <a:pt x="413" y="658"/>
                </a:lnTo>
                <a:lnTo>
                  <a:pt x="437" y="632"/>
                </a:lnTo>
                <a:lnTo>
                  <a:pt x="448" y="619"/>
                </a:lnTo>
                <a:lnTo>
                  <a:pt x="452" y="597"/>
                </a:lnTo>
                <a:lnTo>
                  <a:pt x="452" y="584"/>
                </a:lnTo>
                <a:lnTo>
                  <a:pt x="441" y="575"/>
                </a:lnTo>
                <a:lnTo>
                  <a:pt x="426" y="564"/>
                </a:lnTo>
                <a:lnTo>
                  <a:pt x="413" y="558"/>
                </a:lnTo>
                <a:lnTo>
                  <a:pt x="398" y="560"/>
                </a:lnTo>
                <a:lnTo>
                  <a:pt x="389" y="565"/>
                </a:lnTo>
                <a:lnTo>
                  <a:pt x="385" y="556"/>
                </a:lnTo>
                <a:lnTo>
                  <a:pt x="393" y="541"/>
                </a:lnTo>
                <a:lnTo>
                  <a:pt x="396" y="530"/>
                </a:lnTo>
                <a:lnTo>
                  <a:pt x="394" y="510"/>
                </a:lnTo>
                <a:lnTo>
                  <a:pt x="393" y="482"/>
                </a:lnTo>
                <a:lnTo>
                  <a:pt x="398" y="460"/>
                </a:lnTo>
                <a:lnTo>
                  <a:pt x="394" y="447"/>
                </a:lnTo>
                <a:lnTo>
                  <a:pt x="385" y="431"/>
                </a:lnTo>
                <a:lnTo>
                  <a:pt x="363" y="392"/>
                </a:lnTo>
                <a:lnTo>
                  <a:pt x="354" y="374"/>
                </a:lnTo>
                <a:lnTo>
                  <a:pt x="350" y="352"/>
                </a:lnTo>
                <a:lnTo>
                  <a:pt x="348" y="339"/>
                </a:lnTo>
                <a:lnTo>
                  <a:pt x="354" y="317"/>
                </a:lnTo>
                <a:lnTo>
                  <a:pt x="354" y="300"/>
                </a:lnTo>
                <a:lnTo>
                  <a:pt x="350" y="281"/>
                </a:lnTo>
                <a:lnTo>
                  <a:pt x="341" y="272"/>
                </a:lnTo>
                <a:lnTo>
                  <a:pt x="324" y="255"/>
                </a:lnTo>
                <a:lnTo>
                  <a:pt x="311" y="250"/>
                </a:lnTo>
                <a:lnTo>
                  <a:pt x="298" y="248"/>
                </a:lnTo>
                <a:lnTo>
                  <a:pt x="289" y="246"/>
                </a:lnTo>
                <a:lnTo>
                  <a:pt x="289" y="237"/>
                </a:lnTo>
                <a:lnTo>
                  <a:pt x="294" y="230"/>
                </a:lnTo>
                <a:lnTo>
                  <a:pt x="309" y="228"/>
                </a:lnTo>
                <a:lnTo>
                  <a:pt x="322" y="233"/>
                </a:lnTo>
                <a:lnTo>
                  <a:pt x="331" y="235"/>
                </a:lnTo>
                <a:lnTo>
                  <a:pt x="337" y="226"/>
                </a:lnTo>
                <a:lnTo>
                  <a:pt x="335" y="215"/>
                </a:lnTo>
                <a:lnTo>
                  <a:pt x="389" y="165"/>
                </a:lnTo>
                <a:lnTo>
                  <a:pt x="398" y="154"/>
                </a:lnTo>
                <a:lnTo>
                  <a:pt x="398" y="131"/>
                </a:lnTo>
                <a:lnTo>
                  <a:pt x="385" y="120"/>
                </a:lnTo>
                <a:lnTo>
                  <a:pt x="370" y="118"/>
                </a:lnTo>
                <a:lnTo>
                  <a:pt x="357" y="98"/>
                </a:lnTo>
                <a:lnTo>
                  <a:pt x="331" y="98"/>
                </a:lnTo>
                <a:lnTo>
                  <a:pt x="307" y="102"/>
                </a:lnTo>
                <a:lnTo>
                  <a:pt x="302" y="100"/>
                </a:lnTo>
                <a:lnTo>
                  <a:pt x="296" y="91"/>
                </a:lnTo>
                <a:lnTo>
                  <a:pt x="307" y="83"/>
                </a:lnTo>
                <a:lnTo>
                  <a:pt x="318" y="72"/>
                </a:lnTo>
                <a:lnTo>
                  <a:pt x="341" y="52"/>
                </a:lnTo>
                <a:lnTo>
                  <a:pt x="359" y="50"/>
                </a:lnTo>
                <a:lnTo>
                  <a:pt x="376" y="37"/>
                </a:lnTo>
                <a:lnTo>
                  <a:pt x="393" y="24"/>
                </a:lnTo>
                <a:lnTo>
                  <a:pt x="355" y="15"/>
                </a:lnTo>
                <a:lnTo>
                  <a:pt x="339" y="13"/>
                </a:lnTo>
                <a:lnTo>
                  <a:pt x="320" y="11"/>
                </a:lnTo>
                <a:lnTo>
                  <a:pt x="298" y="0"/>
                </a:lnTo>
                <a:lnTo>
                  <a:pt x="278" y="22"/>
                </a:lnTo>
                <a:lnTo>
                  <a:pt x="279" y="33"/>
                </a:lnTo>
                <a:lnTo>
                  <a:pt x="268" y="37"/>
                </a:lnTo>
                <a:lnTo>
                  <a:pt x="250" y="48"/>
                </a:lnTo>
                <a:lnTo>
                  <a:pt x="233" y="54"/>
                </a:lnTo>
                <a:lnTo>
                  <a:pt x="233" y="70"/>
                </a:lnTo>
                <a:lnTo>
                  <a:pt x="231" y="83"/>
                </a:lnTo>
                <a:lnTo>
                  <a:pt x="216" y="104"/>
                </a:lnTo>
                <a:lnTo>
                  <a:pt x="192" y="130"/>
                </a:lnTo>
                <a:lnTo>
                  <a:pt x="183" y="143"/>
                </a:lnTo>
                <a:lnTo>
                  <a:pt x="188" y="152"/>
                </a:lnTo>
                <a:lnTo>
                  <a:pt x="213" y="150"/>
                </a:lnTo>
                <a:lnTo>
                  <a:pt x="214" y="155"/>
                </a:lnTo>
                <a:lnTo>
                  <a:pt x="214" y="165"/>
                </a:lnTo>
                <a:lnTo>
                  <a:pt x="181" y="207"/>
                </a:lnTo>
                <a:lnTo>
                  <a:pt x="169" y="230"/>
                </a:lnTo>
                <a:lnTo>
                  <a:pt x="161" y="250"/>
                </a:lnTo>
                <a:lnTo>
                  <a:pt x="169" y="259"/>
                </a:lnTo>
                <a:lnTo>
                  <a:pt x="185" y="241"/>
                </a:lnTo>
                <a:lnTo>
                  <a:pt x="200" y="220"/>
                </a:lnTo>
                <a:lnTo>
                  <a:pt x="211" y="226"/>
                </a:lnTo>
                <a:lnTo>
                  <a:pt x="213" y="257"/>
                </a:lnTo>
                <a:lnTo>
                  <a:pt x="214" y="278"/>
                </a:lnTo>
                <a:lnTo>
                  <a:pt x="194" y="289"/>
                </a:lnTo>
                <a:lnTo>
                  <a:pt x="181" y="302"/>
                </a:lnTo>
                <a:lnTo>
                  <a:pt x="176" y="313"/>
                </a:lnTo>
                <a:lnTo>
                  <a:pt x="203" y="335"/>
                </a:lnTo>
                <a:lnTo>
                  <a:pt x="226" y="331"/>
                </a:lnTo>
                <a:lnTo>
                  <a:pt x="231" y="344"/>
                </a:lnTo>
                <a:lnTo>
                  <a:pt x="255" y="329"/>
                </a:lnTo>
                <a:lnTo>
                  <a:pt x="253" y="341"/>
                </a:lnTo>
                <a:lnTo>
                  <a:pt x="233" y="365"/>
                </a:lnTo>
                <a:lnTo>
                  <a:pt x="242" y="391"/>
                </a:lnTo>
                <a:lnTo>
                  <a:pt x="244" y="405"/>
                </a:lnTo>
                <a:lnTo>
                  <a:pt x="265" y="407"/>
                </a:lnTo>
                <a:lnTo>
                  <a:pt x="266" y="420"/>
                </a:lnTo>
                <a:lnTo>
                  <a:pt x="242" y="449"/>
                </a:lnTo>
                <a:lnTo>
                  <a:pt x="233" y="445"/>
                </a:lnTo>
                <a:lnTo>
                  <a:pt x="224" y="454"/>
                </a:lnTo>
                <a:lnTo>
                  <a:pt x="222" y="469"/>
                </a:lnTo>
                <a:lnTo>
                  <a:pt x="198" y="456"/>
                </a:lnTo>
                <a:lnTo>
                  <a:pt x="135" y="478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03" name="Freeform 705"/>
          <p:cNvSpPr>
            <a:spLocks/>
          </p:cNvSpPr>
          <p:nvPr/>
        </p:nvSpPr>
        <p:spPr bwMode="auto">
          <a:xfrm>
            <a:off x="3446714" y="2498699"/>
            <a:ext cx="26092" cy="18290"/>
          </a:xfrm>
          <a:custGeom>
            <a:avLst/>
            <a:gdLst>
              <a:gd name="T0" fmla="*/ 0 w 38"/>
              <a:gd name="T1" fmla="*/ 0 h 27"/>
              <a:gd name="T2" fmla="*/ 766853855 w 38"/>
              <a:gd name="T3" fmla="*/ 0 h 27"/>
              <a:gd name="T4" fmla="*/ 766853855 w 38"/>
              <a:gd name="T5" fmla="*/ 0 h 27"/>
              <a:gd name="T6" fmla="*/ 0 w 38"/>
              <a:gd name="T7" fmla="*/ 0 h 27"/>
              <a:gd name="T8" fmla="*/ 0 w 38"/>
              <a:gd name="T9" fmla="*/ 0 h 27"/>
              <a:gd name="T10" fmla="*/ 0 w 38"/>
              <a:gd name="T11" fmla="*/ 0 h 27"/>
              <a:gd name="T12" fmla="*/ 0 w 38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8" h="27">
                <a:moveTo>
                  <a:pt x="20" y="0"/>
                </a:moveTo>
                <a:lnTo>
                  <a:pt x="36" y="2"/>
                </a:lnTo>
                <a:lnTo>
                  <a:pt x="38" y="12"/>
                </a:lnTo>
                <a:lnTo>
                  <a:pt x="21" y="23"/>
                </a:lnTo>
                <a:lnTo>
                  <a:pt x="2" y="27"/>
                </a:lnTo>
                <a:lnTo>
                  <a:pt x="0" y="15"/>
                </a:lnTo>
                <a:lnTo>
                  <a:pt x="20" y="0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04" name="Freeform 706"/>
          <p:cNvSpPr>
            <a:spLocks/>
          </p:cNvSpPr>
          <p:nvPr/>
        </p:nvSpPr>
        <p:spPr bwMode="auto">
          <a:xfrm>
            <a:off x="3429825" y="2367618"/>
            <a:ext cx="24557" cy="19814"/>
          </a:xfrm>
          <a:custGeom>
            <a:avLst/>
            <a:gdLst>
              <a:gd name="T0" fmla="*/ 0 w 37"/>
              <a:gd name="T1" fmla="*/ 0 h 27"/>
              <a:gd name="T2" fmla="*/ 0 w 37"/>
              <a:gd name="T3" fmla="*/ 0 h 27"/>
              <a:gd name="T4" fmla="*/ 0 w 37"/>
              <a:gd name="T5" fmla="*/ 936149775 h 27"/>
              <a:gd name="T6" fmla="*/ 0 w 37"/>
              <a:gd name="T7" fmla="*/ 936149775 h 27"/>
              <a:gd name="T8" fmla="*/ 0 w 37"/>
              <a:gd name="T9" fmla="*/ 0 h 27"/>
              <a:gd name="T10" fmla="*/ 0 w 37"/>
              <a:gd name="T11" fmla="*/ 0 h 27"/>
              <a:gd name="T12" fmla="*/ 0 w 37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27">
                <a:moveTo>
                  <a:pt x="31" y="0"/>
                </a:moveTo>
                <a:lnTo>
                  <a:pt x="37" y="13"/>
                </a:lnTo>
                <a:lnTo>
                  <a:pt x="19" y="23"/>
                </a:lnTo>
                <a:lnTo>
                  <a:pt x="4" y="27"/>
                </a:lnTo>
                <a:lnTo>
                  <a:pt x="0" y="14"/>
                </a:lnTo>
                <a:lnTo>
                  <a:pt x="7" y="5"/>
                </a:lnTo>
                <a:lnTo>
                  <a:pt x="31" y="0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05" name="Freeform 707"/>
          <p:cNvSpPr>
            <a:spLocks/>
          </p:cNvSpPr>
          <p:nvPr/>
        </p:nvSpPr>
        <p:spPr bwMode="auto">
          <a:xfrm>
            <a:off x="3466665" y="2267010"/>
            <a:ext cx="13814" cy="38106"/>
          </a:xfrm>
          <a:custGeom>
            <a:avLst/>
            <a:gdLst>
              <a:gd name="T0" fmla="*/ 0 w 20"/>
              <a:gd name="T1" fmla="*/ 2147483647 h 52"/>
              <a:gd name="T2" fmla="*/ 0 w 20"/>
              <a:gd name="T3" fmla="*/ 1864929134 h 52"/>
              <a:gd name="T4" fmla="*/ 0 w 20"/>
              <a:gd name="T5" fmla="*/ 932465055 h 52"/>
              <a:gd name="T6" fmla="*/ 0 w 20"/>
              <a:gd name="T7" fmla="*/ 0 h 52"/>
              <a:gd name="T8" fmla="*/ 0 w 20"/>
              <a:gd name="T9" fmla="*/ 0 h 52"/>
              <a:gd name="T10" fmla="*/ 0 w 20"/>
              <a:gd name="T11" fmla="*/ 0 h 52"/>
              <a:gd name="T12" fmla="*/ 0 w 20"/>
              <a:gd name="T13" fmla="*/ 932465055 h 52"/>
              <a:gd name="T14" fmla="*/ 0 w 20"/>
              <a:gd name="T15" fmla="*/ 2147483647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52">
                <a:moveTo>
                  <a:pt x="9" y="52"/>
                </a:moveTo>
                <a:lnTo>
                  <a:pt x="20" y="39"/>
                </a:lnTo>
                <a:lnTo>
                  <a:pt x="16" y="22"/>
                </a:lnTo>
                <a:lnTo>
                  <a:pt x="13" y="13"/>
                </a:lnTo>
                <a:lnTo>
                  <a:pt x="9" y="0"/>
                </a:lnTo>
                <a:lnTo>
                  <a:pt x="0" y="6"/>
                </a:lnTo>
                <a:lnTo>
                  <a:pt x="5" y="24"/>
                </a:lnTo>
                <a:lnTo>
                  <a:pt x="9" y="52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06" name="Freeform 708"/>
          <p:cNvSpPr>
            <a:spLocks/>
          </p:cNvSpPr>
          <p:nvPr/>
        </p:nvSpPr>
        <p:spPr bwMode="auto">
          <a:xfrm>
            <a:off x="3363837" y="2417919"/>
            <a:ext cx="67531" cy="73162"/>
          </a:xfrm>
          <a:custGeom>
            <a:avLst/>
            <a:gdLst>
              <a:gd name="T0" fmla="*/ 799569000 w 97"/>
              <a:gd name="T1" fmla="*/ 0 h 99"/>
              <a:gd name="T2" fmla="*/ 799569000 w 97"/>
              <a:gd name="T3" fmla="*/ 0 h 99"/>
              <a:gd name="T4" fmla="*/ 1599138928 w 97"/>
              <a:gd name="T5" fmla="*/ 0 h 99"/>
              <a:gd name="T6" fmla="*/ 1599138928 w 97"/>
              <a:gd name="T7" fmla="*/ 956083340 h 99"/>
              <a:gd name="T8" fmla="*/ 1599138928 w 97"/>
              <a:gd name="T9" fmla="*/ 2147483647 h 99"/>
              <a:gd name="T10" fmla="*/ 1599138928 w 97"/>
              <a:gd name="T11" fmla="*/ 2147483647 h 99"/>
              <a:gd name="T12" fmla="*/ 1599138928 w 97"/>
              <a:gd name="T13" fmla="*/ 2147483647 h 99"/>
              <a:gd name="T14" fmla="*/ 1599138928 w 97"/>
              <a:gd name="T15" fmla="*/ 2147483647 h 99"/>
              <a:gd name="T16" fmla="*/ 1599138928 w 97"/>
              <a:gd name="T17" fmla="*/ 2147483647 h 99"/>
              <a:gd name="T18" fmla="*/ 799569000 w 97"/>
              <a:gd name="T19" fmla="*/ 2147483647 h 99"/>
              <a:gd name="T20" fmla="*/ 799569000 w 97"/>
              <a:gd name="T21" fmla="*/ 2147483647 h 99"/>
              <a:gd name="T22" fmla="*/ 799569000 w 97"/>
              <a:gd name="T23" fmla="*/ 2147483647 h 99"/>
              <a:gd name="T24" fmla="*/ 0 w 97"/>
              <a:gd name="T25" fmla="*/ 2147483647 h 99"/>
              <a:gd name="T26" fmla="*/ 0 w 97"/>
              <a:gd name="T27" fmla="*/ 956083340 h 99"/>
              <a:gd name="T28" fmla="*/ 799569000 w 97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7" h="99">
                <a:moveTo>
                  <a:pt x="34" y="0"/>
                </a:moveTo>
                <a:lnTo>
                  <a:pt x="56" y="0"/>
                </a:lnTo>
                <a:lnTo>
                  <a:pt x="73" y="4"/>
                </a:lnTo>
                <a:lnTo>
                  <a:pt x="84" y="20"/>
                </a:lnTo>
                <a:lnTo>
                  <a:pt x="95" y="46"/>
                </a:lnTo>
                <a:lnTo>
                  <a:pt x="97" y="68"/>
                </a:lnTo>
                <a:lnTo>
                  <a:pt x="86" y="79"/>
                </a:lnTo>
                <a:lnTo>
                  <a:pt x="82" y="94"/>
                </a:lnTo>
                <a:lnTo>
                  <a:pt x="71" y="99"/>
                </a:lnTo>
                <a:lnTo>
                  <a:pt x="60" y="86"/>
                </a:lnTo>
                <a:lnTo>
                  <a:pt x="50" y="62"/>
                </a:lnTo>
                <a:lnTo>
                  <a:pt x="43" y="53"/>
                </a:lnTo>
                <a:lnTo>
                  <a:pt x="24" y="51"/>
                </a:lnTo>
                <a:lnTo>
                  <a:pt x="0" y="26"/>
                </a:lnTo>
                <a:lnTo>
                  <a:pt x="34" y="0"/>
                </a:lnTo>
                <a:close/>
              </a:path>
            </a:pathLst>
          </a:custGeom>
          <a:solidFill>
            <a:srgbClr val="99CCFF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07" name="Freeform 709"/>
          <p:cNvSpPr>
            <a:spLocks/>
          </p:cNvSpPr>
          <p:nvPr/>
        </p:nvSpPr>
        <p:spPr bwMode="auto">
          <a:xfrm>
            <a:off x="3465178" y="2222811"/>
            <a:ext cx="32230" cy="25911"/>
          </a:xfrm>
          <a:custGeom>
            <a:avLst/>
            <a:gdLst>
              <a:gd name="T0" fmla="*/ 0 w 50"/>
              <a:gd name="T1" fmla="*/ 0 h 37"/>
              <a:gd name="T2" fmla="*/ 0 w 50"/>
              <a:gd name="T3" fmla="*/ 0 h 37"/>
              <a:gd name="T4" fmla="*/ 0 w 50"/>
              <a:gd name="T5" fmla="*/ 0 h 37"/>
              <a:gd name="T6" fmla="*/ 0 w 50"/>
              <a:gd name="T7" fmla="*/ 814120855 h 37"/>
              <a:gd name="T8" fmla="*/ 0 w 50"/>
              <a:gd name="T9" fmla="*/ 814120855 h 37"/>
              <a:gd name="T10" fmla="*/ 0 w 50"/>
              <a:gd name="T11" fmla="*/ 0 h 37"/>
              <a:gd name="T12" fmla="*/ 0 w 50"/>
              <a:gd name="T13" fmla="*/ 0 h 37"/>
              <a:gd name="T14" fmla="*/ 0 w 50"/>
              <a:gd name="T15" fmla="*/ 0 h 37"/>
              <a:gd name="T16" fmla="*/ 0 w 50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0" h="37">
                <a:moveTo>
                  <a:pt x="44" y="0"/>
                </a:moveTo>
                <a:lnTo>
                  <a:pt x="50" y="9"/>
                </a:lnTo>
                <a:lnTo>
                  <a:pt x="31" y="20"/>
                </a:lnTo>
                <a:lnTo>
                  <a:pt x="13" y="37"/>
                </a:lnTo>
                <a:lnTo>
                  <a:pt x="2" y="33"/>
                </a:lnTo>
                <a:lnTo>
                  <a:pt x="0" y="13"/>
                </a:lnTo>
                <a:lnTo>
                  <a:pt x="0" y="6"/>
                </a:lnTo>
                <a:lnTo>
                  <a:pt x="3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33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08" name="Freeform 710" descr="Diagonal weit nach oben"/>
          <p:cNvSpPr>
            <a:spLocks/>
          </p:cNvSpPr>
          <p:nvPr/>
        </p:nvSpPr>
        <p:spPr bwMode="auto">
          <a:xfrm>
            <a:off x="3251844" y="1509482"/>
            <a:ext cx="254776" cy="242348"/>
          </a:xfrm>
          <a:custGeom>
            <a:avLst/>
            <a:gdLst>
              <a:gd name="T0" fmla="*/ 0 w 372"/>
              <a:gd name="T1" fmla="*/ 2147483647 h 323"/>
              <a:gd name="T2" fmla="*/ 761285967 w 372"/>
              <a:gd name="T3" fmla="*/ 2147483647 h 323"/>
              <a:gd name="T4" fmla="*/ 761285967 w 372"/>
              <a:gd name="T5" fmla="*/ 2147483647 h 323"/>
              <a:gd name="T6" fmla="*/ 761285967 w 372"/>
              <a:gd name="T7" fmla="*/ 2147483647 h 323"/>
              <a:gd name="T8" fmla="*/ 0 w 372"/>
              <a:gd name="T9" fmla="*/ 2147483647 h 323"/>
              <a:gd name="T10" fmla="*/ 761285967 w 372"/>
              <a:gd name="T11" fmla="*/ 2147483647 h 323"/>
              <a:gd name="T12" fmla="*/ 761285967 w 372"/>
              <a:gd name="T13" fmla="*/ 2147483647 h 323"/>
              <a:gd name="T14" fmla="*/ 1522571933 w 372"/>
              <a:gd name="T15" fmla="*/ 2147483647 h 323"/>
              <a:gd name="T16" fmla="*/ 2147483647 w 372"/>
              <a:gd name="T17" fmla="*/ 2147483647 h 323"/>
              <a:gd name="T18" fmla="*/ 2147483647 w 372"/>
              <a:gd name="T19" fmla="*/ 2147483647 h 323"/>
              <a:gd name="T20" fmla="*/ 2147483647 w 372"/>
              <a:gd name="T21" fmla="*/ 2147483647 h 323"/>
              <a:gd name="T22" fmla="*/ 2147483647 w 372"/>
              <a:gd name="T23" fmla="*/ 2147483647 h 323"/>
              <a:gd name="T24" fmla="*/ 2147483647 w 372"/>
              <a:gd name="T25" fmla="*/ 2147483647 h 323"/>
              <a:gd name="T26" fmla="*/ 2147483647 w 372"/>
              <a:gd name="T27" fmla="*/ 2147483647 h 323"/>
              <a:gd name="T28" fmla="*/ 2147483647 w 372"/>
              <a:gd name="T29" fmla="*/ 2147483647 h 323"/>
              <a:gd name="T30" fmla="*/ 2147483647 w 372"/>
              <a:gd name="T31" fmla="*/ 2147483647 h 323"/>
              <a:gd name="T32" fmla="*/ 2147483647 w 372"/>
              <a:gd name="T33" fmla="*/ 2147483647 h 323"/>
              <a:gd name="T34" fmla="*/ 2147483647 w 372"/>
              <a:gd name="T35" fmla="*/ 2147483647 h 323"/>
              <a:gd name="T36" fmla="*/ 2147483647 w 372"/>
              <a:gd name="T37" fmla="*/ 2147483647 h 323"/>
              <a:gd name="T38" fmla="*/ 2147483647 w 372"/>
              <a:gd name="T39" fmla="*/ 2147483647 h 323"/>
              <a:gd name="T40" fmla="*/ 2147483647 w 372"/>
              <a:gd name="T41" fmla="*/ 2147483647 h 323"/>
              <a:gd name="T42" fmla="*/ 2147483647 w 372"/>
              <a:gd name="T43" fmla="*/ 2147483647 h 323"/>
              <a:gd name="T44" fmla="*/ 2147483647 w 372"/>
              <a:gd name="T45" fmla="*/ 2147483647 h 323"/>
              <a:gd name="T46" fmla="*/ 2147483647 w 372"/>
              <a:gd name="T47" fmla="*/ 2147483647 h 323"/>
              <a:gd name="T48" fmla="*/ 2147483647 w 372"/>
              <a:gd name="T49" fmla="*/ 2147483647 h 323"/>
              <a:gd name="T50" fmla="*/ 2147483647 w 372"/>
              <a:gd name="T51" fmla="*/ 2147483647 h 323"/>
              <a:gd name="T52" fmla="*/ 2147483647 w 372"/>
              <a:gd name="T53" fmla="*/ 2147483647 h 323"/>
              <a:gd name="T54" fmla="*/ 2147483647 w 372"/>
              <a:gd name="T55" fmla="*/ 2147483647 h 323"/>
              <a:gd name="T56" fmla="*/ 2147483647 w 372"/>
              <a:gd name="T57" fmla="*/ 2147483647 h 323"/>
              <a:gd name="T58" fmla="*/ 2147483647 w 372"/>
              <a:gd name="T59" fmla="*/ 2147483647 h 323"/>
              <a:gd name="T60" fmla="*/ 2147483647 w 372"/>
              <a:gd name="T61" fmla="*/ 2147483647 h 323"/>
              <a:gd name="T62" fmla="*/ 2147483647 w 372"/>
              <a:gd name="T63" fmla="*/ 2147483647 h 323"/>
              <a:gd name="T64" fmla="*/ 2147483647 w 372"/>
              <a:gd name="T65" fmla="*/ 2147483647 h 323"/>
              <a:gd name="T66" fmla="*/ 2147483647 w 372"/>
              <a:gd name="T67" fmla="*/ 2147483647 h 323"/>
              <a:gd name="T68" fmla="*/ 2147483647 w 372"/>
              <a:gd name="T69" fmla="*/ 1000551618 h 323"/>
              <a:gd name="T70" fmla="*/ 2147483647 w 372"/>
              <a:gd name="T71" fmla="*/ 0 h 323"/>
              <a:gd name="T72" fmla="*/ 2147483647 w 372"/>
              <a:gd name="T73" fmla="*/ 2002102511 h 323"/>
              <a:gd name="T74" fmla="*/ 1522571933 w 372"/>
              <a:gd name="T75" fmla="*/ 2002102511 h 323"/>
              <a:gd name="T76" fmla="*/ 1522571933 w 372"/>
              <a:gd name="T77" fmla="*/ 0 h 323"/>
              <a:gd name="T78" fmla="*/ 1522571933 w 372"/>
              <a:gd name="T79" fmla="*/ 1000551618 h 323"/>
              <a:gd name="T80" fmla="*/ 1522571933 w 372"/>
              <a:gd name="T81" fmla="*/ 2147483647 h 323"/>
              <a:gd name="T82" fmla="*/ 761285967 w 372"/>
              <a:gd name="T83" fmla="*/ 2002102511 h 323"/>
              <a:gd name="T84" fmla="*/ 761285967 w 372"/>
              <a:gd name="T85" fmla="*/ 2147483647 h 323"/>
              <a:gd name="T86" fmla="*/ 1522571933 w 372"/>
              <a:gd name="T87" fmla="*/ 2147483647 h 323"/>
              <a:gd name="T88" fmla="*/ 1522571933 w 372"/>
              <a:gd name="T89" fmla="*/ 2147483647 h 323"/>
              <a:gd name="T90" fmla="*/ 1522571933 w 372"/>
              <a:gd name="T91" fmla="*/ 2147483647 h 323"/>
              <a:gd name="T92" fmla="*/ 1522571933 w 372"/>
              <a:gd name="T93" fmla="*/ 2147483647 h 323"/>
              <a:gd name="T94" fmla="*/ 1522571933 w 372"/>
              <a:gd name="T95" fmla="*/ 2147483647 h 323"/>
              <a:gd name="T96" fmla="*/ 761285967 w 372"/>
              <a:gd name="T97" fmla="*/ 2147483647 h 32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72" h="323">
                <a:moveTo>
                  <a:pt x="28" y="76"/>
                </a:moveTo>
                <a:lnTo>
                  <a:pt x="17" y="89"/>
                </a:lnTo>
                <a:lnTo>
                  <a:pt x="30" y="111"/>
                </a:lnTo>
                <a:lnTo>
                  <a:pt x="45" y="115"/>
                </a:lnTo>
                <a:lnTo>
                  <a:pt x="58" y="124"/>
                </a:lnTo>
                <a:lnTo>
                  <a:pt x="59" y="159"/>
                </a:lnTo>
                <a:lnTo>
                  <a:pt x="46" y="183"/>
                </a:lnTo>
                <a:lnTo>
                  <a:pt x="35" y="189"/>
                </a:lnTo>
                <a:lnTo>
                  <a:pt x="4" y="183"/>
                </a:lnTo>
                <a:lnTo>
                  <a:pt x="0" y="187"/>
                </a:lnTo>
                <a:lnTo>
                  <a:pt x="37" y="224"/>
                </a:lnTo>
                <a:lnTo>
                  <a:pt x="48" y="230"/>
                </a:lnTo>
                <a:lnTo>
                  <a:pt x="54" y="256"/>
                </a:lnTo>
                <a:lnTo>
                  <a:pt x="67" y="282"/>
                </a:lnTo>
                <a:lnTo>
                  <a:pt x="89" y="301"/>
                </a:lnTo>
                <a:lnTo>
                  <a:pt x="113" y="304"/>
                </a:lnTo>
                <a:lnTo>
                  <a:pt x="128" y="316"/>
                </a:lnTo>
                <a:lnTo>
                  <a:pt x="141" y="316"/>
                </a:lnTo>
                <a:lnTo>
                  <a:pt x="158" y="308"/>
                </a:lnTo>
                <a:lnTo>
                  <a:pt x="191" y="317"/>
                </a:lnTo>
                <a:lnTo>
                  <a:pt x="208" y="323"/>
                </a:lnTo>
                <a:lnTo>
                  <a:pt x="230" y="319"/>
                </a:lnTo>
                <a:lnTo>
                  <a:pt x="245" y="316"/>
                </a:lnTo>
                <a:lnTo>
                  <a:pt x="258" y="304"/>
                </a:lnTo>
                <a:lnTo>
                  <a:pt x="267" y="308"/>
                </a:lnTo>
                <a:lnTo>
                  <a:pt x="280" y="319"/>
                </a:lnTo>
                <a:lnTo>
                  <a:pt x="293" y="312"/>
                </a:lnTo>
                <a:lnTo>
                  <a:pt x="305" y="303"/>
                </a:lnTo>
                <a:lnTo>
                  <a:pt x="313" y="295"/>
                </a:lnTo>
                <a:lnTo>
                  <a:pt x="342" y="288"/>
                </a:lnTo>
                <a:lnTo>
                  <a:pt x="348" y="279"/>
                </a:lnTo>
                <a:lnTo>
                  <a:pt x="352" y="266"/>
                </a:lnTo>
                <a:lnTo>
                  <a:pt x="370" y="251"/>
                </a:lnTo>
                <a:lnTo>
                  <a:pt x="372" y="240"/>
                </a:lnTo>
                <a:lnTo>
                  <a:pt x="365" y="233"/>
                </a:lnTo>
                <a:lnTo>
                  <a:pt x="355" y="220"/>
                </a:lnTo>
                <a:lnTo>
                  <a:pt x="353" y="174"/>
                </a:lnTo>
                <a:lnTo>
                  <a:pt x="368" y="168"/>
                </a:lnTo>
                <a:lnTo>
                  <a:pt x="359" y="152"/>
                </a:lnTo>
                <a:lnTo>
                  <a:pt x="348" y="154"/>
                </a:lnTo>
                <a:lnTo>
                  <a:pt x="340" y="152"/>
                </a:lnTo>
                <a:lnTo>
                  <a:pt x="344" y="144"/>
                </a:lnTo>
                <a:lnTo>
                  <a:pt x="340" y="130"/>
                </a:lnTo>
                <a:lnTo>
                  <a:pt x="331" y="126"/>
                </a:lnTo>
                <a:lnTo>
                  <a:pt x="316" y="135"/>
                </a:lnTo>
                <a:lnTo>
                  <a:pt x="303" y="146"/>
                </a:lnTo>
                <a:lnTo>
                  <a:pt x="293" y="144"/>
                </a:lnTo>
                <a:lnTo>
                  <a:pt x="284" y="139"/>
                </a:lnTo>
                <a:lnTo>
                  <a:pt x="269" y="130"/>
                </a:lnTo>
                <a:lnTo>
                  <a:pt x="254" y="126"/>
                </a:lnTo>
                <a:lnTo>
                  <a:pt x="245" y="130"/>
                </a:lnTo>
                <a:lnTo>
                  <a:pt x="237" y="124"/>
                </a:lnTo>
                <a:lnTo>
                  <a:pt x="236" y="113"/>
                </a:lnTo>
                <a:lnTo>
                  <a:pt x="228" y="111"/>
                </a:lnTo>
                <a:lnTo>
                  <a:pt x="213" y="115"/>
                </a:lnTo>
                <a:lnTo>
                  <a:pt x="197" y="113"/>
                </a:lnTo>
                <a:lnTo>
                  <a:pt x="197" y="104"/>
                </a:lnTo>
                <a:lnTo>
                  <a:pt x="191" y="96"/>
                </a:lnTo>
                <a:lnTo>
                  <a:pt x="180" y="94"/>
                </a:lnTo>
                <a:lnTo>
                  <a:pt x="174" y="104"/>
                </a:lnTo>
                <a:lnTo>
                  <a:pt x="171" y="109"/>
                </a:lnTo>
                <a:lnTo>
                  <a:pt x="163" y="104"/>
                </a:lnTo>
                <a:lnTo>
                  <a:pt x="152" y="107"/>
                </a:lnTo>
                <a:lnTo>
                  <a:pt x="141" y="117"/>
                </a:lnTo>
                <a:lnTo>
                  <a:pt x="134" y="109"/>
                </a:lnTo>
                <a:lnTo>
                  <a:pt x="135" y="81"/>
                </a:lnTo>
                <a:lnTo>
                  <a:pt x="143" y="67"/>
                </a:lnTo>
                <a:lnTo>
                  <a:pt x="152" y="59"/>
                </a:lnTo>
                <a:lnTo>
                  <a:pt x="150" y="41"/>
                </a:lnTo>
                <a:lnTo>
                  <a:pt x="152" y="22"/>
                </a:lnTo>
                <a:lnTo>
                  <a:pt x="148" y="0"/>
                </a:lnTo>
                <a:lnTo>
                  <a:pt x="141" y="0"/>
                </a:lnTo>
                <a:lnTo>
                  <a:pt x="134" y="9"/>
                </a:lnTo>
                <a:lnTo>
                  <a:pt x="130" y="28"/>
                </a:lnTo>
                <a:lnTo>
                  <a:pt x="124" y="41"/>
                </a:lnTo>
                <a:lnTo>
                  <a:pt x="115" y="30"/>
                </a:lnTo>
                <a:lnTo>
                  <a:pt x="121" y="15"/>
                </a:lnTo>
                <a:lnTo>
                  <a:pt x="111" y="6"/>
                </a:lnTo>
                <a:lnTo>
                  <a:pt x="96" y="9"/>
                </a:lnTo>
                <a:lnTo>
                  <a:pt x="89" y="19"/>
                </a:lnTo>
                <a:lnTo>
                  <a:pt x="93" y="28"/>
                </a:lnTo>
                <a:lnTo>
                  <a:pt x="87" y="37"/>
                </a:lnTo>
                <a:lnTo>
                  <a:pt x="80" y="33"/>
                </a:lnTo>
                <a:lnTo>
                  <a:pt x="70" y="26"/>
                </a:lnTo>
                <a:lnTo>
                  <a:pt x="63" y="28"/>
                </a:lnTo>
                <a:lnTo>
                  <a:pt x="56" y="37"/>
                </a:lnTo>
                <a:lnTo>
                  <a:pt x="65" y="52"/>
                </a:lnTo>
                <a:lnTo>
                  <a:pt x="78" y="54"/>
                </a:lnTo>
                <a:lnTo>
                  <a:pt x="95" y="69"/>
                </a:lnTo>
                <a:lnTo>
                  <a:pt x="102" y="74"/>
                </a:lnTo>
                <a:lnTo>
                  <a:pt x="102" y="83"/>
                </a:lnTo>
                <a:lnTo>
                  <a:pt x="87" y="87"/>
                </a:lnTo>
                <a:lnTo>
                  <a:pt x="89" y="100"/>
                </a:lnTo>
                <a:lnTo>
                  <a:pt x="95" y="109"/>
                </a:lnTo>
                <a:lnTo>
                  <a:pt x="89" y="117"/>
                </a:lnTo>
                <a:lnTo>
                  <a:pt x="76" y="115"/>
                </a:lnTo>
                <a:lnTo>
                  <a:pt x="58" y="96"/>
                </a:lnTo>
                <a:lnTo>
                  <a:pt x="45" y="83"/>
                </a:lnTo>
                <a:lnTo>
                  <a:pt x="28" y="76"/>
                </a:lnTo>
                <a:close/>
              </a:path>
            </a:pathLst>
          </a:custGeom>
          <a:pattFill prst="wdUpDiag">
            <a:fgClr>
              <a:srgbClr val="99CCFF"/>
            </a:fgClr>
            <a:bgClr>
              <a:srgbClr val="FFFFFF"/>
            </a:bgClr>
          </a:patt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09" name="Freeform 711"/>
          <p:cNvSpPr>
            <a:spLocks/>
          </p:cNvSpPr>
          <p:nvPr/>
        </p:nvSpPr>
        <p:spPr bwMode="auto">
          <a:xfrm>
            <a:off x="4599338" y="3455948"/>
            <a:ext cx="133527" cy="129557"/>
          </a:xfrm>
          <a:custGeom>
            <a:avLst/>
            <a:gdLst>
              <a:gd name="T0" fmla="*/ 0 w 199"/>
              <a:gd name="T1" fmla="*/ 2060864549 h 171"/>
              <a:gd name="T2" fmla="*/ 0 w 199"/>
              <a:gd name="T3" fmla="*/ 2147483647 h 171"/>
              <a:gd name="T4" fmla="*/ 0 w 199"/>
              <a:gd name="T5" fmla="*/ 2147483647 h 171"/>
              <a:gd name="T6" fmla="*/ 0 w 199"/>
              <a:gd name="T7" fmla="*/ 2147483647 h 171"/>
              <a:gd name="T8" fmla="*/ 0 w 199"/>
              <a:gd name="T9" fmla="*/ 2147483647 h 171"/>
              <a:gd name="T10" fmla="*/ 0 w 199"/>
              <a:gd name="T11" fmla="*/ 2147483647 h 171"/>
              <a:gd name="T12" fmla="*/ 0 w 199"/>
              <a:gd name="T13" fmla="*/ 2147483647 h 171"/>
              <a:gd name="T14" fmla="*/ 0 w 199"/>
              <a:gd name="T15" fmla="*/ 2147483647 h 171"/>
              <a:gd name="T16" fmla="*/ 716313993 w 199"/>
              <a:gd name="T17" fmla="*/ 2147483647 h 171"/>
              <a:gd name="T18" fmla="*/ 716313993 w 199"/>
              <a:gd name="T19" fmla="*/ 2147483647 h 171"/>
              <a:gd name="T20" fmla="*/ 716313993 w 199"/>
              <a:gd name="T21" fmla="*/ 2147483647 h 171"/>
              <a:gd name="T22" fmla="*/ 1431827299 w 199"/>
              <a:gd name="T23" fmla="*/ 2147483647 h 171"/>
              <a:gd name="T24" fmla="*/ 2147483647 w 199"/>
              <a:gd name="T25" fmla="*/ 2147483647 h 171"/>
              <a:gd name="T26" fmla="*/ 2147483647 w 199"/>
              <a:gd name="T27" fmla="*/ 2147483647 h 171"/>
              <a:gd name="T28" fmla="*/ 2147483647 w 199"/>
              <a:gd name="T29" fmla="*/ 2147483647 h 171"/>
              <a:gd name="T30" fmla="*/ 2147483647 w 199"/>
              <a:gd name="T31" fmla="*/ 2060864549 h 171"/>
              <a:gd name="T32" fmla="*/ 2147483647 w 199"/>
              <a:gd name="T33" fmla="*/ 2060864549 h 171"/>
              <a:gd name="T34" fmla="*/ 1431827299 w 199"/>
              <a:gd name="T35" fmla="*/ 2060864549 h 171"/>
              <a:gd name="T36" fmla="*/ 1431827299 w 199"/>
              <a:gd name="T37" fmla="*/ 2060864549 h 171"/>
              <a:gd name="T38" fmla="*/ 1431827299 w 199"/>
              <a:gd name="T39" fmla="*/ 0 h 171"/>
              <a:gd name="T40" fmla="*/ 716313993 w 199"/>
              <a:gd name="T41" fmla="*/ 0 h 171"/>
              <a:gd name="T42" fmla="*/ 716313993 w 199"/>
              <a:gd name="T43" fmla="*/ 0 h 171"/>
              <a:gd name="T44" fmla="*/ 716313993 w 199"/>
              <a:gd name="T45" fmla="*/ 1030432275 h 171"/>
              <a:gd name="T46" fmla="*/ 0 w 199"/>
              <a:gd name="T47" fmla="*/ 2060864549 h 1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99" h="171">
                <a:moveTo>
                  <a:pt x="35" y="28"/>
                </a:moveTo>
                <a:lnTo>
                  <a:pt x="32" y="71"/>
                </a:lnTo>
                <a:lnTo>
                  <a:pt x="0" y="117"/>
                </a:lnTo>
                <a:lnTo>
                  <a:pt x="7" y="126"/>
                </a:lnTo>
                <a:lnTo>
                  <a:pt x="43" y="123"/>
                </a:lnTo>
                <a:lnTo>
                  <a:pt x="26" y="143"/>
                </a:lnTo>
                <a:lnTo>
                  <a:pt x="19" y="151"/>
                </a:lnTo>
                <a:lnTo>
                  <a:pt x="22" y="171"/>
                </a:lnTo>
                <a:lnTo>
                  <a:pt x="50" y="139"/>
                </a:lnTo>
                <a:lnTo>
                  <a:pt x="67" y="130"/>
                </a:lnTo>
                <a:lnTo>
                  <a:pt x="97" y="91"/>
                </a:lnTo>
                <a:lnTo>
                  <a:pt x="132" y="71"/>
                </a:lnTo>
                <a:lnTo>
                  <a:pt x="186" y="69"/>
                </a:lnTo>
                <a:lnTo>
                  <a:pt x="199" y="63"/>
                </a:lnTo>
                <a:lnTo>
                  <a:pt x="197" y="52"/>
                </a:lnTo>
                <a:lnTo>
                  <a:pt x="171" y="30"/>
                </a:lnTo>
                <a:lnTo>
                  <a:pt x="158" y="32"/>
                </a:lnTo>
                <a:lnTo>
                  <a:pt x="154" y="26"/>
                </a:lnTo>
                <a:lnTo>
                  <a:pt x="139" y="26"/>
                </a:lnTo>
                <a:lnTo>
                  <a:pt x="117" y="2"/>
                </a:lnTo>
                <a:lnTo>
                  <a:pt x="93" y="0"/>
                </a:lnTo>
                <a:lnTo>
                  <a:pt x="71" y="6"/>
                </a:lnTo>
                <a:lnTo>
                  <a:pt x="52" y="15"/>
                </a:lnTo>
                <a:lnTo>
                  <a:pt x="35" y="28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10" name="Freeform 712"/>
          <p:cNvSpPr>
            <a:spLocks/>
          </p:cNvSpPr>
          <p:nvPr/>
        </p:nvSpPr>
        <p:spPr bwMode="auto">
          <a:xfrm>
            <a:off x="4617804" y="3335535"/>
            <a:ext cx="910132" cy="498415"/>
          </a:xfrm>
          <a:custGeom>
            <a:avLst/>
            <a:gdLst>
              <a:gd name="T0" fmla="*/ 2147483647 w 1334"/>
              <a:gd name="T1" fmla="*/ 2147483647 h 670"/>
              <a:gd name="T2" fmla="*/ 2147483647 w 1334"/>
              <a:gd name="T3" fmla="*/ 2147483647 h 670"/>
              <a:gd name="T4" fmla="*/ 2147483647 w 1334"/>
              <a:gd name="T5" fmla="*/ 2147483647 h 670"/>
              <a:gd name="T6" fmla="*/ 2147483647 w 1334"/>
              <a:gd name="T7" fmla="*/ 2147483647 h 670"/>
              <a:gd name="T8" fmla="*/ 2147483647 w 1334"/>
              <a:gd name="T9" fmla="*/ 2147483647 h 670"/>
              <a:gd name="T10" fmla="*/ 2147483647 w 1334"/>
              <a:gd name="T11" fmla="*/ 2147483647 h 670"/>
              <a:gd name="T12" fmla="*/ 2147483647 w 1334"/>
              <a:gd name="T13" fmla="*/ 2147483647 h 670"/>
              <a:gd name="T14" fmla="*/ 2147483647 w 1334"/>
              <a:gd name="T15" fmla="*/ 2147483647 h 670"/>
              <a:gd name="T16" fmla="*/ 2147483647 w 1334"/>
              <a:gd name="T17" fmla="*/ 2147483647 h 670"/>
              <a:gd name="T18" fmla="*/ 2147483647 w 1334"/>
              <a:gd name="T19" fmla="*/ 2147483647 h 670"/>
              <a:gd name="T20" fmla="*/ 2147483647 w 1334"/>
              <a:gd name="T21" fmla="*/ 2147483647 h 670"/>
              <a:gd name="T22" fmla="*/ 2147483647 w 1334"/>
              <a:gd name="T23" fmla="*/ 2147483647 h 670"/>
              <a:gd name="T24" fmla="*/ 2147483647 w 1334"/>
              <a:gd name="T25" fmla="*/ 1950383208 h 670"/>
              <a:gd name="T26" fmla="*/ 2147483647 w 1334"/>
              <a:gd name="T27" fmla="*/ 1950383208 h 670"/>
              <a:gd name="T28" fmla="*/ 2147483647 w 1334"/>
              <a:gd name="T29" fmla="*/ 0 h 670"/>
              <a:gd name="T30" fmla="*/ 2147483647 w 1334"/>
              <a:gd name="T31" fmla="*/ 2147483647 h 670"/>
              <a:gd name="T32" fmla="*/ 2147483647 w 1334"/>
              <a:gd name="T33" fmla="*/ 2147483647 h 670"/>
              <a:gd name="T34" fmla="*/ 2147483647 w 1334"/>
              <a:gd name="T35" fmla="*/ 2147483647 h 670"/>
              <a:gd name="T36" fmla="*/ 2147483647 w 1334"/>
              <a:gd name="T37" fmla="*/ 2147483647 h 670"/>
              <a:gd name="T38" fmla="*/ 2147483647 w 1334"/>
              <a:gd name="T39" fmla="*/ 2147483647 h 670"/>
              <a:gd name="T40" fmla="*/ 2147483647 w 1334"/>
              <a:gd name="T41" fmla="*/ 2147483647 h 670"/>
              <a:gd name="T42" fmla="*/ 2147483647 w 1334"/>
              <a:gd name="T43" fmla="*/ 2147483647 h 670"/>
              <a:gd name="T44" fmla="*/ 2147483647 w 1334"/>
              <a:gd name="T45" fmla="*/ 2147483647 h 670"/>
              <a:gd name="T46" fmla="*/ 2147483647 w 1334"/>
              <a:gd name="T47" fmla="*/ 2147483647 h 670"/>
              <a:gd name="T48" fmla="*/ 2147483647 w 1334"/>
              <a:gd name="T49" fmla="*/ 2147483647 h 670"/>
              <a:gd name="T50" fmla="*/ 2147483647 w 1334"/>
              <a:gd name="T51" fmla="*/ 2147483647 h 670"/>
              <a:gd name="T52" fmla="*/ 2147483647 w 1334"/>
              <a:gd name="T53" fmla="*/ 2147483647 h 670"/>
              <a:gd name="T54" fmla="*/ 2147483647 w 1334"/>
              <a:gd name="T55" fmla="*/ 2147483647 h 670"/>
              <a:gd name="T56" fmla="*/ 2147483647 w 1334"/>
              <a:gd name="T57" fmla="*/ 2147483647 h 670"/>
              <a:gd name="T58" fmla="*/ 2147483647 w 1334"/>
              <a:gd name="T59" fmla="*/ 2147483647 h 670"/>
              <a:gd name="T60" fmla="*/ 2147483647 w 1334"/>
              <a:gd name="T61" fmla="*/ 2147483647 h 670"/>
              <a:gd name="T62" fmla="*/ 2147483647 w 1334"/>
              <a:gd name="T63" fmla="*/ 2147483647 h 670"/>
              <a:gd name="T64" fmla="*/ 2147483647 w 1334"/>
              <a:gd name="T65" fmla="*/ 2147483647 h 670"/>
              <a:gd name="T66" fmla="*/ 2147483647 w 1334"/>
              <a:gd name="T67" fmla="*/ 2147483647 h 670"/>
              <a:gd name="T68" fmla="*/ 2147483647 w 1334"/>
              <a:gd name="T69" fmla="*/ 2147483647 h 670"/>
              <a:gd name="T70" fmla="*/ 2147483647 w 1334"/>
              <a:gd name="T71" fmla="*/ 2147483647 h 670"/>
              <a:gd name="T72" fmla="*/ 2147483647 w 1334"/>
              <a:gd name="T73" fmla="*/ 2147483647 h 670"/>
              <a:gd name="T74" fmla="*/ 2147483647 w 1334"/>
              <a:gd name="T75" fmla="*/ 2147483647 h 670"/>
              <a:gd name="T76" fmla="*/ 2147483647 w 1334"/>
              <a:gd name="T77" fmla="*/ 2147483647 h 670"/>
              <a:gd name="T78" fmla="*/ 2147483647 w 1334"/>
              <a:gd name="T79" fmla="*/ 2147483647 h 670"/>
              <a:gd name="T80" fmla="*/ 2147483647 w 1334"/>
              <a:gd name="T81" fmla="*/ 2147483647 h 670"/>
              <a:gd name="T82" fmla="*/ 2147483647 w 1334"/>
              <a:gd name="T83" fmla="*/ 2147483647 h 670"/>
              <a:gd name="T84" fmla="*/ 2147483647 w 1334"/>
              <a:gd name="T85" fmla="*/ 2147483647 h 670"/>
              <a:gd name="T86" fmla="*/ 1505140258 w 1334"/>
              <a:gd name="T87" fmla="*/ 2147483647 h 670"/>
              <a:gd name="T88" fmla="*/ 1505140258 w 1334"/>
              <a:gd name="T89" fmla="*/ 2147483647 h 670"/>
              <a:gd name="T90" fmla="*/ 1505140258 w 1334"/>
              <a:gd name="T91" fmla="*/ 2147483647 h 670"/>
              <a:gd name="T92" fmla="*/ 0 w 1334"/>
              <a:gd name="T93" fmla="*/ 2147483647 h 670"/>
              <a:gd name="T94" fmla="*/ 752983563 w 1334"/>
              <a:gd name="T95" fmla="*/ 2147483647 h 670"/>
              <a:gd name="T96" fmla="*/ 752983563 w 1334"/>
              <a:gd name="T97" fmla="*/ 2147483647 h 670"/>
              <a:gd name="T98" fmla="*/ 0 w 1334"/>
              <a:gd name="T99" fmla="*/ 2147483647 h 670"/>
              <a:gd name="T100" fmla="*/ 0 w 1334"/>
              <a:gd name="T101" fmla="*/ 2147483647 h 670"/>
              <a:gd name="T102" fmla="*/ 752983563 w 1334"/>
              <a:gd name="T103" fmla="*/ 2147483647 h 670"/>
              <a:gd name="T104" fmla="*/ 1505140258 w 1334"/>
              <a:gd name="T105" fmla="*/ 2147483647 h 67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334" h="670">
                <a:moveTo>
                  <a:pt x="178" y="284"/>
                </a:moveTo>
                <a:lnTo>
                  <a:pt x="182" y="259"/>
                </a:lnTo>
                <a:lnTo>
                  <a:pt x="219" y="255"/>
                </a:lnTo>
                <a:lnTo>
                  <a:pt x="229" y="255"/>
                </a:lnTo>
                <a:lnTo>
                  <a:pt x="211" y="240"/>
                </a:lnTo>
                <a:lnTo>
                  <a:pt x="185" y="233"/>
                </a:lnTo>
                <a:lnTo>
                  <a:pt x="185" y="218"/>
                </a:lnTo>
                <a:lnTo>
                  <a:pt x="239" y="203"/>
                </a:lnTo>
                <a:lnTo>
                  <a:pt x="283" y="199"/>
                </a:lnTo>
                <a:lnTo>
                  <a:pt x="313" y="184"/>
                </a:lnTo>
                <a:lnTo>
                  <a:pt x="332" y="192"/>
                </a:lnTo>
                <a:lnTo>
                  <a:pt x="346" y="170"/>
                </a:lnTo>
                <a:lnTo>
                  <a:pt x="381" y="140"/>
                </a:lnTo>
                <a:lnTo>
                  <a:pt x="403" y="121"/>
                </a:lnTo>
                <a:lnTo>
                  <a:pt x="421" y="110"/>
                </a:lnTo>
                <a:lnTo>
                  <a:pt x="455" y="110"/>
                </a:lnTo>
                <a:lnTo>
                  <a:pt x="488" y="100"/>
                </a:lnTo>
                <a:lnTo>
                  <a:pt x="540" y="82"/>
                </a:lnTo>
                <a:lnTo>
                  <a:pt x="551" y="82"/>
                </a:lnTo>
                <a:lnTo>
                  <a:pt x="566" y="96"/>
                </a:lnTo>
                <a:lnTo>
                  <a:pt x="581" y="108"/>
                </a:lnTo>
                <a:lnTo>
                  <a:pt x="603" y="96"/>
                </a:lnTo>
                <a:lnTo>
                  <a:pt x="625" y="108"/>
                </a:lnTo>
                <a:lnTo>
                  <a:pt x="640" y="118"/>
                </a:lnTo>
                <a:lnTo>
                  <a:pt x="659" y="121"/>
                </a:lnTo>
                <a:lnTo>
                  <a:pt x="670" y="129"/>
                </a:lnTo>
                <a:lnTo>
                  <a:pt x="681" y="114"/>
                </a:lnTo>
                <a:lnTo>
                  <a:pt x="714" y="125"/>
                </a:lnTo>
                <a:lnTo>
                  <a:pt x="770" y="129"/>
                </a:lnTo>
                <a:lnTo>
                  <a:pt x="818" y="121"/>
                </a:lnTo>
                <a:lnTo>
                  <a:pt x="840" y="110"/>
                </a:lnTo>
                <a:lnTo>
                  <a:pt x="851" y="104"/>
                </a:lnTo>
                <a:lnTo>
                  <a:pt x="866" y="93"/>
                </a:lnTo>
                <a:lnTo>
                  <a:pt x="893" y="100"/>
                </a:lnTo>
                <a:lnTo>
                  <a:pt x="915" y="96"/>
                </a:lnTo>
                <a:lnTo>
                  <a:pt x="938" y="78"/>
                </a:lnTo>
                <a:lnTo>
                  <a:pt x="971" y="56"/>
                </a:lnTo>
                <a:lnTo>
                  <a:pt x="975" y="41"/>
                </a:lnTo>
                <a:lnTo>
                  <a:pt x="978" y="26"/>
                </a:lnTo>
                <a:lnTo>
                  <a:pt x="997" y="22"/>
                </a:lnTo>
                <a:lnTo>
                  <a:pt x="1015" y="26"/>
                </a:lnTo>
                <a:lnTo>
                  <a:pt x="1045" y="26"/>
                </a:lnTo>
                <a:lnTo>
                  <a:pt x="1056" y="15"/>
                </a:lnTo>
                <a:lnTo>
                  <a:pt x="1071" y="0"/>
                </a:lnTo>
                <a:lnTo>
                  <a:pt x="1086" y="4"/>
                </a:lnTo>
                <a:lnTo>
                  <a:pt x="1093" y="19"/>
                </a:lnTo>
                <a:lnTo>
                  <a:pt x="1134" y="26"/>
                </a:lnTo>
                <a:lnTo>
                  <a:pt x="1160" y="85"/>
                </a:lnTo>
                <a:lnTo>
                  <a:pt x="1241" y="89"/>
                </a:lnTo>
                <a:lnTo>
                  <a:pt x="1267" y="121"/>
                </a:lnTo>
                <a:lnTo>
                  <a:pt x="1230" y="170"/>
                </a:lnTo>
                <a:lnTo>
                  <a:pt x="1249" y="184"/>
                </a:lnTo>
                <a:lnTo>
                  <a:pt x="1245" y="218"/>
                </a:lnTo>
                <a:lnTo>
                  <a:pt x="1275" y="229"/>
                </a:lnTo>
                <a:lnTo>
                  <a:pt x="1260" y="277"/>
                </a:lnTo>
                <a:lnTo>
                  <a:pt x="1282" y="277"/>
                </a:lnTo>
                <a:lnTo>
                  <a:pt x="1308" y="284"/>
                </a:lnTo>
                <a:lnTo>
                  <a:pt x="1304" y="299"/>
                </a:lnTo>
                <a:lnTo>
                  <a:pt x="1312" y="322"/>
                </a:lnTo>
                <a:lnTo>
                  <a:pt x="1334" y="344"/>
                </a:lnTo>
                <a:lnTo>
                  <a:pt x="1319" y="351"/>
                </a:lnTo>
                <a:lnTo>
                  <a:pt x="1301" y="355"/>
                </a:lnTo>
                <a:lnTo>
                  <a:pt x="1264" y="362"/>
                </a:lnTo>
                <a:lnTo>
                  <a:pt x="1249" y="370"/>
                </a:lnTo>
                <a:lnTo>
                  <a:pt x="1230" y="355"/>
                </a:lnTo>
                <a:lnTo>
                  <a:pt x="1230" y="366"/>
                </a:lnTo>
                <a:lnTo>
                  <a:pt x="1219" y="373"/>
                </a:lnTo>
                <a:lnTo>
                  <a:pt x="1201" y="377"/>
                </a:lnTo>
                <a:lnTo>
                  <a:pt x="1186" y="359"/>
                </a:lnTo>
                <a:lnTo>
                  <a:pt x="1164" y="370"/>
                </a:lnTo>
                <a:lnTo>
                  <a:pt x="1171" y="385"/>
                </a:lnTo>
                <a:lnTo>
                  <a:pt x="1152" y="385"/>
                </a:lnTo>
                <a:lnTo>
                  <a:pt x="1123" y="385"/>
                </a:lnTo>
                <a:lnTo>
                  <a:pt x="1112" y="399"/>
                </a:lnTo>
                <a:lnTo>
                  <a:pt x="1097" y="396"/>
                </a:lnTo>
                <a:lnTo>
                  <a:pt x="1082" y="399"/>
                </a:lnTo>
                <a:lnTo>
                  <a:pt x="1082" y="410"/>
                </a:lnTo>
                <a:lnTo>
                  <a:pt x="1060" y="433"/>
                </a:lnTo>
                <a:lnTo>
                  <a:pt x="1030" y="459"/>
                </a:lnTo>
                <a:lnTo>
                  <a:pt x="982" y="462"/>
                </a:lnTo>
                <a:lnTo>
                  <a:pt x="978" y="477"/>
                </a:lnTo>
                <a:lnTo>
                  <a:pt x="975" y="485"/>
                </a:lnTo>
                <a:lnTo>
                  <a:pt x="949" y="485"/>
                </a:lnTo>
                <a:lnTo>
                  <a:pt x="923" y="492"/>
                </a:lnTo>
                <a:lnTo>
                  <a:pt x="900" y="485"/>
                </a:lnTo>
                <a:lnTo>
                  <a:pt x="889" y="477"/>
                </a:lnTo>
                <a:lnTo>
                  <a:pt x="875" y="492"/>
                </a:lnTo>
                <a:lnTo>
                  <a:pt x="840" y="507"/>
                </a:lnTo>
                <a:lnTo>
                  <a:pt x="799" y="507"/>
                </a:lnTo>
                <a:lnTo>
                  <a:pt x="777" y="499"/>
                </a:lnTo>
                <a:lnTo>
                  <a:pt x="759" y="518"/>
                </a:lnTo>
                <a:lnTo>
                  <a:pt x="762" y="548"/>
                </a:lnTo>
                <a:lnTo>
                  <a:pt x="740" y="588"/>
                </a:lnTo>
                <a:lnTo>
                  <a:pt x="722" y="596"/>
                </a:lnTo>
                <a:lnTo>
                  <a:pt x="707" y="570"/>
                </a:lnTo>
                <a:lnTo>
                  <a:pt x="699" y="559"/>
                </a:lnTo>
                <a:lnTo>
                  <a:pt x="707" y="540"/>
                </a:lnTo>
                <a:lnTo>
                  <a:pt x="714" y="529"/>
                </a:lnTo>
                <a:lnTo>
                  <a:pt x="707" y="522"/>
                </a:lnTo>
                <a:lnTo>
                  <a:pt x="696" y="522"/>
                </a:lnTo>
                <a:lnTo>
                  <a:pt x="685" y="540"/>
                </a:lnTo>
                <a:lnTo>
                  <a:pt x="662" y="559"/>
                </a:lnTo>
                <a:lnTo>
                  <a:pt x="640" y="551"/>
                </a:lnTo>
                <a:lnTo>
                  <a:pt x="610" y="548"/>
                </a:lnTo>
                <a:lnTo>
                  <a:pt x="577" y="592"/>
                </a:lnTo>
                <a:lnTo>
                  <a:pt x="566" y="600"/>
                </a:lnTo>
                <a:lnTo>
                  <a:pt x="562" y="611"/>
                </a:lnTo>
                <a:lnTo>
                  <a:pt x="514" y="626"/>
                </a:lnTo>
                <a:lnTo>
                  <a:pt x="503" y="626"/>
                </a:lnTo>
                <a:lnTo>
                  <a:pt x="418" y="600"/>
                </a:lnTo>
                <a:lnTo>
                  <a:pt x="392" y="596"/>
                </a:lnTo>
                <a:lnTo>
                  <a:pt x="362" y="588"/>
                </a:lnTo>
                <a:lnTo>
                  <a:pt x="332" y="585"/>
                </a:lnTo>
                <a:lnTo>
                  <a:pt x="324" y="603"/>
                </a:lnTo>
                <a:lnTo>
                  <a:pt x="320" y="629"/>
                </a:lnTo>
                <a:lnTo>
                  <a:pt x="317" y="637"/>
                </a:lnTo>
                <a:lnTo>
                  <a:pt x="294" y="644"/>
                </a:lnTo>
                <a:lnTo>
                  <a:pt x="291" y="644"/>
                </a:lnTo>
                <a:lnTo>
                  <a:pt x="265" y="670"/>
                </a:lnTo>
                <a:lnTo>
                  <a:pt x="250" y="670"/>
                </a:lnTo>
                <a:lnTo>
                  <a:pt x="243" y="651"/>
                </a:lnTo>
                <a:lnTo>
                  <a:pt x="232" y="648"/>
                </a:lnTo>
                <a:lnTo>
                  <a:pt x="219" y="637"/>
                </a:lnTo>
                <a:lnTo>
                  <a:pt x="215" y="622"/>
                </a:lnTo>
                <a:lnTo>
                  <a:pt x="185" y="618"/>
                </a:lnTo>
                <a:lnTo>
                  <a:pt x="170" y="611"/>
                </a:lnTo>
                <a:lnTo>
                  <a:pt x="167" y="603"/>
                </a:lnTo>
                <a:lnTo>
                  <a:pt x="148" y="603"/>
                </a:lnTo>
                <a:lnTo>
                  <a:pt x="133" y="588"/>
                </a:lnTo>
                <a:lnTo>
                  <a:pt x="130" y="581"/>
                </a:lnTo>
                <a:lnTo>
                  <a:pt x="115" y="588"/>
                </a:lnTo>
                <a:lnTo>
                  <a:pt x="100" y="585"/>
                </a:lnTo>
                <a:lnTo>
                  <a:pt x="93" y="581"/>
                </a:lnTo>
                <a:lnTo>
                  <a:pt x="96" y="566"/>
                </a:lnTo>
                <a:lnTo>
                  <a:pt x="74" y="551"/>
                </a:lnTo>
                <a:lnTo>
                  <a:pt x="78" y="540"/>
                </a:lnTo>
                <a:lnTo>
                  <a:pt x="85" y="533"/>
                </a:lnTo>
                <a:lnTo>
                  <a:pt x="63" y="518"/>
                </a:lnTo>
                <a:lnTo>
                  <a:pt x="7" y="496"/>
                </a:lnTo>
                <a:lnTo>
                  <a:pt x="15" y="474"/>
                </a:lnTo>
                <a:lnTo>
                  <a:pt x="33" y="474"/>
                </a:lnTo>
                <a:lnTo>
                  <a:pt x="41" y="488"/>
                </a:lnTo>
                <a:lnTo>
                  <a:pt x="37" y="466"/>
                </a:lnTo>
                <a:lnTo>
                  <a:pt x="48" y="448"/>
                </a:lnTo>
                <a:lnTo>
                  <a:pt x="56" y="429"/>
                </a:lnTo>
                <a:lnTo>
                  <a:pt x="37" y="414"/>
                </a:lnTo>
                <a:lnTo>
                  <a:pt x="22" y="399"/>
                </a:lnTo>
                <a:lnTo>
                  <a:pt x="22" y="385"/>
                </a:lnTo>
                <a:lnTo>
                  <a:pt x="7" y="385"/>
                </a:lnTo>
                <a:lnTo>
                  <a:pt x="0" y="381"/>
                </a:lnTo>
                <a:lnTo>
                  <a:pt x="4" y="347"/>
                </a:lnTo>
                <a:lnTo>
                  <a:pt x="30" y="299"/>
                </a:lnTo>
                <a:lnTo>
                  <a:pt x="33" y="299"/>
                </a:lnTo>
                <a:lnTo>
                  <a:pt x="56" y="299"/>
                </a:lnTo>
                <a:lnTo>
                  <a:pt x="74" y="307"/>
                </a:lnTo>
                <a:lnTo>
                  <a:pt x="85" y="307"/>
                </a:lnTo>
                <a:lnTo>
                  <a:pt x="85" y="292"/>
                </a:lnTo>
                <a:lnTo>
                  <a:pt x="107" y="288"/>
                </a:lnTo>
                <a:lnTo>
                  <a:pt x="148" y="288"/>
                </a:lnTo>
                <a:lnTo>
                  <a:pt x="178" y="284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grpSp>
        <p:nvGrpSpPr>
          <p:cNvPr id="126011" name="Group 713"/>
          <p:cNvGrpSpPr>
            <a:grpSpLocks/>
          </p:cNvGrpSpPr>
          <p:nvPr/>
        </p:nvGrpSpPr>
        <p:grpSpPr bwMode="auto">
          <a:xfrm>
            <a:off x="4943132" y="3489422"/>
            <a:ext cx="486530" cy="146324"/>
            <a:chOff x="3514" y="3132"/>
            <a:chExt cx="712" cy="196"/>
          </a:xfrm>
        </p:grpSpPr>
        <p:sp>
          <p:nvSpPr>
            <p:cNvPr id="126063" name="Freeform 714"/>
            <p:cNvSpPr>
              <a:spLocks/>
            </p:cNvSpPr>
            <p:nvPr/>
          </p:nvSpPr>
          <p:spPr bwMode="auto">
            <a:xfrm>
              <a:off x="3514" y="3282"/>
              <a:ext cx="37" cy="46"/>
            </a:xfrm>
            <a:custGeom>
              <a:avLst/>
              <a:gdLst>
                <a:gd name="T0" fmla="*/ 7 w 37"/>
                <a:gd name="T1" fmla="*/ 0 h 46"/>
                <a:gd name="T2" fmla="*/ 7 w 37"/>
                <a:gd name="T3" fmla="*/ 13 h 46"/>
                <a:gd name="T4" fmla="*/ 0 w 37"/>
                <a:gd name="T5" fmla="*/ 31 h 46"/>
                <a:gd name="T6" fmla="*/ 0 w 37"/>
                <a:gd name="T7" fmla="*/ 42 h 46"/>
                <a:gd name="T8" fmla="*/ 15 w 37"/>
                <a:gd name="T9" fmla="*/ 42 h 46"/>
                <a:gd name="T10" fmla="*/ 26 w 37"/>
                <a:gd name="T11" fmla="*/ 46 h 46"/>
                <a:gd name="T12" fmla="*/ 37 w 37"/>
                <a:gd name="T13" fmla="*/ 35 h 46"/>
                <a:gd name="T14" fmla="*/ 17 w 37"/>
                <a:gd name="T15" fmla="*/ 13 h 46"/>
                <a:gd name="T16" fmla="*/ 7 w 37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46">
                  <a:moveTo>
                    <a:pt x="7" y="0"/>
                  </a:moveTo>
                  <a:lnTo>
                    <a:pt x="7" y="13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15" y="42"/>
                  </a:lnTo>
                  <a:lnTo>
                    <a:pt x="26" y="46"/>
                  </a:lnTo>
                  <a:lnTo>
                    <a:pt x="37" y="35"/>
                  </a:lnTo>
                  <a:lnTo>
                    <a:pt x="17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9CC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6064" name="Freeform 715"/>
            <p:cNvSpPr>
              <a:spLocks/>
            </p:cNvSpPr>
            <p:nvPr/>
          </p:nvSpPr>
          <p:spPr bwMode="auto">
            <a:xfrm>
              <a:off x="4153" y="3132"/>
              <a:ext cx="73" cy="70"/>
            </a:xfrm>
            <a:custGeom>
              <a:avLst/>
              <a:gdLst>
                <a:gd name="T0" fmla="*/ 73 w 73"/>
                <a:gd name="T1" fmla="*/ 4 h 70"/>
                <a:gd name="T2" fmla="*/ 51 w 73"/>
                <a:gd name="T3" fmla="*/ 33 h 70"/>
                <a:gd name="T4" fmla="*/ 55 w 73"/>
                <a:gd name="T5" fmla="*/ 52 h 70"/>
                <a:gd name="T6" fmla="*/ 55 w 73"/>
                <a:gd name="T7" fmla="*/ 59 h 70"/>
                <a:gd name="T8" fmla="*/ 15 w 73"/>
                <a:gd name="T9" fmla="*/ 70 h 70"/>
                <a:gd name="T10" fmla="*/ 4 w 73"/>
                <a:gd name="T11" fmla="*/ 66 h 70"/>
                <a:gd name="T12" fmla="*/ 4 w 73"/>
                <a:gd name="T13" fmla="*/ 52 h 70"/>
                <a:gd name="T14" fmla="*/ 0 w 73"/>
                <a:gd name="T15" fmla="*/ 37 h 70"/>
                <a:gd name="T16" fmla="*/ 18 w 73"/>
                <a:gd name="T17" fmla="*/ 18 h 70"/>
                <a:gd name="T18" fmla="*/ 29 w 73"/>
                <a:gd name="T19" fmla="*/ 15 h 70"/>
                <a:gd name="T20" fmla="*/ 40 w 73"/>
                <a:gd name="T21" fmla="*/ 0 h 70"/>
                <a:gd name="T22" fmla="*/ 73 w 73"/>
                <a:gd name="T23" fmla="*/ 4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0">
                  <a:moveTo>
                    <a:pt x="73" y="4"/>
                  </a:moveTo>
                  <a:lnTo>
                    <a:pt x="51" y="33"/>
                  </a:lnTo>
                  <a:lnTo>
                    <a:pt x="55" y="52"/>
                  </a:lnTo>
                  <a:lnTo>
                    <a:pt x="55" y="59"/>
                  </a:lnTo>
                  <a:lnTo>
                    <a:pt x="15" y="70"/>
                  </a:lnTo>
                  <a:lnTo>
                    <a:pt x="4" y="66"/>
                  </a:lnTo>
                  <a:lnTo>
                    <a:pt x="4" y="52"/>
                  </a:lnTo>
                  <a:lnTo>
                    <a:pt x="0" y="37"/>
                  </a:lnTo>
                  <a:lnTo>
                    <a:pt x="18" y="18"/>
                  </a:lnTo>
                  <a:lnTo>
                    <a:pt x="29" y="15"/>
                  </a:lnTo>
                  <a:lnTo>
                    <a:pt x="40" y="0"/>
                  </a:lnTo>
                  <a:lnTo>
                    <a:pt x="73" y="4"/>
                  </a:lnTo>
                  <a:close/>
                </a:path>
              </a:pathLst>
            </a:custGeom>
            <a:solidFill>
              <a:srgbClr val="99CC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6012" name="Group 716"/>
          <p:cNvGrpSpPr>
            <a:grpSpLocks/>
          </p:cNvGrpSpPr>
          <p:nvPr/>
        </p:nvGrpSpPr>
        <p:grpSpPr bwMode="auto">
          <a:xfrm>
            <a:off x="4042208" y="1692444"/>
            <a:ext cx="380630" cy="887087"/>
            <a:chOff x="2195" y="724"/>
            <a:chExt cx="555" cy="1187"/>
          </a:xfrm>
        </p:grpSpPr>
        <p:sp>
          <p:nvSpPr>
            <p:cNvPr id="126058" name="Freeform 717"/>
            <p:cNvSpPr>
              <a:spLocks/>
            </p:cNvSpPr>
            <p:nvPr/>
          </p:nvSpPr>
          <p:spPr bwMode="auto">
            <a:xfrm>
              <a:off x="2417" y="1751"/>
              <a:ext cx="37" cy="92"/>
            </a:xfrm>
            <a:custGeom>
              <a:avLst/>
              <a:gdLst>
                <a:gd name="T0" fmla="*/ 37 w 37"/>
                <a:gd name="T1" fmla="*/ 0 h 92"/>
                <a:gd name="T2" fmla="*/ 35 w 37"/>
                <a:gd name="T3" fmla="*/ 31 h 92"/>
                <a:gd name="T4" fmla="*/ 24 w 37"/>
                <a:gd name="T5" fmla="*/ 55 h 92"/>
                <a:gd name="T6" fmla="*/ 7 w 37"/>
                <a:gd name="T7" fmla="*/ 70 h 92"/>
                <a:gd name="T8" fmla="*/ 11 w 37"/>
                <a:gd name="T9" fmla="*/ 86 h 92"/>
                <a:gd name="T10" fmla="*/ 4 w 37"/>
                <a:gd name="T11" fmla="*/ 92 h 92"/>
                <a:gd name="T12" fmla="*/ 0 w 37"/>
                <a:gd name="T13" fmla="*/ 72 h 92"/>
                <a:gd name="T14" fmla="*/ 6 w 37"/>
                <a:gd name="T15" fmla="*/ 57 h 92"/>
                <a:gd name="T16" fmla="*/ 11 w 37"/>
                <a:gd name="T17" fmla="*/ 40 h 92"/>
                <a:gd name="T18" fmla="*/ 37 w 37"/>
                <a:gd name="T19" fmla="*/ 0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92">
                  <a:moveTo>
                    <a:pt x="37" y="0"/>
                  </a:moveTo>
                  <a:lnTo>
                    <a:pt x="35" y="31"/>
                  </a:lnTo>
                  <a:lnTo>
                    <a:pt x="24" y="55"/>
                  </a:lnTo>
                  <a:lnTo>
                    <a:pt x="7" y="70"/>
                  </a:lnTo>
                  <a:lnTo>
                    <a:pt x="11" y="86"/>
                  </a:lnTo>
                  <a:lnTo>
                    <a:pt x="4" y="92"/>
                  </a:lnTo>
                  <a:lnTo>
                    <a:pt x="0" y="72"/>
                  </a:lnTo>
                  <a:lnTo>
                    <a:pt x="6" y="57"/>
                  </a:lnTo>
                  <a:lnTo>
                    <a:pt x="11" y="4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059" name="Freeform 718"/>
            <p:cNvSpPr>
              <a:spLocks/>
            </p:cNvSpPr>
            <p:nvPr/>
          </p:nvSpPr>
          <p:spPr bwMode="auto">
            <a:xfrm>
              <a:off x="2499" y="1708"/>
              <a:ext cx="50" cy="73"/>
            </a:xfrm>
            <a:custGeom>
              <a:avLst/>
              <a:gdLst>
                <a:gd name="T0" fmla="*/ 39 w 50"/>
                <a:gd name="T1" fmla="*/ 0 h 73"/>
                <a:gd name="T2" fmla="*/ 50 w 50"/>
                <a:gd name="T3" fmla="*/ 0 h 73"/>
                <a:gd name="T4" fmla="*/ 37 w 50"/>
                <a:gd name="T5" fmla="*/ 15 h 73"/>
                <a:gd name="T6" fmla="*/ 35 w 50"/>
                <a:gd name="T7" fmla="*/ 26 h 73"/>
                <a:gd name="T8" fmla="*/ 39 w 50"/>
                <a:gd name="T9" fmla="*/ 41 h 73"/>
                <a:gd name="T10" fmla="*/ 26 w 50"/>
                <a:gd name="T11" fmla="*/ 56 h 73"/>
                <a:gd name="T12" fmla="*/ 9 w 50"/>
                <a:gd name="T13" fmla="*/ 73 h 73"/>
                <a:gd name="T14" fmla="*/ 6 w 50"/>
                <a:gd name="T15" fmla="*/ 56 h 73"/>
                <a:gd name="T16" fmla="*/ 0 w 50"/>
                <a:gd name="T17" fmla="*/ 49 h 73"/>
                <a:gd name="T18" fmla="*/ 0 w 50"/>
                <a:gd name="T19" fmla="*/ 36 h 73"/>
                <a:gd name="T20" fmla="*/ 15 w 50"/>
                <a:gd name="T21" fmla="*/ 22 h 73"/>
                <a:gd name="T22" fmla="*/ 39 w 50"/>
                <a:gd name="T23" fmla="*/ 0 h 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73">
                  <a:moveTo>
                    <a:pt x="39" y="0"/>
                  </a:moveTo>
                  <a:lnTo>
                    <a:pt x="50" y="0"/>
                  </a:lnTo>
                  <a:lnTo>
                    <a:pt x="37" y="15"/>
                  </a:lnTo>
                  <a:lnTo>
                    <a:pt x="35" y="26"/>
                  </a:lnTo>
                  <a:lnTo>
                    <a:pt x="39" y="41"/>
                  </a:lnTo>
                  <a:lnTo>
                    <a:pt x="26" y="56"/>
                  </a:lnTo>
                  <a:lnTo>
                    <a:pt x="9" y="73"/>
                  </a:lnTo>
                  <a:lnTo>
                    <a:pt x="6" y="56"/>
                  </a:lnTo>
                  <a:lnTo>
                    <a:pt x="0" y="49"/>
                  </a:lnTo>
                  <a:lnTo>
                    <a:pt x="0" y="36"/>
                  </a:lnTo>
                  <a:lnTo>
                    <a:pt x="15" y="2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6060" name="Group 719"/>
            <p:cNvGrpSpPr>
              <a:grpSpLocks/>
            </p:cNvGrpSpPr>
            <p:nvPr/>
          </p:nvGrpSpPr>
          <p:grpSpPr bwMode="auto">
            <a:xfrm>
              <a:off x="2195" y="724"/>
              <a:ext cx="555" cy="1187"/>
              <a:chOff x="2195" y="724"/>
              <a:chExt cx="555" cy="1187"/>
            </a:xfrm>
          </p:grpSpPr>
          <p:sp>
            <p:nvSpPr>
              <p:cNvPr id="126061" name="Freeform 720"/>
              <p:cNvSpPr>
                <a:spLocks/>
              </p:cNvSpPr>
              <p:nvPr/>
            </p:nvSpPr>
            <p:spPr bwMode="auto">
              <a:xfrm>
                <a:off x="2195" y="724"/>
                <a:ext cx="555" cy="1187"/>
              </a:xfrm>
              <a:custGeom>
                <a:avLst/>
                <a:gdLst>
                  <a:gd name="T0" fmla="*/ 436 w 555"/>
                  <a:gd name="T1" fmla="*/ 21 h 1187"/>
                  <a:gd name="T2" fmla="*/ 511 w 555"/>
                  <a:gd name="T3" fmla="*/ 73 h 1187"/>
                  <a:gd name="T4" fmla="*/ 518 w 555"/>
                  <a:gd name="T5" fmla="*/ 118 h 1187"/>
                  <a:gd name="T6" fmla="*/ 536 w 555"/>
                  <a:gd name="T7" fmla="*/ 158 h 1187"/>
                  <a:gd name="T8" fmla="*/ 533 w 555"/>
                  <a:gd name="T9" fmla="*/ 210 h 1187"/>
                  <a:gd name="T10" fmla="*/ 548 w 555"/>
                  <a:gd name="T11" fmla="*/ 247 h 1187"/>
                  <a:gd name="T12" fmla="*/ 544 w 555"/>
                  <a:gd name="T13" fmla="*/ 277 h 1187"/>
                  <a:gd name="T14" fmla="*/ 477 w 555"/>
                  <a:gd name="T15" fmla="*/ 284 h 1187"/>
                  <a:gd name="T16" fmla="*/ 448 w 555"/>
                  <a:gd name="T17" fmla="*/ 329 h 1187"/>
                  <a:gd name="T18" fmla="*/ 440 w 555"/>
                  <a:gd name="T19" fmla="*/ 362 h 1187"/>
                  <a:gd name="T20" fmla="*/ 444 w 555"/>
                  <a:gd name="T21" fmla="*/ 410 h 1187"/>
                  <a:gd name="T22" fmla="*/ 422 w 555"/>
                  <a:gd name="T23" fmla="*/ 455 h 1187"/>
                  <a:gd name="T24" fmla="*/ 359 w 555"/>
                  <a:gd name="T25" fmla="*/ 492 h 1187"/>
                  <a:gd name="T26" fmla="*/ 336 w 555"/>
                  <a:gd name="T27" fmla="*/ 514 h 1187"/>
                  <a:gd name="T28" fmla="*/ 307 w 555"/>
                  <a:gd name="T29" fmla="*/ 570 h 1187"/>
                  <a:gd name="T30" fmla="*/ 298 w 555"/>
                  <a:gd name="T31" fmla="*/ 613 h 1187"/>
                  <a:gd name="T32" fmla="*/ 272 w 555"/>
                  <a:gd name="T33" fmla="*/ 673 h 1187"/>
                  <a:gd name="T34" fmla="*/ 310 w 555"/>
                  <a:gd name="T35" fmla="*/ 751 h 1187"/>
                  <a:gd name="T36" fmla="*/ 340 w 555"/>
                  <a:gd name="T37" fmla="*/ 810 h 1187"/>
                  <a:gd name="T38" fmla="*/ 307 w 555"/>
                  <a:gd name="T39" fmla="*/ 832 h 1187"/>
                  <a:gd name="T40" fmla="*/ 279 w 555"/>
                  <a:gd name="T41" fmla="*/ 836 h 1187"/>
                  <a:gd name="T42" fmla="*/ 216 w 555"/>
                  <a:gd name="T43" fmla="*/ 840 h 1187"/>
                  <a:gd name="T44" fmla="*/ 275 w 555"/>
                  <a:gd name="T45" fmla="*/ 854 h 1187"/>
                  <a:gd name="T46" fmla="*/ 307 w 555"/>
                  <a:gd name="T47" fmla="*/ 873 h 1187"/>
                  <a:gd name="T48" fmla="*/ 286 w 555"/>
                  <a:gd name="T49" fmla="*/ 888 h 1187"/>
                  <a:gd name="T50" fmla="*/ 249 w 555"/>
                  <a:gd name="T51" fmla="*/ 921 h 1187"/>
                  <a:gd name="T52" fmla="*/ 238 w 555"/>
                  <a:gd name="T53" fmla="*/ 954 h 1187"/>
                  <a:gd name="T54" fmla="*/ 223 w 555"/>
                  <a:gd name="T55" fmla="*/ 1032 h 1187"/>
                  <a:gd name="T56" fmla="*/ 205 w 555"/>
                  <a:gd name="T57" fmla="*/ 1084 h 1187"/>
                  <a:gd name="T58" fmla="*/ 159 w 555"/>
                  <a:gd name="T59" fmla="*/ 1125 h 1187"/>
                  <a:gd name="T60" fmla="*/ 115 w 555"/>
                  <a:gd name="T61" fmla="*/ 1140 h 1187"/>
                  <a:gd name="T62" fmla="*/ 107 w 555"/>
                  <a:gd name="T63" fmla="*/ 1176 h 1187"/>
                  <a:gd name="T64" fmla="*/ 63 w 555"/>
                  <a:gd name="T65" fmla="*/ 1187 h 1187"/>
                  <a:gd name="T66" fmla="*/ 44 w 555"/>
                  <a:gd name="T67" fmla="*/ 1168 h 1187"/>
                  <a:gd name="T68" fmla="*/ 26 w 555"/>
                  <a:gd name="T69" fmla="*/ 1103 h 1187"/>
                  <a:gd name="T70" fmla="*/ 41 w 555"/>
                  <a:gd name="T71" fmla="*/ 1088 h 1187"/>
                  <a:gd name="T72" fmla="*/ 44 w 555"/>
                  <a:gd name="T73" fmla="*/ 1066 h 1187"/>
                  <a:gd name="T74" fmla="*/ 26 w 555"/>
                  <a:gd name="T75" fmla="*/ 1006 h 1187"/>
                  <a:gd name="T76" fmla="*/ 11 w 555"/>
                  <a:gd name="T77" fmla="*/ 958 h 1187"/>
                  <a:gd name="T78" fmla="*/ 0 w 555"/>
                  <a:gd name="T79" fmla="*/ 884 h 1187"/>
                  <a:gd name="T80" fmla="*/ 19 w 555"/>
                  <a:gd name="T81" fmla="*/ 854 h 1187"/>
                  <a:gd name="T82" fmla="*/ 33 w 555"/>
                  <a:gd name="T83" fmla="*/ 780 h 1187"/>
                  <a:gd name="T84" fmla="*/ 70 w 555"/>
                  <a:gd name="T85" fmla="*/ 736 h 1187"/>
                  <a:gd name="T86" fmla="*/ 59 w 555"/>
                  <a:gd name="T87" fmla="*/ 658 h 1187"/>
                  <a:gd name="T88" fmla="*/ 74 w 555"/>
                  <a:gd name="T89" fmla="*/ 621 h 1187"/>
                  <a:gd name="T90" fmla="*/ 67 w 555"/>
                  <a:gd name="T91" fmla="*/ 555 h 1187"/>
                  <a:gd name="T92" fmla="*/ 82 w 555"/>
                  <a:gd name="T93" fmla="*/ 477 h 1187"/>
                  <a:gd name="T94" fmla="*/ 130 w 555"/>
                  <a:gd name="T95" fmla="*/ 425 h 1187"/>
                  <a:gd name="T96" fmla="*/ 175 w 555"/>
                  <a:gd name="T97" fmla="*/ 410 h 1187"/>
                  <a:gd name="T98" fmla="*/ 156 w 555"/>
                  <a:gd name="T99" fmla="*/ 362 h 1187"/>
                  <a:gd name="T100" fmla="*/ 175 w 555"/>
                  <a:gd name="T101" fmla="*/ 322 h 1187"/>
                  <a:gd name="T102" fmla="*/ 186 w 555"/>
                  <a:gd name="T103" fmla="*/ 262 h 1187"/>
                  <a:gd name="T104" fmla="*/ 235 w 555"/>
                  <a:gd name="T105" fmla="*/ 225 h 1187"/>
                  <a:gd name="T106" fmla="*/ 257 w 555"/>
                  <a:gd name="T107" fmla="*/ 177 h 1187"/>
                  <a:gd name="T108" fmla="*/ 292 w 555"/>
                  <a:gd name="T109" fmla="*/ 103 h 1187"/>
                  <a:gd name="T110" fmla="*/ 331 w 555"/>
                  <a:gd name="T111" fmla="*/ 69 h 1187"/>
                  <a:gd name="T112" fmla="*/ 368 w 555"/>
                  <a:gd name="T113" fmla="*/ 42 h 1187"/>
                  <a:gd name="T114" fmla="*/ 414 w 555"/>
                  <a:gd name="T115" fmla="*/ 0 h 11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55" h="1187">
                    <a:moveTo>
                      <a:pt x="418" y="0"/>
                    </a:moveTo>
                    <a:lnTo>
                      <a:pt x="425" y="3"/>
                    </a:lnTo>
                    <a:lnTo>
                      <a:pt x="436" y="21"/>
                    </a:lnTo>
                    <a:lnTo>
                      <a:pt x="485" y="69"/>
                    </a:lnTo>
                    <a:lnTo>
                      <a:pt x="492" y="58"/>
                    </a:lnTo>
                    <a:lnTo>
                      <a:pt x="511" y="73"/>
                    </a:lnTo>
                    <a:lnTo>
                      <a:pt x="518" y="88"/>
                    </a:lnTo>
                    <a:lnTo>
                      <a:pt x="518" y="99"/>
                    </a:lnTo>
                    <a:lnTo>
                      <a:pt x="518" y="118"/>
                    </a:lnTo>
                    <a:lnTo>
                      <a:pt x="511" y="129"/>
                    </a:lnTo>
                    <a:lnTo>
                      <a:pt x="525" y="144"/>
                    </a:lnTo>
                    <a:lnTo>
                      <a:pt x="536" y="158"/>
                    </a:lnTo>
                    <a:lnTo>
                      <a:pt x="536" y="170"/>
                    </a:lnTo>
                    <a:lnTo>
                      <a:pt x="536" y="188"/>
                    </a:lnTo>
                    <a:lnTo>
                      <a:pt x="533" y="210"/>
                    </a:lnTo>
                    <a:lnTo>
                      <a:pt x="525" y="218"/>
                    </a:lnTo>
                    <a:lnTo>
                      <a:pt x="536" y="229"/>
                    </a:lnTo>
                    <a:lnTo>
                      <a:pt x="548" y="247"/>
                    </a:lnTo>
                    <a:lnTo>
                      <a:pt x="555" y="266"/>
                    </a:lnTo>
                    <a:lnTo>
                      <a:pt x="555" y="273"/>
                    </a:lnTo>
                    <a:lnTo>
                      <a:pt x="544" y="277"/>
                    </a:lnTo>
                    <a:lnTo>
                      <a:pt x="496" y="277"/>
                    </a:lnTo>
                    <a:lnTo>
                      <a:pt x="485" y="277"/>
                    </a:lnTo>
                    <a:lnTo>
                      <a:pt x="477" y="284"/>
                    </a:lnTo>
                    <a:lnTo>
                      <a:pt x="477" y="299"/>
                    </a:lnTo>
                    <a:lnTo>
                      <a:pt x="470" y="310"/>
                    </a:lnTo>
                    <a:lnTo>
                      <a:pt x="448" y="329"/>
                    </a:lnTo>
                    <a:lnTo>
                      <a:pt x="451" y="344"/>
                    </a:lnTo>
                    <a:lnTo>
                      <a:pt x="448" y="355"/>
                    </a:lnTo>
                    <a:lnTo>
                      <a:pt x="440" y="362"/>
                    </a:lnTo>
                    <a:lnTo>
                      <a:pt x="448" y="385"/>
                    </a:lnTo>
                    <a:lnTo>
                      <a:pt x="451" y="399"/>
                    </a:lnTo>
                    <a:lnTo>
                      <a:pt x="444" y="410"/>
                    </a:lnTo>
                    <a:lnTo>
                      <a:pt x="429" y="422"/>
                    </a:lnTo>
                    <a:lnTo>
                      <a:pt x="425" y="436"/>
                    </a:lnTo>
                    <a:lnTo>
                      <a:pt x="422" y="455"/>
                    </a:lnTo>
                    <a:lnTo>
                      <a:pt x="396" y="466"/>
                    </a:lnTo>
                    <a:lnTo>
                      <a:pt x="381" y="477"/>
                    </a:lnTo>
                    <a:lnTo>
                      <a:pt x="359" y="492"/>
                    </a:lnTo>
                    <a:lnTo>
                      <a:pt x="362" y="503"/>
                    </a:lnTo>
                    <a:lnTo>
                      <a:pt x="344" y="507"/>
                    </a:lnTo>
                    <a:lnTo>
                      <a:pt x="336" y="514"/>
                    </a:lnTo>
                    <a:lnTo>
                      <a:pt x="318" y="540"/>
                    </a:lnTo>
                    <a:lnTo>
                      <a:pt x="303" y="551"/>
                    </a:lnTo>
                    <a:lnTo>
                      <a:pt x="307" y="570"/>
                    </a:lnTo>
                    <a:lnTo>
                      <a:pt x="298" y="576"/>
                    </a:lnTo>
                    <a:lnTo>
                      <a:pt x="290" y="584"/>
                    </a:lnTo>
                    <a:lnTo>
                      <a:pt x="298" y="613"/>
                    </a:lnTo>
                    <a:lnTo>
                      <a:pt x="294" y="632"/>
                    </a:lnTo>
                    <a:lnTo>
                      <a:pt x="275" y="643"/>
                    </a:lnTo>
                    <a:lnTo>
                      <a:pt x="272" y="673"/>
                    </a:lnTo>
                    <a:lnTo>
                      <a:pt x="275" y="710"/>
                    </a:lnTo>
                    <a:lnTo>
                      <a:pt x="283" y="728"/>
                    </a:lnTo>
                    <a:lnTo>
                      <a:pt x="310" y="751"/>
                    </a:lnTo>
                    <a:lnTo>
                      <a:pt x="321" y="773"/>
                    </a:lnTo>
                    <a:lnTo>
                      <a:pt x="333" y="795"/>
                    </a:lnTo>
                    <a:lnTo>
                      <a:pt x="340" y="810"/>
                    </a:lnTo>
                    <a:lnTo>
                      <a:pt x="333" y="825"/>
                    </a:lnTo>
                    <a:lnTo>
                      <a:pt x="318" y="836"/>
                    </a:lnTo>
                    <a:lnTo>
                      <a:pt x="307" y="832"/>
                    </a:lnTo>
                    <a:lnTo>
                      <a:pt x="298" y="821"/>
                    </a:lnTo>
                    <a:lnTo>
                      <a:pt x="283" y="825"/>
                    </a:lnTo>
                    <a:lnTo>
                      <a:pt x="279" y="836"/>
                    </a:lnTo>
                    <a:lnTo>
                      <a:pt x="257" y="836"/>
                    </a:lnTo>
                    <a:lnTo>
                      <a:pt x="223" y="832"/>
                    </a:lnTo>
                    <a:lnTo>
                      <a:pt x="216" y="840"/>
                    </a:lnTo>
                    <a:lnTo>
                      <a:pt x="238" y="851"/>
                    </a:lnTo>
                    <a:lnTo>
                      <a:pt x="268" y="840"/>
                    </a:lnTo>
                    <a:lnTo>
                      <a:pt x="275" y="854"/>
                    </a:lnTo>
                    <a:lnTo>
                      <a:pt x="298" y="858"/>
                    </a:lnTo>
                    <a:lnTo>
                      <a:pt x="314" y="865"/>
                    </a:lnTo>
                    <a:lnTo>
                      <a:pt x="307" y="873"/>
                    </a:lnTo>
                    <a:lnTo>
                      <a:pt x="286" y="869"/>
                    </a:lnTo>
                    <a:lnTo>
                      <a:pt x="283" y="877"/>
                    </a:lnTo>
                    <a:lnTo>
                      <a:pt x="286" y="888"/>
                    </a:lnTo>
                    <a:lnTo>
                      <a:pt x="275" y="903"/>
                    </a:lnTo>
                    <a:lnTo>
                      <a:pt x="257" y="917"/>
                    </a:lnTo>
                    <a:lnTo>
                      <a:pt x="249" y="921"/>
                    </a:lnTo>
                    <a:lnTo>
                      <a:pt x="242" y="925"/>
                    </a:lnTo>
                    <a:lnTo>
                      <a:pt x="246" y="943"/>
                    </a:lnTo>
                    <a:lnTo>
                      <a:pt x="238" y="954"/>
                    </a:lnTo>
                    <a:lnTo>
                      <a:pt x="227" y="977"/>
                    </a:lnTo>
                    <a:lnTo>
                      <a:pt x="231" y="999"/>
                    </a:lnTo>
                    <a:lnTo>
                      <a:pt x="223" y="1032"/>
                    </a:lnTo>
                    <a:lnTo>
                      <a:pt x="216" y="1047"/>
                    </a:lnTo>
                    <a:lnTo>
                      <a:pt x="216" y="1069"/>
                    </a:lnTo>
                    <a:lnTo>
                      <a:pt x="205" y="1084"/>
                    </a:lnTo>
                    <a:lnTo>
                      <a:pt x="190" y="1110"/>
                    </a:lnTo>
                    <a:lnTo>
                      <a:pt x="186" y="1129"/>
                    </a:lnTo>
                    <a:lnTo>
                      <a:pt x="159" y="1125"/>
                    </a:lnTo>
                    <a:lnTo>
                      <a:pt x="133" y="1125"/>
                    </a:lnTo>
                    <a:lnTo>
                      <a:pt x="130" y="1136"/>
                    </a:lnTo>
                    <a:lnTo>
                      <a:pt x="115" y="1140"/>
                    </a:lnTo>
                    <a:lnTo>
                      <a:pt x="107" y="1144"/>
                    </a:lnTo>
                    <a:lnTo>
                      <a:pt x="111" y="1157"/>
                    </a:lnTo>
                    <a:lnTo>
                      <a:pt x="107" y="1176"/>
                    </a:lnTo>
                    <a:lnTo>
                      <a:pt x="89" y="1187"/>
                    </a:lnTo>
                    <a:lnTo>
                      <a:pt x="78" y="1176"/>
                    </a:lnTo>
                    <a:lnTo>
                      <a:pt x="63" y="1187"/>
                    </a:lnTo>
                    <a:lnTo>
                      <a:pt x="44" y="1187"/>
                    </a:lnTo>
                    <a:lnTo>
                      <a:pt x="37" y="1176"/>
                    </a:lnTo>
                    <a:lnTo>
                      <a:pt x="44" y="1168"/>
                    </a:lnTo>
                    <a:lnTo>
                      <a:pt x="48" y="1147"/>
                    </a:lnTo>
                    <a:lnTo>
                      <a:pt x="33" y="1118"/>
                    </a:lnTo>
                    <a:lnTo>
                      <a:pt x="26" y="1103"/>
                    </a:lnTo>
                    <a:lnTo>
                      <a:pt x="30" y="1095"/>
                    </a:lnTo>
                    <a:lnTo>
                      <a:pt x="37" y="1095"/>
                    </a:lnTo>
                    <a:lnTo>
                      <a:pt x="41" y="1088"/>
                    </a:lnTo>
                    <a:lnTo>
                      <a:pt x="44" y="1080"/>
                    </a:lnTo>
                    <a:lnTo>
                      <a:pt x="48" y="1073"/>
                    </a:lnTo>
                    <a:lnTo>
                      <a:pt x="44" y="1066"/>
                    </a:lnTo>
                    <a:lnTo>
                      <a:pt x="37" y="1051"/>
                    </a:lnTo>
                    <a:lnTo>
                      <a:pt x="22" y="1029"/>
                    </a:lnTo>
                    <a:lnTo>
                      <a:pt x="26" y="1006"/>
                    </a:lnTo>
                    <a:lnTo>
                      <a:pt x="15" y="988"/>
                    </a:lnTo>
                    <a:lnTo>
                      <a:pt x="4" y="977"/>
                    </a:lnTo>
                    <a:lnTo>
                      <a:pt x="11" y="958"/>
                    </a:lnTo>
                    <a:lnTo>
                      <a:pt x="19" y="921"/>
                    </a:lnTo>
                    <a:lnTo>
                      <a:pt x="4" y="903"/>
                    </a:lnTo>
                    <a:lnTo>
                      <a:pt x="0" y="884"/>
                    </a:lnTo>
                    <a:lnTo>
                      <a:pt x="0" y="873"/>
                    </a:lnTo>
                    <a:lnTo>
                      <a:pt x="7" y="851"/>
                    </a:lnTo>
                    <a:lnTo>
                      <a:pt x="19" y="854"/>
                    </a:lnTo>
                    <a:lnTo>
                      <a:pt x="30" y="825"/>
                    </a:lnTo>
                    <a:lnTo>
                      <a:pt x="30" y="791"/>
                    </a:lnTo>
                    <a:lnTo>
                      <a:pt x="33" y="780"/>
                    </a:lnTo>
                    <a:lnTo>
                      <a:pt x="48" y="769"/>
                    </a:lnTo>
                    <a:lnTo>
                      <a:pt x="70" y="754"/>
                    </a:lnTo>
                    <a:lnTo>
                      <a:pt x="70" y="736"/>
                    </a:lnTo>
                    <a:lnTo>
                      <a:pt x="67" y="680"/>
                    </a:lnTo>
                    <a:lnTo>
                      <a:pt x="59" y="673"/>
                    </a:lnTo>
                    <a:lnTo>
                      <a:pt x="59" y="658"/>
                    </a:lnTo>
                    <a:lnTo>
                      <a:pt x="78" y="650"/>
                    </a:lnTo>
                    <a:lnTo>
                      <a:pt x="85" y="643"/>
                    </a:lnTo>
                    <a:lnTo>
                      <a:pt x="74" y="621"/>
                    </a:lnTo>
                    <a:lnTo>
                      <a:pt x="59" y="599"/>
                    </a:lnTo>
                    <a:lnTo>
                      <a:pt x="63" y="573"/>
                    </a:lnTo>
                    <a:lnTo>
                      <a:pt x="67" y="555"/>
                    </a:lnTo>
                    <a:lnTo>
                      <a:pt x="82" y="522"/>
                    </a:lnTo>
                    <a:lnTo>
                      <a:pt x="82" y="507"/>
                    </a:lnTo>
                    <a:lnTo>
                      <a:pt x="82" y="477"/>
                    </a:lnTo>
                    <a:lnTo>
                      <a:pt x="93" y="451"/>
                    </a:lnTo>
                    <a:lnTo>
                      <a:pt x="111" y="436"/>
                    </a:lnTo>
                    <a:lnTo>
                      <a:pt x="130" y="425"/>
                    </a:lnTo>
                    <a:lnTo>
                      <a:pt x="148" y="429"/>
                    </a:lnTo>
                    <a:lnTo>
                      <a:pt x="167" y="436"/>
                    </a:lnTo>
                    <a:lnTo>
                      <a:pt x="175" y="410"/>
                    </a:lnTo>
                    <a:lnTo>
                      <a:pt x="167" y="388"/>
                    </a:lnTo>
                    <a:lnTo>
                      <a:pt x="159" y="373"/>
                    </a:lnTo>
                    <a:lnTo>
                      <a:pt x="156" y="362"/>
                    </a:lnTo>
                    <a:lnTo>
                      <a:pt x="159" y="351"/>
                    </a:lnTo>
                    <a:lnTo>
                      <a:pt x="172" y="347"/>
                    </a:lnTo>
                    <a:lnTo>
                      <a:pt x="175" y="322"/>
                    </a:lnTo>
                    <a:lnTo>
                      <a:pt x="183" y="299"/>
                    </a:lnTo>
                    <a:lnTo>
                      <a:pt x="186" y="281"/>
                    </a:lnTo>
                    <a:lnTo>
                      <a:pt x="186" y="262"/>
                    </a:lnTo>
                    <a:lnTo>
                      <a:pt x="197" y="244"/>
                    </a:lnTo>
                    <a:lnTo>
                      <a:pt x="220" y="229"/>
                    </a:lnTo>
                    <a:lnTo>
                      <a:pt x="235" y="225"/>
                    </a:lnTo>
                    <a:lnTo>
                      <a:pt x="235" y="207"/>
                    </a:lnTo>
                    <a:lnTo>
                      <a:pt x="242" y="195"/>
                    </a:lnTo>
                    <a:lnTo>
                      <a:pt x="257" y="177"/>
                    </a:lnTo>
                    <a:lnTo>
                      <a:pt x="272" y="166"/>
                    </a:lnTo>
                    <a:lnTo>
                      <a:pt x="264" y="134"/>
                    </a:lnTo>
                    <a:lnTo>
                      <a:pt x="292" y="103"/>
                    </a:lnTo>
                    <a:lnTo>
                      <a:pt x="298" y="90"/>
                    </a:lnTo>
                    <a:lnTo>
                      <a:pt x="318" y="86"/>
                    </a:lnTo>
                    <a:lnTo>
                      <a:pt x="331" y="69"/>
                    </a:lnTo>
                    <a:lnTo>
                      <a:pt x="331" y="58"/>
                    </a:lnTo>
                    <a:lnTo>
                      <a:pt x="344" y="45"/>
                    </a:lnTo>
                    <a:lnTo>
                      <a:pt x="368" y="42"/>
                    </a:lnTo>
                    <a:lnTo>
                      <a:pt x="396" y="42"/>
                    </a:lnTo>
                    <a:lnTo>
                      <a:pt x="418" y="21"/>
                    </a:lnTo>
                    <a:lnTo>
                      <a:pt x="414" y="0"/>
                    </a:lnTo>
                    <a:lnTo>
                      <a:pt x="418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6062" name="Freeform 721"/>
              <p:cNvSpPr>
                <a:spLocks/>
              </p:cNvSpPr>
              <p:nvPr/>
            </p:nvSpPr>
            <p:spPr bwMode="auto">
              <a:xfrm>
                <a:off x="2195" y="724"/>
                <a:ext cx="555" cy="1187"/>
              </a:xfrm>
              <a:custGeom>
                <a:avLst/>
                <a:gdLst>
                  <a:gd name="T0" fmla="*/ 436 w 555"/>
                  <a:gd name="T1" fmla="*/ 21 h 1187"/>
                  <a:gd name="T2" fmla="*/ 511 w 555"/>
                  <a:gd name="T3" fmla="*/ 73 h 1187"/>
                  <a:gd name="T4" fmla="*/ 518 w 555"/>
                  <a:gd name="T5" fmla="*/ 118 h 1187"/>
                  <a:gd name="T6" fmla="*/ 536 w 555"/>
                  <a:gd name="T7" fmla="*/ 158 h 1187"/>
                  <a:gd name="T8" fmla="*/ 533 w 555"/>
                  <a:gd name="T9" fmla="*/ 210 h 1187"/>
                  <a:gd name="T10" fmla="*/ 548 w 555"/>
                  <a:gd name="T11" fmla="*/ 247 h 1187"/>
                  <a:gd name="T12" fmla="*/ 544 w 555"/>
                  <a:gd name="T13" fmla="*/ 277 h 1187"/>
                  <a:gd name="T14" fmla="*/ 477 w 555"/>
                  <a:gd name="T15" fmla="*/ 284 h 1187"/>
                  <a:gd name="T16" fmla="*/ 448 w 555"/>
                  <a:gd name="T17" fmla="*/ 329 h 1187"/>
                  <a:gd name="T18" fmla="*/ 440 w 555"/>
                  <a:gd name="T19" fmla="*/ 362 h 1187"/>
                  <a:gd name="T20" fmla="*/ 444 w 555"/>
                  <a:gd name="T21" fmla="*/ 410 h 1187"/>
                  <a:gd name="T22" fmla="*/ 422 w 555"/>
                  <a:gd name="T23" fmla="*/ 455 h 1187"/>
                  <a:gd name="T24" fmla="*/ 359 w 555"/>
                  <a:gd name="T25" fmla="*/ 492 h 1187"/>
                  <a:gd name="T26" fmla="*/ 336 w 555"/>
                  <a:gd name="T27" fmla="*/ 514 h 1187"/>
                  <a:gd name="T28" fmla="*/ 307 w 555"/>
                  <a:gd name="T29" fmla="*/ 570 h 1187"/>
                  <a:gd name="T30" fmla="*/ 298 w 555"/>
                  <a:gd name="T31" fmla="*/ 613 h 1187"/>
                  <a:gd name="T32" fmla="*/ 272 w 555"/>
                  <a:gd name="T33" fmla="*/ 673 h 1187"/>
                  <a:gd name="T34" fmla="*/ 310 w 555"/>
                  <a:gd name="T35" fmla="*/ 751 h 1187"/>
                  <a:gd name="T36" fmla="*/ 340 w 555"/>
                  <a:gd name="T37" fmla="*/ 810 h 1187"/>
                  <a:gd name="T38" fmla="*/ 307 w 555"/>
                  <a:gd name="T39" fmla="*/ 832 h 1187"/>
                  <a:gd name="T40" fmla="*/ 279 w 555"/>
                  <a:gd name="T41" fmla="*/ 836 h 1187"/>
                  <a:gd name="T42" fmla="*/ 216 w 555"/>
                  <a:gd name="T43" fmla="*/ 840 h 1187"/>
                  <a:gd name="T44" fmla="*/ 275 w 555"/>
                  <a:gd name="T45" fmla="*/ 854 h 1187"/>
                  <a:gd name="T46" fmla="*/ 307 w 555"/>
                  <a:gd name="T47" fmla="*/ 873 h 1187"/>
                  <a:gd name="T48" fmla="*/ 286 w 555"/>
                  <a:gd name="T49" fmla="*/ 888 h 1187"/>
                  <a:gd name="T50" fmla="*/ 249 w 555"/>
                  <a:gd name="T51" fmla="*/ 921 h 1187"/>
                  <a:gd name="T52" fmla="*/ 238 w 555"/>
                  <a:gd name="T53" fmla="*/ 954 h 1187"/>
                  <a:gd name="T54" fmla="*/ 223 w 555"/>
                  <a:gd name="T55" fmla="*/ 1032 h 1187"/>
                  <a:gd name="T56" fmla="*/ 205 w 555"/>
                  <a:gd name="T57" fmla="*/ 1084 h 1187"/>
                  <a:gd name="T58" fmla="*/ 159 w 555"/>
                  <a:gd name="T59" fmla="*/ 1125 h 1187"/>
                  <a:gd name="T60" fmla="*/ 115 w 555"/>
                  <a:gd name="T61" fmla="*/ 1140 h 1187"/>
                  <a:gd name="T62" fmla="*/ 107 w 555"/>
                  <a:gd name="T63" fmla="*/ 1176 h 1187"/>
                  <a:gd name="T64" fmla="*/ 63 w 555"/>
                  <a:gd name="T65" fmla="*/ 1187 h 1187"/>
                  <a:gd name="T66" fmla="*/ 44 w 555"/>
                  <a:gd name="T67" fmla="*/ 1168 h 1187"/>
                  <a:gd name="T68" fmla="*/ 26 w 555"/>
                  <a:gd name="T69" fmla="*/ 1103 h 1187"/>
                  <a:gd name="T70" fmla="*/ 41 w 555"/>
                  <a:gd name="T71" fmla="*/ 1088 h 1187"/>
                  <a:gd name="T72" fmla="*/ 44 w 555"/>
                  <a:gd name="T73" fmla="*/ 1066 h 1187"/>
                  <a:gd name="T74" fmla="*/ 26 w 555"/>
                  <a:gd name="T75" fmla="*/ 1006 h 1187"/>
                  <a:gd name="T76" fmla="*/ 11 w 555"/>
                  <a:gd name="T77" fmla="*/ 958 h 1187"/>
                  <a:gd name="T78" fmla="*/ 0 w 555"/>
                  <a:gd name="T79" fmla="*/ 884 h 1187"/>
                  <a:gd name="T80" fmla="*/ 19 w 555"/>
                  <a:gd name="T81" fmla="*/ 854 h 1187"/>
                  <a:gd name="T82" fmla="*/ 33 w 555"/>
                  <a:gd name="T83" fmla="*/ 780 h 1187"/>
                  <a:gd name="T84" fmla="*/ 70 w 555"/>
                  <a:gd name="T85" fmla="*/ 736 h 1187"/>
                  <a:gd name="T86" fmla="*/ 59 w 555"/>
                  <a:gd name="T87" fmla="*/ 658 h 1187"/>
                  <a:gd name="T88" fmla="*/ 74 w 555"/>
                  <a:gd name="T89" fmla="*/ 621 h 1187"/>
                  <a:gd name="T90" fmla="*/ 67 w 555"/>
                  <a:gd name="T91" fmla="*/ 555 h 1187"/>
                  <a:gd name="T92" fmla="*/ 82 w 555"/>
                  <a:gd name="T93" fmla="*/ 477 h 1187"/>
                  <a:gd name="T94" fmla="*/ 130 w 555"/>
                  <a:gd name="T95" fmla="*/ 425 h 1187"/>
                  <a:gd name="T96" fmla="*/ 175 w 555"/>
                  <a:gd name="T97" fmla="*/ 410 h 1187"/>
                  <a:gd name="T98" fmla="*/ 156 w 555"/>
                  <a:gd name="T99" fmla="*/ 362 h 1187"/>
                  <a:gd name="T100" fmla="*/ 175 w 555"/>
                  <a:gd name="T101" fmla="*/ 322 h 1187"/>
                  <a:gd name="T102" fmla="*/ 186 w 555"/>
                  <a:gd name="T103" fmla="*/ 262 h 1187"/>
                  <a:gd name="T104" fmla="*/ 235 w 555"/>
                  <a:gd name="T105" fmla="*/ 225 h 1187"/>
                  <a:gd name="T106" fmla="*/ 257 w 555"/>
                  <a:gd name="T107" fmla="*/ 177 h 1187"/>
                  <a:gd name="T108" fmla="*/ 292 w 555"/>
                  <a:gd name="T109" fmla="*/ 103 h 1187"/>
                  <a:gd name="T110" fmla="*/ 331 w 555"/>
                  <a:gd name="T111" fmla="*/ 69 h 1187"/>
                  <a:gd name="T112" fmla="*/ 368 w 555"/>
                  <a:gd name="T113" fmla="*/ 42 h 1187"/>
                  <a:gd name="T114" fmla="*/ 414 w 555"/>
                  <a:gd name="T115" fmla="*/ 0 h 11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55" h="1187">
                    <a:moveTo>
                      <a:pt x="418" y="0"/>
                    </a:moveTo>
                    <a:lnTo>
                      <a:pt x="425" y="3"/>
                    </a:lnTo>
                    <a:lnTo>
                      <a:pt x="436" y="21"/>
                    </a:lnTo>
                    <a:lnTo>
                      <a:pt x="485" y="69"/>
                    </a:lnTo>
                    <a:lnTo>
                      <a:pt x="492" y="58"/>
                    </a:lnTo>
                    <a:lnTo>
                      <a:pt x="511" y="73"/>
                    </a:lnTo>
                    <a:lnTo>
                      <a:pt x="518" y="88"/>
                    </a:lnTo>
                    <a:lnTo>
                      <a:pt x="518" y="99"/>
                    </a:lnTo>
                    <a:lnTo>
                      <a:pt x="518" y="118"/>
                    </a:lnTo>
                    <a:lnTo>
                      <a:pt x="511" y="129"/>
                    </a:lnTo>
                    <a:lnTo>
                      <a:pt x="525" y="144"/>
                    </a:lnTo>
                    <a:lnTo>
                      <a:pt x="536" y="158"/>
                    </a:lnTo>
                    <a:lnTo>
                      <a:pt x="536" y="170"/>
                    </a:lnTo>
                    <a:lnTo>
                      <a:pt x="536" y="188"/>
                    </a:lnTo>
                    <a:lnTo>
                      <a:pt x="533" y="210"/>
                    </a:lnTo>
                    <a:lnTo>
                      <a:pt x="525" y="218"/>
                    </a:lnTo>
                    <a:lnTo>
                      <a:pt x="536" y="229"/>
                    </a:lnTo>
                    <a:lnTo>
                      <a:pt x="548" y="247"/>
                    </a:lnTo>
                    <a:lnTo>
                      <a:pt x="555" y="266"/>
                    </a:lnTo>
                    <a:lnTo>
                      <a:pt x="555" y="273"/>
                    </a:lnTo>
                    <a:lnTo>
                      <a:pt x="544" y="277"/>
                    </a:lnTo>
                    <a:lnTo>
                      <a:pt x="496" y="277"/>
                    </a:lnTo>
                    <a:lnTo>
                      <a:pt x="485" y="277"/>
                    </a:lnTo>
                    <a:lnTo>
                      <a:pt x="477" y="284"/>
                    </a:lnTo>
                    <a:lnTo>
                      <a:pt x="477" y="299"/>
                    </a:lnTo>
                    <a:lnTo>
                      <a:pt x="470" y="310"/>
                    </a:lnTo>
                    <a:lnTo>
                      <a:pt x="448" y="329"/>
                    </a:lnTo>
                    <a:lnTo>
                      <a:pt x="451" y="344"/>
                    </a:lnTo>
                    <a:lnTo>
                      <a:pt x="448" y="355"/>
                    </a:lnTo>
                    <a:lnTo>
                      <a:pt x="440" y="362"/>
                    </a:lnTo>
                    <a:lnTo>
                      <a:pt x="448" y="385"/>
                    </a:lnTo>
                    <a:lnTo>
                      <a:pt x="451" y="399"/>
                    </a:lnTo>
                    <a:lnTo>
                      <a:pt x="444" y="410"/>
                    </a:lnTo>
                    <a:lnTo>
                      <a:pt x="429" y="422"/>
                    </a:lnTo>
                    <a:lnTo>
                      <a:pt x="425" y="436"/>
                    </a:lnTo>
                    <a:lnTo>
                      <a:pt x="422" y="455"/>
                    </a:lnTo>
                    <a:lnTo>
                      <a:pt x="396" y="466"/>
                    </a:lnTo>
                    <a:lnTo>
                      <a:pt x="381" y="477"/>
                    </a:lnTo>
                    <a:lnTo>
                      <a:pt x="359" y="492"/>
                    </a:lnTo>
                    <a:lnTo>
                      <a:pt x="362" y="503"/>
                    </a:lnTo>
                    <a:lnTo>
                      <a:pt x="344" y="507"/>
                    </a:lnTo>
                    <a:lnTo>
                      <a:pt x="336" y="514"/>
                    </a:lnTo>
                    <a:lnTo>
                      <a:pt x="318" y="540"/>
                    </a:lnTo>
                    <a:lnTo>
                      <a:pt x="303" y="551"/>
                    </a:lnTo>
                    <a:lnTo>
                      <a:pt x="307" y="570"/>
                    </a:lnTo>
                    <a:lnTo>
                      <a:pt x="298" y="576"/>
                    </a:lnTo>
                    <a:lnTo>
                      <a:pt x="290" y="584"/>
                    </a:lnTo>
                    <a:lnTo>
                      <a:pt x="298" y="613"/>
                    </a:lnTo>
                    <a:lnTo>
                      <a:pt x="294" y="632"/>
                    </a:lnTo>
                    <a:lnTo>
                      <a:pt x="275" y="643"/>
                    </a:lnTo>
                    <a:lnTo>
                      <a:pt x="272" y="673"/>
                    </a:lnTo>
                    <a:lnTo>
                      <a:pt x="275" y="710"/>
                    </a:lnTo>
                    <a:lnTo>
                      <a:pt x="283" y="728"/>
                    </a:lnTo>
                    <a:lnTo>
                      <a:pt x="310" y="751"/>
                    </a:lnTo>
                    <a:lnTo>
                      <a:pt x="321" y="773"/>
                    </a:lnTo>
                    <a:lnTo>
                      <a:pt x="333" y="795"/>
                    </a:lnTo>
                    <a:lnTo>
                      <a:pt x="340" y="810"/>
                    </a:lnTo>
                    <a:lnTo>
                      <a:pt x="333" y="825"/>
                    </a:lnTo>
                    <a:lnTo>
                      <a:pt x="318" y="836"/>
                    </a:lnTo>
                    <a:lnTo>
                      <a:pt x="307" y="832"/>
                    </a:lnTo>
                    <a:lnTo>
                      <a:pt x="298" y="821"/>
                    </a:lnTo>
                    <a:lnTo>
                      <a:pt x="283" y="825"/>
                    </a:lnTo>
                    <a:lnTo>
                      <a:pt x="279" y="836"/>
                    </a:lnTo>
                    <a:lnTo>
                      <a:pt x="257" y="836"/>
                    </a:lnTo>
                    <a:lnTo>
                      <a:pt x="223" y="832"/>
                    </a:lnTo>
                    <a:lnTo>
                      <a:pt x="216" y="840"/>
                    </a:lnTo>
                    <a:lnTo>
                      <a:pt x="238" y="851"/>
                    </a:lnTo>
                    <a:lnTo>
                      <a:pt x="268" y="840"/>
                    </a:lnTo>
                    <a:lnTo>
                      <a:pt x="275" y="854"/>
                    </a:lnTo>
                    <a:lnTo>
                      <a:pt x="298" y="858"/>
                    </a:lnTo>
                    <a:lnTo>
                      <a:pt x="314" y="865"/>
                    </a:lnTo>
                    <a:lnTo>
                      <a:pt x="307" y="873"/>
                    </a:lnTo>
                    <a:lnTo>
                      <a:pt x="286" y="869"/>
                    </a:lnTo>
                    <a:lnTo>
                      <a:pt x="283" y="877"/>
                    </a:lnTo>
                    <a:lnTo>
                      <a:pt x="286" y="888"/>
                    </a:lnTo>
                    <a:lnTo>
                      <a:pt x="275" y="903"/>
                    </a:lnTo>
                    <a:lnTo>
                      <a:pt x="257" y="917"/>
                    </a:lnTo>
                    <a:lnTo>
                      <a:pt x="249" y="921"/>
                    </a:lnTo>
                    <a:lnTo>
                      <a:pt x="242" y="925"/>
                    </a:lnTo>
                    <a:lnTo>
                      <a:pt x="246" y="943"/>
                    </a:lnTo>
                    <a:lnTo>
                      <a:pt x="238" y="954"/>
                    </a:lnTo>
                    <a:lnTo>
                      <a:pt x="227" y="977"/>
                    </a:lnTo>
                    <a:lnTo>
                      <a:pt x="231" y="999"/>
                    </a:lnTo>
                    <a:lnTo>
                      <a:pt x="223" y="1032"/>
                    </a:lnTo>
                    <a:lnTo>
                      <a:pt x="216" y="1047"/>
                    </a:lnTo>
                    <a:lnTo>
                      <a:pt x="216" y="1069"/>
                    </a:lnTo>
                    <a:lnTo>
                      <a:pt x="205" y="1084"/>
                    </a:lnTo>
                    <a:lnTo>
                      <a:pt x="190" y="1110"/>
                    </a:lnTo>
                    <a:lnTo>
                      <a:pt x="186" y="1129"/>
                    </a:lnTo>
                    <a:lnTo>
                      <a:pt x="159" y="1125"/>
                    </a:lnTo>
                    <a:lnTo>
                      <a:pt x="133" y="1125"/>
                    </a:lnTo>
                    <a:lnTo>
                      <a:pt x="130" y="1136"/>
                    </a:lnTo>
                    <a:lnTo>
                      <a:pt x="115" y="1140"/>
                    </a:lnTo>
                    <a:lnTo>
                      <a:pt x="107" y="1144"/>
                    </a:lnTo>
                    <a:lnTo>
                      <a:pt x="111" y="1157"/>
                    </a:lnTo>
                    <a:lnTo>
                      <a:pt x="107" y="1176"/>
                    </a:lnTo>
                    <a:lnTo>
                      <a:pt x="89" y="1187"/>
                    </a:lnTo>
                    <a:lnTo>
                      <a:pt x="78" y="1176"/>
                    </a:lnTo>
                    <a:lnTo>
                      <a:pt x="63" y="1187"/>
                    </a:lnTo>
                    <a:lnTo>
                      <a:pt x="44" y="1187"/>
                    </a:lnTo>
                    <a:lnTo>
                      <a:pt x="37" y="1176"/>
                    </a:lnTo>
                    <a:lnTo>
                      <a:pt x="44" y="1168"/>
                    </a:lnTo>
                    <a:lnTo>
                      <a:pt x="48" y="1147"/>
                    </a:lnTo>
                    <a:lnTo>
                      <a:pt x="33" y="1118"/>
                    </a:lnTo>
                    <a:lnTo>
                      <a:pt x="26" y="1103"/>
                    </a:lnTo>
                    <a:lnTo>
                      <a:pt x="30" y="1095"/>
                    </a:lnTo>
                    <a:lnTo>
                      <a:pt x="37" y="1095"/>
                    </a:lnTo>
                    <a:lnTo>
                      <a:pt x="41" y="1088"/>
                    </a:lnTo>
                    <a:lnTo>
                      <a:pt x="44" y="1080"/>
                    </a:lnTo>
                    <a:lnTo>
                      <a:pt x="48" y="1073"/>
                    </a:lnTo>
                    <a:lnTo>
                      <a:pt x="44" y="1066"/>
                    </a:lnTo>
                    <a:lnTo>
                      <a:pt x="37" y="1051"/>
                    </a:lnTo>
                    <a:lnTo>
                      <a:pt x="22" y="1029"/>
                    </a:lnTo>
                    <a:lnTo>
                      <a:pt x="26" y="1006"/>
                    </a:lnTo>
                    <a:lnTo>
                      <a:pt x="15" y="988"/>
                    </a:lnTo>
                    <a:lnTo>
                      <a:pt x="4" y="977"/>
                    </a:lnTo>
                    <a:lnTo>
                      <a:pt x="11" y="958"/>
                    </a:lnTo>
                    <a:lnTo>
                      <a:pt x="19" y="921"/>
                    </a:lnTo>
                    <a:lnTo>
                      <a:pt x="4" y="903"/>
                    </a:lnTo>
                    <a:lnTo>
                      <a:pt x="0" y="884"/>
                    </a:lnTo>
                    <a:lnTo>
                      <a:pt x="0" y="873"/>
                    </a:lnTo>
                    <a:lnTo>
                      <a:pt x="7" y="851"/>
                    </a:lnTo>
                    <a:lnTo>
                      <a:pt x="19" y="854"/>
                    </a:lnTo>
                    <a:lnTo>
                      <a:pt x="30" y="825"/>
                    </a:lnTo>
                    <a:lnTo>
                      <a:pt x="30" y="791"/>
                    </a:lnTo>
                    <a:lnTo>
                      <a:pt x="33" y="780"/>
                    </a:lnTo>
                    <a:lnTo>
                      <a:pt x="48" y="769"/>
                    </a:lnTo>
                    <a:lnTo>
                      <a:pt x="70" y="754"/>
                    </a:lnTo>
                    <a:lnTo>
                      <a:pt x="70" y="736"/>
                    </a:lnTo>
                    <a:lnTo>
                      <a:pt x="67" y="680"/>
                    </a:lnTo>
                    <a:lnTo>
                      <a:pt x="59" y="673"/>
                    </a:lnTo>
                    <a:lnTo>
                      <a:pt x="59" y="658"/>
                    </a:lnTo>
                    <a:lnTo>
                      <a:pt x="78" y="650"/>
                    </a:lnTo>
                    <a:lnTo>
                      <a:pt x="85" y="643"/>
                    </a:lnTo>
                    <a:lnTo>
                      <a:pt x="74" y="621"/>
                    </a:lnTo>
                    <a:lnTo>
                      <a:pt x="59" y="599"/>
                    </a:lnTo>
                    <a:lnTo>
                      <a:pt x="63" y="573"/>
                    </a:lnTo>
                    <a:lnTo>
                      <a:pt x="67" y="555"/>
                    </a:lnTo>
                    <a:lnTo>
                      <a:pt x="82" y="522"/>
                    </a:lnTo>
                    <a:lnTo>
                      <a:pt x="82" y="507"/>
                    </a:lnTo>
                    <a:lnTo>
                      <a:pt x="82" y="477"/>
                    </a:lnTo>
                    <a:lnTo>
                      <a:pt x="93" y="451"/>
                    </a:lnTo>
                    <a:lnTo>
                      <a:pt x="111" y="436"/>
                    </a:lnTo>
                    <a:lnTo>
                      <a:pt x="130" y="425"/>
                    </a:lnTo>
                    <a:lnTo>
                      <a:pt x="148" y="429"/>
                    </a:lnTo>
                    <a:lnTo>
                      <a:pt x="167" y="436"/>
                    </a:lnTo>
                    <a:lnTo>
                      <a:pt x="175" y="410"/>
                    </a:lnTo>
                    <a:lnTo>
                      <a:pt x="167" y="388"/>
                    </a:lnTo>
                    <a:lnTo>
                      <a:pt x="159" y="373"/>
                    </a:lnTo>
                    <a:lnTo>
                      <a:pt x="156" y="362"/>
                    </a:lnTo>
                    <a:lnTo>
                      <a:pt x="159" y="351"/>
                    </a:lnTo>
                    <a:lnTo>
                      <a:pt x="172" y="347"/>
                    </a:lnTo>
                    <a:lnTo>
                      <a:pt x="175" y="322"/>
                    </a:lnTo>
                    <a:lnTo>
                      <a:pt x="183" y="299"/>
                    </a:lnTo>
                    <a:lnTo>
                      <a:pt x="186" y="281"/>
                    </a:lnTo>
                    <a:lnTo>
                      <a:pt x="186" y="262"/>
                    </a:lnTo>
                    <a:lnTo>
                      <a:pt x="197" y="244"/>
                    </a:lnTo>
                    <a:lnTo>
                      <a:pt x="220" y="229"/>
                    </a:lnTo>
                    <a:lnTo>
                      <a:pt x="235" y="225"/>
                    </a:lnTo>
                    <a:lnTo>
                      <a:pt x="235" y="207"/>
                    </a:lnTo>
                    <a:lnTo>
                      <a:pt x="242" y="195"/>
                    </a:lnTo>
                    <a:lnTo>
                      <a:pt x="257" y="177"/>
                    </a:lnTo>
                    <a:lnTo>
                      <a:pt x="272" y="166"/>
                    </a:lnTo>
                    <a:lnTo>
                      <a:pt x="264" y="134"/>
                    </a:lnTo>
                    <a:lnTo>
                      <a:pt x="292" y="103"/>
                    </a:lnTo>
                    <a:lnTo>
                      <a:pt x="298" y="90"/>
                    </a:lnTo>
                    <a:lnTo>
                      <a:pt x="318" y="86"/>
                    </a:lnTo>
                    <a:lnTo>
                      <a:pt x="331" y="69"/>
                    </a:lnTo>
                    <a:lnTo>
                      <a:pt x="331" y="58"/>
                    </a:lnTo>
                    <a:lnTo>
                      <a:pt x="344" y="45"/>
                    </a:lnTo>
                    <a:lnTo>
                      <a:pt x="368" y="42"/>
                    </a:lnTo>
                    <a:lnTo>
                      <a:pt x="396" y="42"/>
                    </a:lnTo>
                    <a:lnTo>
                      <a:pt x="418" y="21"/>
                    </a:lnTo>
                    <a:lnTo>
                      <a:pt x="414" y="0"/>
                    </a:lnTo>
                  </a:path>
                </a:pathLst>
              </a:custGeom>
              <a:solidFill>
                <a:srgbClr val="0033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26013" name="Group 722"/>
          <p:cNvGrpSpPr>
            <a:grpSpLocks/>
          </p:cNvGrpSpPr>
          <p:nvPr/>
        </p:nvGrpSpPr>
        <p:grpSpPr bwMode="auto">
          <a:xfrm>
            <a:off x="4079042" y="2312749"/>
            <a:ext cx="87483" cy="105170"/>
            <a:chOff x="2245" y="1556"/>
            <a:chExt cx="128" cy="138"/>
          </a:xfrm>
        </p:grpSpPr>
        <p:grpSp>
          <p:nvGrpSpPr>
            <p:cNvPr id="126054" name="Group 723"/>
            <p:cNvGrpSpPr>
              <a:grpSpLocks/>
            </p:cNvGrpSpPr>
            <p:nvPr/>
          </p:nvGrpSpPr>
          <p:grpSpPr bwMode="auto">
            <a:xfrm>
              <a:off x="2312" y="1597"/>
              <a:ext cx="61" cy="97"/>
              <a:chOff x="2312" y="1597"/>
              <a:chExt cx="61" cy="97"/>
            </a:xfrm>
          </p:grpSpPr>
          <p:sp>
            <p:nvSpPr>
              <p:cNvPr id="126056" name="Freeform 724"/>
              <p:cNvSpPr>
                <a:spLocks/>
              </p:cNvSpPr>
              <p:nvPr/>
            </p:nvSpPr>
            <p:spPr bwMode="auto">
              <a:xfrm>
                <a:off x="2312" y="1597"/>
                <a:ext cx="61" cy="97"/>
              </a:xfrm>
              <a:custGeom>
                <a:avLst/>
                <a:gdLst>
                  <a:gd name="T0" fmla="*/ 53 w 61"/>
                  <a:gd name="T1" fmla="*/ 0 h 97"/>
                  <a:gd name="T2" fmla="*/ 53 w 61"/>
                  <a:gd name="T3" fmla="*/ 17 h 97"/>
                  <a:gd name="T4" fmla="*/ 61 w 61"/>
                  <a:gd name="T5" fmla="*/ 32 h 97"/>
                  <a:gd name="T6" fmla="*/ 53 w 61"/>
                  <a:gd name="T7" fmla="*/ 49 h 97"/>
                  <a:gd name="T8" fmla="*/ 43 w 61"/>
                  <a:gd name="T9" fmla="*/ 63 h 97"/>
                  <a:gd name="T10" fmla="*/ 24 w 61"/>
                  <a:gd name="T11" fmla="*/ 80 h 97"/>
                  <a:gd name="T12" fmla="*/ 9 w 61"/>
                  <a:gd name="T13" fmla="*/ 97 h 97"/>
                  <a:gd name="T14" fmla="*/ 0 w 61"/>
                  <a:gd name="T15" fmla="*/ 80 h 97"/>
                  <a:gd name="T16" fmla="*/ 6 w 61"/>
                  <a:gd name="T17" fmla="*/ 73 h 97"/>
                  <a:gd name="T18" fmla="*/ 24 w 61"/>
                  <a:gd name="T19" fmla="*/ 54 h 97"/>
                  <a:gd name="T20" fmla="*/ 23 w 61"/>
                  <a:gd name="T21" fmla="*/ 43 h 97"/>
                  <a:gd name="T22" fmla="*/ 32 w 61"/>
                  <a:gd name="T23" fmla="*/ 28 h 97"/>
                  <a:gd name="T24" fmla="*/ 55 w 61"/>
                  <a:gd name="T25" fmla="*/ 9 h 97"/>
                  <a:gd name="T26" fmla="*/ 55 w 61"/>
                  <a:gd name="T27" fmla="*/ 15 h 97"/>
                  <a:gd name="T28" fmla="*/ 59 w 61"/>
                  <a:gd name="T29" fmla="*/ 24 h 97"/>
                  <a:gd name="T30" fmla="*/ 53 w 61"/>
                  <a:gd name="T31" fmla="*/ 0 h 9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1" h="97">
                    <a:moveTo>
                      <a:pt x="53" y="0"/>
                    </a:moveTo>
                    <a:lnTo>
                      <a:pt x="53" y="17"/>
                    </a:lnTo>
                    <a:lnTo>
                      <a:pt x="61" y="32"/>
                    </a:lnTo>
                    <a:lnTo>
                      <a:pt x="53" y="49"/>
                    </a:lnTo>
                    <a:lnTo>
                      <a:pt x="43" y="63"/>
                    </a:lnTo>
                    <a:lnTo>
                      <a:pt x="24" y="80"/>
                    </a:lnTo>
                    <a:lnTo>
                      <a:pt x="9" y="97"/>
                    </a:lnTo>
                    <a:lnTo>
                      <a:pt x="0" y="80"/>
                    </a:lnTo>
                    <a:lnTo>
                      <a:pt x="6" y="73"/>
                    </a:lnTo>
                    <a:lnTo>
                      <a:pt x="24" y="54"/>
                    </a:lnTo>
                    <a:lnTo>
                      <a:pt x="23" y="43"/>
                    </a:lnTo>
                    <a:lnTo>
                      <a:pt x="32" y="28"/>
                    </a:lnTo>
                    <a:lnTo>
                      <a:pt x="55" y="9"/>
                    </a:lnTo>
                    <a:lnTo>
                      <a:pt x="55" y="15"/>
                    </a:lnTo>
                    <a:lnTo>
                      <a:pt x="59" y="2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6057" name="Freeform 725"/>
              <p:cNvSpPr>
                <a:spLocks/>
              </p:cNvSpPr>
              <p:nvPr/>
            </p:nvSpPr>
            <p:spPr bwMode="auto">
              <a:xfrm>
                <a:off x="2312" y="1597"/>
                <a:ext cx="61" cy="97"/>
              </a:xfrm>
              <a:custGeom>
                <a:avLst/>
                <a:gdLst>
                  <a:gd name="T0" fmla="*/ 53 w 61"/>
                  <a:gd name="T1" fmla="*/ 0 h 97"/>
                  <a:gd name="T2" fmla="*/ 53 w 61"/>
                  <a:gd name="T3" fmla="*/ 17 h 97"/>
                  <a:gd name="T4" fmla="*/ 61 w 61"/>
                  <a:gd name="T5" fmla="*/ 32 h 97"/>
                  <a:gd name="T6" fmla="*/ 53 w 61"/>
                  <a:gd name="T7" fmla="*/ 49 h 97"/>
                  <a:gd name="T8" fmla="*/ 43 w 61"/>
                  <a:gd name="T9" fmla="*/ 63 h 97"/>
                  <a:gd name="T10" fmla="*/ 24 w 61"/>
                  <a:gd name="T11" fmla="*/ 80 h 97"/>
                  <a:gd name="T12" fmla="*/ 9 w 61"/>
                  <a:gd name="T13" fmla="*/ 97 h 97"/>
                  <a:gd name="T14" fmla="*/ 0 w 61"/>
                  <a:gd name="T15" fmla="*/ 80 h 97"/>
                  <a:gd name="T16" fmla="*/ 6 w 61"/>
                  <a:gd name="T17" fmla="*/ 73 h 97"/>
                  <a:gd name="T18" fmla="*/ 24 w 61"/>
                  <a:gd name="T19" fmla="*/ 54 h 97"/>
                  <a:gd name="T20" fmla="*/ 23 w 61"/>
                  <a:gd name="T21" fmla="*/ 43 h 97"/>
                  <a:gd name="T22" fmla="*/ 32 w 61"/>
                  <a:gd name="T23" fmla="*/ 28 h 97"/>
                  <a:gd name="T24" fmla="*/ 55 w 61"/>
                  <a:gd name="T25" fmla="*/ 9 h 97"/>
                  <a:gd name="T26" fmla="*/ 55 w 61"/>
                  <a:gd name="T27" fmla="*/ 15 h 97"/>
                  <a:gd name="T28" fmla="*/ 59 w 61"/>
                  <a:gd name="T29" fmla="*/ 24 h 9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1" h="97">
                    <a:moveTo>
                      <a:pt x="53" y="0"/>
                    </a:moveTo>
                    <a:lnTo>
                      <a:pt x="53" y="17"/>
                    </a:lnTo>
                    <a:lnTo>
                      <a:pt x="61" y="32"/>
                    </a:lnTo>
                    <a:lnTo>
                      <a:pt x="53" y="49"/>
                    </a:lnTo>
                    <a:lnTo>
                      <a:pt x="43" y="63"/>
                    </a:lnTo>
                    <a:lnTo>
                      <a:pt x="24" y="80"/>
                    </a:lnTo>
                    <a:lnTo>
                      <a:pt x="9" y="97"/>
                    </a:lnTo>
                    <a:lnTo>
                      <a:pt x="0" y="80"/>
                    </a:lnTo>
                    <a:lnTo>
                      <a:pt x="6" y="73"/>
                    </a:lnTo>
                    <a:lnTo>
                      <a:pt x="24" y="54"/>
                    </a:lnTo>
                    <a:lnTo>
                      <a:pt x="23" y="43"/>
                    </a:lnTo>
                    <a:lnTo>
                      <a:pt x="32" y="28"/>
                    </a:lnTo>
                    <a:lnTo>
                      <a:pt x="55" y="9"/>
                    </a:lnTo>
                    <a:lnTo>
                      <a:pt x="55" y="15"/>
                    </a:lnTo>
                    <a:lnTo>
                      <a:pt x="59" y="24"/>
                    </a:lnTo>
                  </a:path>
                </a:pathLst>
              </a:custGeom>
              <a:solidFill>
                <a:srgbClr val="0033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26055" name="Freeform 726"/>
            <p:cNvSpPr>
              <a:spLocks/>
            </p:cNvSpPr>
            <p:nvPr/>
          </p:nvSpPr>
          <p:spPr bwMode="auto">
            <a:xfrm>
              <a:off x="2245" y="1556"/>
              <a:ext cx="76" cy="78"/>
            </a:xfrm>
            <a:custGeom>
              <a:avLst/>
              <a:gdLst>
                <a:gd name="T0" fmla="*/ 59 w 76"/>
                <a:gd name="T1" fmla="*/ 0 h 78"/>
                <a:gd name="T2" fmla="*/ 50 w 76"/>
                <a:gd name="T3" fmla="*/ 11 h 78"/>
                <a:gd name="T4" fmla="*/ 35 w 76"/>
                <a:gd name="T5" fmla="*/ 9 h 78"/>
                <a:gd name="T6" fmla="*/ 26 w 76"/>
                <a:gd name="T7" fmla="*/ 7 h 78"/>
                <a:gd name="T8" fmla="*/ 30 w 76"/>
                <a:gd name="T9" fmla="*/ 20 h 78"/>
                <a:gd name="T10" fmla="*/ 32 w 76"/>
                <a:gd name="T11" fmla="*/ 30 h 78"/>
                <a:gd name="T12" fmla="*/ 33 w 76"/>
                <a:gd name="T13" fmla="*/ 37 h 78"/>
                <a:gd name="T14" fmla="*/ 28 w 76"/>
                <a:gd name="T15" fmla="*/ 39 h 78"/>
                <a:gd name="T16" fmla="*/ 19 w 76"/>
                <a:gd name="T17" fmla="*/ 35 h 78"/>
                <a:gd name="T18" fmla="*/ 19 w 76"/>
                <a:gd name="T19" fmla="*/ 30 h 78"/>
                <a:gd name="T20" fmla="*/ 11 w 76"/>
                <a:gd name="T21" fmla="*/ 30 h 78"/>
                <a:gd name="T22" fmla="*/ 13 w 76"/>
                <a:gd name="T23" fmla="*/ 39 h 78"/>
                <a:gd name="T24" fmla="*/ 9 w 76"/>
                <a:gd name="T25" fmla="*/ 48 h 78"/>
                <a:gd name="T26" fmla="*/ 0 w 76"/>
                <a:gd name="T27" fmla="*/ 61 h 78"/>
                <a:gd name="T28" fmla="*/ 4 w 76"/>
                <a:gd name="T29" fmla="*/ 72 h 78"/>
                <a:gd name="T30" fmla="*/ 13 w 76"/>
                <a:gd name="T31" fmla="*/ 78 h 78"/>
                <a:gd name="T32" fmla="*/ 22 w 76"/>
                <a:gd name="T33" fmla="*/ 72 h 78"/>
                <a:gd name="T34" fmla="*/ 33 w 76"/>
                <a:gd name="T35" fmla="*/ 65 h 78"/>
                <a:gd name="T36" fmla="*/ 54 w 76"/>
                <a:gd name="T37" fmla="*/ 59 h 78"/>
                <a:gd name="T38" fmla="*/ 63 w 76"/>
                <a:gd name="T39" fmla="*/ 61 h 78"/>
                <a:gd name="T40" fmla="*/ 59 w 76"/>
                <a:gd name="T41" fmla="*/ 48 h 78"/>
                <a:gd name="T42" fmla="*/ 67 w 76"/>
                <a:gd name="T43" fmla="*/ 41 h 78"/>
                <a:gd name="T44" fmla="*/ 76 w 76"/>
                <a:gd name="T45" fmla="*/ 28 h 78"/>
                <a:gd name="T46" fmla="*/ 72 w 76"/>
                <a:gd name="T47" fmla="*/ 20 h 78"/>
                <a:gd name="T48" fmla="*/ 65 w 76"/>
                <a:gd name="T49" fmla="*/ 11 h 78"/>
                <a:gd name="T50" fmla="*/ 59 w 76"/>
                <a:gd name="T51" fmla="*/ 0 h 7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6" h="78">
                  <a:moveTo>
                    <a:pt x="59" y="0"/>
                  </a:moveTo>
                  <a:lnTo>
                    <a:pt x="50" y="11"/>
                  </a:lnTo>
                  <a:lnTo>
                    <a:pt x="35" y="9"/>
                  </a:lnTo>
                  <a:lnTo>
                    <a:pt x="26" y="7"/>
                  </a:lnTo>
                  <a:lnTo>
                    <a:pt x="30" y="20"/>
                  </a:lnTo>
                  <a:lnTo>
                    <a:pt x="32" y="30"/>
                  </a:lnTo>
                  <a:lnTo>
                    <a:pt x="33" y="37"/>
                  </a:lnTo>
                  <a:lnTo>
                    <a:pt x="28" y="39"/>
                  </a:lnTo>
                  <a:lnTo>
                    <a:pt x="19" y="35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13" y="39"/>
                  </a:lnTo>
                  <a:lnTo>
                    <a:pt x="9" y="48"/>
                  </a:lnTo>
                  <a:lnTo>
                    <a:pt x="0" y="61"/>
                  </a:lnTo>
                  <a:lnTo>
                    <a:pt x="4" y="72"/>
                  </a:lnTo>
                  <a:lnTo>
                    <a:pt x="13" y="78"/>
                  </a:lnTo>
                  <a:lnTo>
                    <a:pt x="22" y="72"/>
                  </a:lnTo>
                  <a:lnTo>
                    <a:pt x="33" y="65"/>
                  </a:lnTo>
                  <a:lnTo>
                    <a:pt x="54" y="59"/>
                  </a:lnTo>
                  <a:lnTo>
                    <a:pt x="63" y="61"/>
                  </a:lnTo>
                  <a:lnTo>
                    <a:pt x="59" y="48"/>
                  </a:lnTo>
                  <a:lnTo>
                    <a:pt x="67" y="41"/>
                  </a:lnTo>
                  <a:lnTo>
                    <a:pt x="76" y="28"/>
                  </a:lnTo>
                  <a:lnTo>
                    <a:pt x="72" y="20"/>
                  </a:lnTo>
                  <a:lnTo>
                    <a:pt x="65" y="1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6014" name="Group 727"/>
          <p:cNvGrpSpPr>
            <a:grpSpLocks/>
          </p:cNvGrpSpPr>
          <p:nvPr/>
        </p:nvGrpSpPr>
        <p:grpSpPr bwMode="auto">
          <a:xfrm>
            <a:off x="3858032" y="1550647"/>
            <a:ext cx="692192" cy="826118"/>
            <a:chOff x="1925" y="532"/>
            <a:chExt cx="1012" cy="1110"/>
          </a:xfrm>
        </p:grpSpPr>
        <p:grpSp>
          <p:nvGrpSpPr>
            <p:cNvPr id="126039" name="Group 728"/>
            <p:cNvGrpSpPr>
              <a:grpSpLocks/>
            </p:cNvGrpSpPr>
            <p:nvPr/>
          </p:nvGrpSpPr>
          <p:grpSpPr bwMode="auto">
            <a:xfrm>
              <a:off x="1925" y="532"/>
              <a:ext cx="1012" cy="1110"/>
              <a:chOff x="1925" y="532"/>
              <a:chExt cx="1012" cy="1110"/>
            </a:xfrm>
          </p:grpSpPr>
          <p:sp>
            <p:nvSpPr>
              <p:cNvPr id="126051" name="Freeform 729"/>
              <p:cNvSpPr>
                <a:spLocks/>
              </p:cNvSpPr>
              <p:nvPr/>
            </p:nvSpPr>
            <p:spPr bwMode="auto">
              <a:xfrm>
                <a:off x="1925" y="532"/>
                <a:ext cx="1012" cy="1110"/>
              </a:xfrm>
              <a:custGeom>
                <a:avLst/>
                <a:gdLst>
                  <a:gd name="T0" fmla="*/ 297 w 1012"/>
                  <a:gd name="T1" fmla="*/ 1014 h 1110"/>
                  <a:gd name="T2" fmla="*/ 337 w 1012"/>
                  <a:gd name="T3" fmla="*/ 951 h 1110"/>
                  <a:gd name="T4" fmla="*/ 326 w 1012"/>
                  <a:gd name="T5" fmla="*/ 865 h 1110"/>
                  <a:gd name="T6" fmla="*/ 334 w 1012"/>
                  <a:gd name="T7" fmla="*/ 791 h 1110"/>
                  <a:gd name="T8" fmla="*/ 352 w 1012"/>
                  <a:gd name="T9" fmla="*/ 688 h 1110"/>
                  <a:gd name="T10" fmla="*/ 404 w 1012"/>
                  <a:gd name="T11" fmla="*/ 618 h 1110"/>
                  <a:gd name="T12" fmla="*/ 430 w 1012"/>
                  <a:gd name="T13" fmla="*/ 562 h 1110"/>
                  <a:gd name="T14" fmla="*/ 450 w 1012"/>
                  <a:gd name="T15" fmla="*/ 507 h 1110"/>
                  <a:gd name="T16" fmla="*/ 505 w 1012"/>
                  <a:gd name="T17" fmla="*/ 414 h 1110"/>
                  <a:gd name="T18" fmla="*/ 535 w 1012"/>
                  <a:gd name="T19" fmla="*/ 340 h 1110"/>
                  <a:gd name="T20" fmla="*/ 603 w 1012"/>
                  <a:gd name="T21" fmla="*/ 266 h 1110"/>
                  <a:gd name="T22" fmla="*/ 659 w 1012"/>
                  <a:gd name="T23" fmla="*/ 240 h 1110"/>
                  <a:gd name="T24" fmla="*/ 696 w 1012"/>
                  <a:gd name="T25" fmla="*/ 174 h 1110"/>
                  <a:gd name="T26" fmla="*/ 785 w 1012"/>
                  <a:gd name="T27" fmla="*/ 210 h 1110"/>
                  <a:gd name="T28" fmla="*/ 833 w 1012"/>
                  <a:gd name="T29" fmla="*/ 221 h 1110"/>
                  <a:gd name="T30" fmla="*/ 859 w 1012"/>
                  <a:gd name="T31" fmla="*/ 133 h 1110"/>
                  <a:gd name="T32" fmla="*/ 933 w 1012"/>
                  <a:gd name="T33" fmla="*/ 126 h 1110"/>
                  <a:gd name="T34" fmla="*/ 960 w 1012"/>
                  <a:gd name="T35" fmla="*/ 159 h 1110"/>
                  <a:gd name="T36" fmla="*/ 982 w 1012"/>
                  <a:gd name="T37" fmla="*/ 115 h 1110"/>
                  <a:gd name="T38" fmla="*/ 1008 w 1012"/>
                  <a:gd name="T39" fmla="*/ 63 h 1110"/>
                  <a:gd name="T40" fmla="*/ 960 w 1012"/>
                  <a:gd name="T41" fmla="*/ 19 h 1110"/>
                  <a:gd name="T42" fmla="*/ 915 w 1012"/>
                  <a:gd name="T43" fmla="*/ 22 h 1110"/>
                  <a:gd name="T44" fmla="*/ 889 w 1012"/>
                  <a:gd name="T45" fmla="*/ 19 h 1110"/>
                  <a:gd name="T46" fmla="*/ 852 w 1012"/>
                  <a:gd name="T47" fmla="*/ 44 h 1110"/>
                  <a:gd name="T48" fmla="*/ 837 w 1012"/>
                  <a:gd name="T49" fmla="*/ 30 h 1110"/>
                  <a:gd name="T50" fmla="*/ 781 w 1012"/>
                  <a:gd name="T51" fmla="*/ 96 h 1110"/>
                  <a:gd name="T52" fmla="*/ 726 w 1012"/>
                  <a:gd name="T53" fmla="*/ 115 h 1110"/>
                  <a:gd name="T54" fmla="*/ 666 w 1012"/>
                  <a:gd name="T55" fmla="*/ 133 h 1110"/>
                  <a:gd name="T56" fmla="*/ 596 w 1012"/>
                  <a:gd name="T57" fmla="*/ 148 h 1110"/>
                  <a:gd name="T58" fmla="*/ 588 w 1012"/>
                  <a:gd name="T59" fmla="*/ 203 h 1110"/>
                  <a:gd name="T60" fmla="*/ 581 w 1012"/>
                  <a:gd name="T61" fmla="*/ 251 h 1110"/>
                  <a:gd name="T62" fmla="*/ 524 w 1012"/>
                  <a:gd name="T63" fmla="*/ 262 h 1110"/>
                  <a:gd name="T64" fmla="*/ 505 w 1012"/>
                  <a:gd name="T65" fmla="*/ 303 h 1110"/>
                  <a:gd name="T66" fmla="*/ 461 w 1012"/>
                  <a:gd name="T67" fmla="*/ 362 h 1110"/>
                  <a:gd name="T68" fmla="*/ 415 w 1012"/>
                  <a:gd name="T69" fmla="*/ 436 h 1110"/>
                  <a:gd name="T70" fmla="*/ 378 w 1012"/>
                  <a:gd name="T71" fmla="*/ 511 h 1110"/>
                  <a:gd name="T72" fmla="*/ 356 w 1012"/>
                  <a:gd name="T73" fmla="*/ 555 h 1110"/>
                  <a:gd name="T74" fmla="*/ 285 w 1012"/>
                  <a:gd name="T75" fmla="*/ 618 h 1110"/>
                  <a:gd name="T76" fmla="*/ 326 w 1012"/>
                  <a:gd name="T77" fmla="*/ 625 h 1110"/>
                  <a:gd name="T78" fmla="*/ 263 w 1012"/>
                  <a:gd name="T79" fmla="*/ 637 h 1110"/>
                  <a:gd name="T80" fmla="*/ 204 w 1012"/>
                  <a:gd name="T81" fmla="*/ 674 h 1110"/>
                  <a:gd name="T82" fmla="*/ 154 w 1012"/>
                  <a:gd name="T83" fmla="*/ 677 h 1110"/>
                  <a:gd name="T84" fmla="*/ 113 w 1012"/>
                  <a:gd name="T85" fmla="*/ 705 h 1110"/>
                  <a:gd name="T86" fmla="*/ 87 w 1012"/>
                  <a:gd name="T87" fmla="*/ 733 h 1110"/>
                  <a:gd name="T88" fmla="*/ 35 w 1012"/>
                  <a:gd name="T89" fmla="*/ 767 h 1110"/>
                  <a:gd name="T90" fmla="*/ 20 w 1012"/>
                  <a:gd name="T91" fmla="*/ 889 h 1110"/>
                  <a:gd name="T92" fmla="*/ 41 w 1012"/>
                  <a:gd name="T93" fmla="*/ 917 h 1110"/>
                  <a:gd name="T94" fmla="*/ 20 w 1012"/>
                  <a:gd name="T95" fmla="*/ 971 h 1110"/>
                  <a:gd name="T96" fmla="*/ 33 w 1012"/>
                  <a:gd name="T97" fmla="*/ 1003 h 1110"/>
                  <a:gd name="T98" fmla="*/ 0 w 1012"/>
                  <a:gd name="T99" fmla="*/ 1030 h 1110"/>
                  <a:gd name="T100" fmla="*/ 85 w 1012"/>
                  <a:gd name="T101" fmla="*/ 1110 h 1110"/>
                  <a:gd name="T102" fmla="*/ 209 w 1012"/>
                  <a:gd name="T103" fmla="*/ 1019 h 1110"/>
                  <a:gd name="T104" fmla="*/ 254 w 1012"/>
                  <a:gd name="T105" fmla="*/ 967 h 1110"/>
                  <a:gd name="T106" fmla="*/ 263 w 1012"/>
                  <a:gd name="T107" fmla="*/ 1045 h 11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12" h="1110">
                    <a:moveTo>
                      <a:pt x="271" y="1045"/>
                    </a:moveTo>
                    <a:lnTo>
                      <a:pt x="274" y="1043"/>
                    </a:lnTo>
                    <a:lnTo>
                      <a:pt x="285" y="1040"/>
                    </a:lnTo>
                    <a:lnTo>
                      <a:pt x="293" y="1028"/>
                    </a:lnTo>
                    <a:lnTo>
                      <a:pt x="297" y="1014"/>
                    </a:lnTo>
                    <a:lnTo>
                      <a:pt x="300" y="1006"/>
                    </a:lnTo>
                    <a:lnTo>
                      <a:pt x="297" y="984"/>
                    </a:lnTo>
                    <a:lnTo>
                      <a:pt x="300" y="969"/>
                    </a:lnTo>
                    <a:lnTo>
                      <a:pt x="311" y="962"/>
                    </a:lnTo>
                    <a:lnTo>
                      <a:pt x="337" y="951"/>
                    </a:lnTo>
                    <a:lnTo>
                      <a:pt x="341" y="939"/>
                    </a:lnTo>
                    <a:lnTo>
                      <a:pt x="337" y="902"/>
                    </a:lnTo>
                    <a:lnTo>
                      <a:pt x="334" y="895"/>
                    </a:lnTo>
                    <a:lnTo>
                      <a:pt x="334" y="873"/>
                    </a:lnTo>
                    <a:lnTo>
                      <a:pt x="326" y="865"/>
                    </a:lnTo>
                    <a:lnTo>
                      <a:pt x="330" y="847"/>
                    </a:lnTo>
                    <a:lnTo>
                      <a:pt x="337" y="847"/>
                    </a:lnTo>
                    <a:lnTo>
                      <a:pt x="356" y="836"/>
                    </a:lnTo>
                    <a:lnTo>
                      <a:pt x="341" y="802"/>
                    </a:lnTo>
                    <a:lnTo>
                      <a:pt x="334" y="791"/>
                    </a:lnTo>
                    <a:lnTo>
                      <a:pt x="334" y="788"/>
                    </a:lnTo>
                    <a:lnTo>
                      <a:pt x="334" y="759"/>
                    </a:lnTo>
                    <a:lnTo>
                      <a:pt x="345" y="737"/>
                    </a:lnTo>
                    <a:lnTo>
                      <a:pt x="348" y="714"/>
                    </a:lnTo>
                    <a:lnTo>
                      <a:pt x="352" y="688"/>
                    </a:lnTo>
                    <a:lnTo>
                      <a:pt x="348" y="666"/>
                    </a:lnTo>
                    <a:lnTo>
                      <a:pt x="356" y="651"/>
                    </a:lnTo>
                    <a:lnTo>
                      <a:pt x="360" y="640"/>
                    </a:lnTo>
                    <a:lnTo>
                      <a:pt x="382" y="625"/>
                    </a:lnTo>
                    <a:lnTo>
                      <a:pt x="404" y="618"/>
                    </a:lnTo>
                    <a:lnTo>
                      <a:pt x="423" y="625"/>
                    </a:lnTo>
                    <a:lnTo>
                      <a:pt x="430" y="629"/>
                    </a:lnTo>
                    <a:lnTo>
                      <a:pt x="442" y="614"/>
                    </a:lnTo>
                    <a:lnTo>
                      <a:pt x="442" y="596"/>
                    </a:lnTo>
                    <a:lnTo>
                      <a:pt x="430" y="562"/>
                    </a:lnTo>
                    <a:lnTo>
                      <a:pt x="426" y="548"/>
                    </a:lnTo>
                    <a:lnTo>
                      <a:pt x="430" y="540"/>
                    </a:lnTo>
                    <a:lnTo>
                      <a:pt x="437" y="540"/>
                    </a:lnTo>
                    <a:lnTo>
                      <a:pt x="446" y="529"/>
                    </a:lnTo>
                    <a:lnTo>
                      <a:pt x="450" y="507"/>
                    </a:lnTo>
                    <a:lnTo>
                      <a:pt x="453" y="477"/>
                    </a:lnTo>
                    <a:lnTo>
                      <a:pt x="457" y="448"/>
                    </a:lnTo>
                    <a:lnTo>
                      <a:pt x="468" y="436"/>
                    </a:lnTo>
                    <a:lnTo>
                      <a:pt x="490" y="422"/>
                    </a:lnTo>
                    <a:lnTo>
                      <a:pt x="505" y="414"/>
                    </a:lnTo>
                    <a:lnTo>
                      <a:pt x="509" y="392"/>
                    </a:lnTo>
                    <a:lnTo>
                      <a:pt x="516" y="377"/>
                    </a:lnTo>
                    <a:lnTo>
                      <a:pt x="535" y="362"/>
                    </a:lnTo>
                    <a:lnTo>
                      <a:pt x="539" y="351"/>
                    </a:lnTo>
                    <a:lnTo>
                      <a:pt x="535" y="340"/>
                    </a:lnTo>
                    <a:lnTo>
                      <a:pt x="535" y="325"/>
                    </a:lnTo>
                    <a:lnTo>
                      <a:pt x="550" y="314"/>
                    </a:lnTo>
                    <a:lnTo>
                      <a:pt x="568" y="281"/>
                    </a:lnTo>
                    <a:lnTo>
                      <a:pt x="581" y="284"/>
                    </a:lnTo>
                    <a:lnTo>
                      <a:pt x="603" y="266"/>
                    </a:lnTo>
                    <a:lnTo>
                      <a:pt x="600" y="251"/>
                    </a:lnTo>
                    <a:lnTo>
                      <a:pt x="614" y="236"/>
                    </a:lnTo>
                    <a:lnTo>
                      <a:pt x="622" y="240"/>
                    </a:lnTo>
                    <a:lnTo>
                      <a:pt x="637" y="236"/>
                    </a:lnTo>
                    <a:lnTo>
                      <a:pt x="659" y="240"/>
                    </a:lnTo>
                    <a:lnTo>
                      <a:pt x="688" y="214"/>
                    </a:lnTo>
                    <a:lnTo>
                      <a:pt x="685" y="199"/>
                    </a:lnTo>
                    <a:lnTo>
                      <a:pt x="688" y="192"/>
                    </a:lnTo>
                    <a:lnTo>
                      <a:pt x="681" y="188"/>
                    </a:lnTo>
                    <a:lnTo>
                      <a:pt x="696" y="174"/>
                    </a:lnTo>
                    <a:lnTo>
                      <a:pt x="718" y="171"/>
                    </a:lnTo>
                    <a:lnTo>
                      <a:pt x="733" y="192"/>
                    </a:lnTo>
                    <a:lnTo>
                      <a:pt x="759" y="221"/>
                    </a:lnTo>
                    <a:lnTo>
                      <a:pt x="770" y="221"/>
                    </a:lnTo>
                    <a:lnTo>
                      <a:pt x="785" y="210"/>
                    </a:lnTo>
                    <a:lnTo>
                      <a:pt x="796" y="207"/>
                    </a:lnTo>
                    <a:lnTo>
                      <a:pt x="803" y="210"/>
                    </a:lnTo>
                    <a:lnTo>
                      <a:pt x="815" y="221"/>
                    </a:lnTo>
                    <a:lnTo>
                      <a:pt x="829" y="225"/>
                    </a:lnTo>
                    <a:lnTo>
                      <a:pt x="833" y="221"/>
                    </a:lnTo>
                    <a:lnTo>
                      <a:pt x="840" y="207"/>
                    </a:lnTo>
                    <a:lnTo>
                      <a:pt x="844" y="199"/>
                    </a:lnTo>
                    <a:lnTo>
                      <a:pt x="859" y="174"/>
                    </a:lnTo>
                    <a:lnTo>
                      <a:pt x="863" y="171"/>
                    </a:lnTo>
                    <a:lnTo>
                      <a:pt x="859" y="133"/>
                    </a:lnTo>
                    <a:lnTo>
                      <a:pt x="878" y="115"/>
                    </a:lnTo>
                    <a:lnTo>
                      <a:pt x="885" y="119"/>
                    </a:lnTo>
                    <a:lnTo>
                      <a:pt x="907" y="96"/>
                    </a:lnTo>
                    <a:lnTo>
                      <a:pt x="926" y="119"/>
                    </a:lnTo>
                    <a:lnTo>
                      <a:pt x="933" y="126"/>
                    </a:lnTo>
                    <a:lnTo>
                      <a:pt x="944" y="122"/>
                    </a:lnTo>
                    <a:lnTo>
                      <a:pt x="952" y="133"/>
                    </a:lnTo>
                    <a:lnTo>
                      <a:pt x="952" y="141"/>
                    </a:lnTo>
                    <a:lnTo>
                      <a:pt x="960" y="148"/>
                    </a:lnTo>
                    <a:lnTo>
                      <a:pt x="960" y="159"/>
                    </a:lnTo>
                    <a:lnTo>
                      <a:pt x="971" y="145"/>
                    </a:lnTo>
                    <a:lnTo>
                      <a:pt x="990" y="130"/>
                    </a:lnTo>
                    <a:lnTo>
                      <a:pt x="1001" y="107"/>
                    </a:lnTo>
                    <a:lnTo>
                      <a:pt x="993" y="104"/>
                    </a:lnTo>
                    <a:lnTo>
                      <a:pt x="982" y="115"/>
                    </a:lnTo>
                    <a:lnTo>
                      <a:pt x="979" y="96"/>
                    </a:lnTo>
                    <a:lnTo>
                      <a:pt x="971" y="93"/>
                    </a:lnTo>
                    <a:lnTo>
                      <a:pt x="968" y="82"/>
                    </a:lnTo>
                    <a:lnTo>
                      <a:pt x="997" y="59"/>
                    </a:lnTo>
                    <a:lnTo>
                      <a:pt x="1008" y="63"/>
                    </a:lnTo>
                    <a:lnTo>
                      <a:pt x="1012" y="48"/>
                    </a:lnTo>
                    <a:lnTo>
                      <a:pt x="1005" y="44"/>
                    </a:lnTo>
                    <a:lnTo>
                      <a:pt x="986" y="37"/>
                    </a:lnTo>
                    <a:lnTo>
                      <a:pt x="975" y="33"/>
                    </a:lnTo>
                    <a:lnTo>
                      <a:pt x="960" y="19"/>
                    </a:lnTo>
                    <a:lnTo>
                      <a:pt x="944" y="15"/>
                    </a:lnTo>
                    <a:lnTo>
                      <a:pt x="929" y="30"/>
                    </a:lnTo>
                    <a:lnTo>
                      <a:pt x="922" y="41"/>
                    </a:lnTo>
                    <a:lnTo>
                      <a:pt x="907" y="30"/>
                    </a:lnTo>
                    <a:lnTo>
                      <a:pt x="915" y="22"/>
                    </a:lnTo>
                    <a:lnTo>
                      <a:pt x="918" y="4"/>
                    </a:lnTo>
                    <a:lnTo>
                      <a:pt x="915" y="0"/>
                    </a:lnTo>
                    <a:lnTo>
                      <a:pt x="896" y="0"/>
                    </a:lnTo>
                    <a:lnTo>
                      <a:pt x="892" y="7"/>
                    </a:lnTo>
                    <a:lnTo>
                      <a:pt x="889" y="19"/>
                    </a:lnTo>
                    <a:lnTo>
                      <a:pt x="892" y="30"/>
                    </a:lnTo>
                    <a:lnTo>
                      <a:pt x="878" y="44"/>
                    </a:lnTo>
                    <a:lnTo>
                      <a:pt x="866" y="22"/>
                    </a:lnTo>
                    <a:lnTo>
                      <a:pt x="855" y="26"/>
                    </a:lnTo>
                    <a:lnTo>
                      <a:pt x="852" y="44"/>
                    </a:lnTo>
                    <a:lnTo>
                      <a:pt x="844" y="70"/>
                    </a:lnTo>
                    <a:lnTo>
                      <a:pt x="826" y="89"/>
                    </a:lnTo>
                    <a:lnTo>
                      <a:pt x="815" y="67"/>
                    </a:lnTo>
                    <a:lnTo>
                      <a:pt x="833" y="52"/>
                    </a:lnTo>
                    <a:lnTo>
                      <a:pt x="837" y="30"/>
                    </a:lnTo>
                    <a:lnTo>
                      <a:pt x="826" y="30"/>
                    </a:lnTo>
                    <a:lnTo>
                      <a:pt x="807" y="30"/>
                    </a:lnTo>
                    <a:lnTo>
                      <a:pt x="792" y="52"/>
                    </a:lnTo>
                    <a:lnTo>
                      <a:pt x="774" y="82"/>
                    </a:lnTo>
                    <a:lnTo>
                      <a:pt x="781" y="96"/>
                    </a:lnTo>
                    <a:lnTo>
                      <a:pt x="770" y="104"/>
                    </a:lnTo>
                    <a:lnTo>
                      <a:pt x="755" y="93"/>
                    </a:lnTo>
                    <a:lnTo>
                      <a:pt x="740" y="100"/>
                    </a:lnTo>
                    <a:lnTo>
                      <a:pt x="744" y="115"/>
                    </a:lnTo>
                    <a:lnTo>
                      <a:pt x="726" y="115"/>
                    </a:lnTo>
                    <a:lnTo>
                      <a:pt x="714" y="119"/>
                    </a:lnTo>
                    <a:lnTo>
                      <a:pt x="700" y="137"/>
                    </a:lnTo>
                    <a:lnTo>
                      <a:pt x="681" y="133"/>
                    </a:lnTo>
                    <a:lnTo>
                      <a:pt x="681" y="145"/>
                    </a:lnTo>
                    <a:lnTo>
                      <a:pt x="666" y="133"/>
                    </a:lnTo>
                    <a:lnTo>
                      <a:pt x="648" y="141"/>
                    </a:lnTo>
                    <a:lnTo>
                      <a:pt x="644" y="156"/>
                    </a:lnTo>
                    <a:lnTo>
                      <a:pt x="629" y="159"/>
                    </a:lnTo>
                    <a:lnTo>
                      <a:pt x="618" y="145"/>
                    </a:lnTo>
                    <a:lnTo>
                      <a:pt x="596" y="148"/>
                    </a:lnTo>
                    <a:lnTo>
                      <a:pt x="574" y="156"/>
                    </a:lnTo>
                    <a:lnTo>
                      <a:pt x="574" y="178"/>
                    </a:lnTo>
                    <a:lnTo>
                      <a:pt x="588" y="182"/>
                    </a:lnTo>
                    <a:lnTo>
                      <a:pt x="588" y="188"/>
                    </a:lnTo>
                    <a:lnTo>
                      <a:pt x="588" y="203"/>
                    </a:lnTo>
                    <a:lnTo>
                      <a:pt x="577" y="199"/>
                    </a:lnTo>
                    <a:lnTo>
                      <a:pt x="564" y="207"/>
                    </a:lnTo>
                    <a:lnTo>
                      <a:pt x="568" y="221"/>
                    </a:lnTo>
                    <a:lnTo>
                      <a:pt x="581" y="233"/>
                    </a:lnTo>
                    <a:lnTo>
                      <a:pt x="581" y="251"/>
                    </a:lnTo>
                    <a:lnTo>
                      <a:pt x="568" y="244"/>
                    </a:lnTo>
                    <a:lnTo>
                      <a:pt x="557" y="247"/>
                    </a:lnTo>
                    <a:lnTo>
                      <a:pt x="557" y="262"/>
                    </a:lnTo>
                    <a:lnTo>
                      <a:pt x="539" y="262"/>
                    </a:lnTo>
                    <a:lnTo>
                      <a:pt x="524" y="262"/>
                    </a:lnTo>
                    <a:lnTo>
                      <a:pt x="520" y="273"/>
                    </a:lnTo>
                    <a:lnTo>
                      <a:pt x="516" y="281"/>
                    </a:lnTo>
                    <a:lnTo>
                      <a:pt x="505" y="284"/>
                    </a:lnTo>
                    <a:lnTo>
                      <a:pt x="501" y="292"/>
                    </a:lnTo>
                    <a:lnTo>
                      <a:pt x="505" y="303"/>
                    </a:lnTo>
                    <a:lnTo>
                      <a:pt x="483" y="310"/>
                    </a:lnTo>
                    <a:lnTo>
                      <a:pt x="498" y="325"/>
                    </a:lnTo>
                    <a:lnTo>
                      <a:pt x="501" y="333"/>
                    </a:lnTo>
                    <a:lnTo>
                      <a:pt x="487" y="344"/>
                    </a:lnTo>
                    <a:lnTo>
                      <a:pt x="461" y="362"/>
                    </a:lnTo>
                    <a:lnTo>
                      <a:pt x="442" y="377"/>
                    </a:lnTo>
                    <a:lnTo>
                      <a:pt x="430" y="399"/>
                    </a:lnTo>
                    <a:lnTo>
                      <a:pt x="411" y="414"/>
                    </a:lnTo>
                    <a:lnTo>
                      <a:pt x="411" y="425"/>
                    </a:lnTo>
                    <a:lnTo>
                      <a:pt x="415" y="436"/>
                    </a:lnTo>
                    <a:lnTo>
                      <a:pt x="400" y="448"/>
                    </a:lnTo>
                    <a:lnTo>
                      <a:pt x="404" y="462"/>
                    </a:lnTo>
                    <a:lnTo>
                      <a:pt x="389" y="488"/>
                    </a:lnTo>
                    <a:lnTo>
                      <a:pt x="378" y="492"/>
                    </a:lnTo>
                    <a:lnTo>
                      <a:pt x="378" y="511"/>
                    </a:lnTo>
                    <a:lnTo>
                      <a:pt x="386" y="522"/>
                    </a:lnTo>
                    <a:lnTo>
                      <a:pt x="374" y="533"/>
                    </a:lnTo>
                    <a:lnTo>
                      <a:pt x="367" y="525"/>
                    </a:lnTo>
                    <a:lnTo>
                      <a:pt x="352" y="533"/>
                    </a:lnTo>
                    <a:lnTo>
                      <a:pt x="356" y="555"/>
                    </a:lnTo>
                    <a:lnTo>
                      <a:pt x="341" y="562"/>
                    </a:lnTo>
                    <a:lnTo>
                      <a:pt x="319" y="566"/>
                    </a:lnTo>
                    <a:lnTo>
                      <a:pt x="304" y="585"/>
                    </a:lnTo>
                    <a:lnTo>
                      <a:pt x="300" y="603"/>
                    </a:lnTo>
                    <a:lnTo>
                      <a:pt x="285" y="618"/>
                    </a:lnTo>
                    <a:lnTo>
                      <a:pt x="285" y="629"/>
                    </a:lnTo>
                    <a:lnTo>
                      <a:pt x="304" y="614"/>
                    </a:lnTo>
                    <a:lnTo>
                      <a:pt x="326" y="599"/>
                    </a:lnTo>
                    <a:lnTo>
                      <a:pt x="334" y="603"/>
                    </a:lnTo>
                    <a:lnTo>
                      <a:pt x="326" y="625"/>
                    </a:lnTo>
                    <a:lnTo>
                      <a:pt x="308" y="637"/>
                    </a:lnTo>
                    <a:lnTo>
                      <a:pt x="289" y="633"/>
                    </a:lnTo>
                    <a:lnTo>
                      <a:pt x="293" y="648"/>
                    </a:lnTo>
                    <a:lnTo>
                      <a:pt x="267" y="659"/>
                    </a:lnTo>
                    <a:lnTo>
                      <a:pt x="263" y="637"/>
                    </a:lnTo>
                    <a:lnTo>
                      <a:pt x="252" y="629"/>
                    </a:lnTo>
                    <a:lnTo>
                      <a:pt x="237" y="651"/>
                    </a:lnTo>
                    <a:lnTo>
                      <a:pt x="222" y="651"/>
                    </a:lnTo>
                    <a:lnTo>
                      <a:pt x="206" y="655"/>
                    </a:lnTo>
                    <a:lnTo>
                      <a:pt x="204" y="674"/>
                    </a:lnTo>
                    <a:lnTo>
                      <a:pt x="196" y="677"/>
                    </a:lnTo>
                    <a:lnTo>
                      <a:pt x="196" y="687"/>
                    </a:lnTo>
                    <a:lnTo>
                      <a:pt x="187" y="683"/>
                    </a:lnTo>
                    <a:lnTo>
                      <a:pt x="174" y="675"/>
                    </a:lnTo>
                    <a:lnTo>
                      <a:pt x="154" y="677"/>
                    </a:lnTo>
                    <a:lnTo>
                      <a:pt x="154" y="688"/>
                    </a:lnTo>
                    <a:lnTo>
                      <a:pt x="156" y="698"/>
                    </a:lnTo>
                    <a:lnTo>
                      <a:pt x="148" y="701"/>
                    </a:lnTo>
                    <a:lnTo>
                      <a:pt x="130" y="692"/>
                    </a:lnTo>
                    <a:lnTo>
                      <a:pt x="113" y="705"/>
                    </a:lnTo>
                    <a:lnTo>
                      <a:pt x="117" y="716"/>
                    </a:lnTo>
                    <a:lnTo>
                      <a:pt x="115" y="724"/>
                    </a:lnTo>
                    <a:lnTo>
                      <a:pt x="98" y="716"/>
                    </a:lnTo>
                    <a:lnTo>
                      <a:pt x="93" y="726"/>
                    </a:lnTo>
                    <a:lnTo>
                      <a:pt x="87" y="733"/>
                    </a:lnTo>
                    <a:lnTo>
                      <a:pt x="67" y="729"/>
                    </a:lnTo>
                    <a:lnTo>
                      <a:pt x="56" y="731"/>
                    </a:lnTo>
                    <a:lnTo>
                      <a:pt x="54" y="746"/>
                    </a:lnTo>
                    <a:lnTo>
                      <a:pt x="46" y="750"/>
                    </a:lnTo>
                    <a:lnTo>
                      <a:pt x="35" y="767"/>
                    </a:lnTo>
                    <a:lnTo>
                      <a:pt x="37" y="788"/>
                    </a:lnTo>
                    <a:lnTo>
                      <a:pt x="33" y="817"/>
                    </a:lnTo>
                    <a:lnTo>
                      <a:pt x="28" y="847"/>
                    </a:lnTo>
                    <a:lnTo>
                      <a:pt x="24" y="875"/>
                    </a:lnTo>
                    <a:lnTo>
                      <a:pt x="20" y="889"/>
                    </a:lnTo>
                    <a:lnTo>
                      <a:pt x="30" y="902"/>
                    </a:lnTo>
                    <a:lnTo>
                      <a:pt x="46" y="891"/>
                    </a:lnTo>
                    <a:lnTo>
                      <a:pt x="57" y="897"/>
                    </a:lnTo>
                    <a:lnTo>
                      <a:pt x="57" y="908"/>
                    </a:lnTo>
                    <a:lnTo>
                      <a:pt x="41" y="917"/>
                    </a:lnTo>
                    <a:lnTo>
                      <a:pt x="39" y="936"/>
                    </a:lnTo>
                    <a:lnTo>
                      <a:pt x="35" y="945"/>
                    </a:lnTo>
                    <a:lnTo>
                      <a:pt x="19" y="943"/>
                    </a:lnTo>
                    <a:lnTo>
                      <a:pt x="13" y="965"/>
                    </a:lnTo>
                    <a:lnTo>
                      <a:pt x="20" y="971"/>
                    </a:lnTo>
                    <a:lnTo>
                      <a:pt x="35" y="967"/>
                    </a:lnTo>
                    <a:lnTo>
                      <a:pt x="43" y="977"/>
                    </a:lnTo>
                    <a:lnTo>
                      <a:pt x="44" y="982"/>
                    </a:lnTo>
                    <a:lnTo>
                      <a:pt x="32" y="990"/>
                    </a:lnTo>
                    <a:lnTo>
                      <a:pt x="33" y="1003"/>
                    </a:lnTo>
                    <a:lnTo>
                      <a:pt x="19" y="1006"/>
                    </a:lnTo>
                    <a:lnTo>
                      <a:pt x="9" y="999"/>
                    </a:lnTo>
                    <a:lnTo>
                      <a:pt x="11" y="1017"/>
                    </a:lnTo>
                    <a:lnTo>
                      <a:pt x="9" y="1030"/>
                    </a:lnTo>
                    <a:lnTo>
                      <a:pt x="0" y="1030"/>
                    </a:lnTo>
                    <a:lnTo>
                      <a:pt x="22" y="1053"/>
                    </a:lnTo>
                    <a:lnTo>
                      <a:pt x="33" y="1066"/>
                    </a:lnTo>
                    <a:lnTo>
                      <a:pt x="39" y="1084"/>
                    </a:lnTo>
                    <a:lnTo>
                      <a:pt x="61" y="1097"/>
                    </a:lnTo>
                    <a:lnTo>
                      <a:pt x="85" y="1110"/>
                    </a:lnTo>
                    <a:lnTo>
                      <a:pt x="108" y="1110"/>
                    </a:lnTo>
                    <a:lnTo>
                      <a:pt x="141" y="1088"/>
                    </a:lnTo>
                    <a:lnTo>
                      <a:pt x="174" y="1064"/>
                    </a:lnTo>
                    <a:lnTo>
                      <a:pt x="204" y="1023"/>
                    </a:lnTo>
                    <a:lnTo>
                      <a:pt x="209" y="1019"/>
                    </a:lnTo>
                    <a:lnTo>
                      <a:pt x="217" y="1032"/>
                    </a:lnTo>
                    <a:lnTo>
                      <a:pt x="232" y="1023"/>
                    </a:lnTo>
                    <a:lnTo>
                      <a:pt x="237" y="1008"/>
                    </a:lnTo>
                    <a:lnTo>
                      <a:pt x="239" y="990"/>
                    </a:lnTo>
                    <a:lnTo>
                      <a:pt x="254" y="967"/>
                    </a:lnTo>
                    <a:lnTo>
                      <a:pt x="248" y="993"/>
                    </a:lnTo>
                    <a:lnTo>
                      <a:pt x="256" y="997"/>
                    </a:lnTo>
                    <a:lnTo>
                      <a:pt x="252" y="1008"/>
                    </a:lnTo>
                    <a:lnTo>
                      <a:pt x="256" y="1028"/>
                    </a:lnTo>
                    <a:lnTo>
                      <a:pt x="263" y="1045"/>
                    </a:lnTo>
                    <a:lnTo>
                      <a:pt x="272" y="1040"/>
                    </a:lnTo>
                    <a:lnTo>
                      <a:pt x="271" y="1045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52" name="Freeform 730"/>
              <p:cNvSpPr>
                <a:spLocks/>
              </p:cNvSpPr>
              <p:nvPr/>
            </p:nvSpPr>
            <p:spPr bwMode="auto">
              <a:xfrm>
                <a:off x="1925" y="532"/>
                <a:ext cx="1012" cy="1110"/>
              </a:xfrm>
              <a:custGeom>
                <a:avLst/>
                <a:gdLst>
                  <a:gd name="T0" fmla="*/ 297 w 1012"/>
                  <a:gd name="T1" fmla="*/ 1014 h 1110"/>
                  <a:gd name="T2" fmla="*/ 337 w 1012"/>
                  <a:gd name="T3" fmla="*/ 951 h 1110"/>
                  <a:gd name="T4" fmla="*/ 326 w 1012"/>
                  <a:gd name="T5" fmla="*/ 865 h 1110"/>
                  <a:gd name="T6" fmla="*/ 334 w 1012"/>
                  <a:gd name="T7" fmla="*/ 791 h 1110"/>
                  <a:gd name="T8" fmla="*/ 352 w 1012"/>
                  <a:gd name="T9" fmla="*/ 688 h 1110"/>
                  <a:gd name="T10" fmla="*/ 404 w 1012"/>
                  <a:gd name="T11" fmla="*/ 618 h 1110"/>
                  <a:gd name="T12" fmla="*/ 430 w 1012"/>
                  <a:gd name="T13" fmla="*/ 562 h 1110"/>
                  <a:gd name="T14" fmla="*/ 450 w 1012"/>
                  <a:gd name="T15" fmla="*/ 507 h 1110"/>
                  <a:gd name="T16" fmla="*/ 505 w 1012"/>
                  <a:gd name="T17" fmla="*/ 414 h 1110"/>
                  <a:gd name="T18" fmla="*/ 535 w 1012"/>
                  <a:gd name="T19" fmla="*/ 340 h 1110"/>
                  <a:gd name="T20" fmla="*/ 603 w 1012"/>
                  <a:gd name="T21" fmla="*/ 266 h 1110"/>
                  <a:gd name="T22" fmla="*/ 659 w 1012"/>
                  <a:gd name="T23" fmla="*/ 240 h 1110"/>
                  <a:gd name="T24" fmla="*/ 696 w 1012"/>
                  <a:gd name="T25" fmla="*/ 174 h 1110"/>
                  <a:gd name="T26" fmla="*/ 785 w 1012"/>
                  <a:gd name="T27" fmla="*/ 210 h 1110"/>
                  <a:gd name="T28" fmla="*/ 833 w 1012"/>
                  <a:gd name="T29" fmla="*/ 221 h 1110"/>
                  <a:gd name="T30" fmla="*/ 859 w 1012"/>
                  <a:gd name="T31" fmla="*/ 133 h 1110"/>
                  <a:gd name="T32" fmla="*/ 933 w 1012"/>
                  <a:gd name="T33" fmla="*/ 126 h 1110"/>
                  <a:gd name="T34" fmla="*/ 960 w 1012"/>
                  <a:gd name="T35" fmla="*/ 159 h 1110"/>
                  <a:gd name="T36" fmla="*/ 982 w 1012"/>
                  <a:gd name="T37" fmla="*/ 115 h 1110"/>
                  <a:gd name="T38" fmla="*/ 1008 w 1012"/>
                  <a:gd name="T39" fmla="*/ 63 h 1110"/>
                  <a:gd name="T40" fmla="*/ 960 w 1012"/>
                  <a:gd name="T41" fmla="*/ 19 h 1110"/>
                  <a:gd name="T42" fmla="*/ 915 w 1012"/>
                  <a:gd name="T43" fmla="*/ 22 h 1110"/>
                  <a:gd name="T44" fmla="*/ 889 w 1012"/>
                  <a:gd name="T45" fmla="*/ 19 h 1110"/>
                  <a:gd name="T46" fmla="*/ 852 w 1012"/>
                  <a:gd name="T47" fmla="*/ 44 h 1110"/>
                  <a:gd name="T48" fmla="*/ 837 w 1012"/>
                  <a:gd name="T49" fmla="*/ 30 h 1110"/>
                  <a:gd name="T50" fmla="*/ 781 w 1012"/>
                  <a:gd name="T51" fmla="*/ 96 h 1110"/>
                  <a:gd name="T52" fmla="*/ 726 w 1012"/>
                  <a:gd name="T53" fmla="*/ 115 h 1110"/>
                  <a:gd name="T54" fmla="*/ 666 w 1012"/>
                  <a:gd name="T55" fmla="*/ 133 h 1110"/>
                  <a:gd name="T56" fmla="*/ 596 w 1012"/>
                  <a:gd name="T57" fmla="*/ 148 h 1110"/>
                  <a:gd name="T58" fmla="*/ 588 w 1012"/>
                  <a:gd name="T59" fmla="*/ 203 h 1110"/>
                  <a:gd name="T60" fmla="*/ 581 w 1012"/>
                  <a:gd name="T61" fmla="*/ 251 h 1110"/>
                  <a:gd name="T62" fmla="*/ 524 w 1012"/>
                  <a:gd name="T63" fmla="*/ 262 h 1110"/>
                  <a:gd name="T64" fmla="*/ 505 w 1012"/>
                  <a:gd name="T65" fmla="*/ 303 h 1110"/>
                  <a:gd name="T66" fmla="*/ 461 w 1012"/>
                  <a:gd name="T67" fmla="*/ 362 h 1110"/>
                  <a:gd name="T68" fmla="*/ 415 w 1012"/>
                  <a:gd name="T69" fmla="*/ 436 h 1110"/>
                  <a:gd name="T70" fmla="*/ 378 w 1012"/>
                  <a:gd name="T71" fmla="*/ 511 h 1110"/>
                  <a:gd name="T72" fmla="*/ 356 w 1012"/>
                  <a:gd name="T73" fmla="*/ 555 h 1110"/>
                  <a:gd name="T74" fmla="*/ 285 w 1012"/>
                  <a:gd name="T75" fmla="*/ 618 h 1110"/>
                  <a:gd name="T76" fmla="*/ 326 w 1012"/>
                  <a:gd name="T77" fmla="*/ 625 h 1110"/>
                  <a:gd name="T78" fmla="*/ 263 w 1012"/>
                  <a:gd name="T79" fmla="*/ 637 h 1110"/>
                  <a:gd name="T80" fmla="*/ 204 w 1012"/>
                  <a:gd name="T81" fmla="*/ 674 h 1110"/>
                  <a:gd name="T82" fmla="*/ 154 w 1012"/>
                  <a:gd name="T83" fmla="*/ 677 h 1110"/>
                  <a:gd name="T84" fmla="*/ 113 w 1012"/>
                  <a:gd name="T85" fmla="*/ 705 h 1110"/>
                  <a:gd name="T86" fmla="*/ 87 w 1012"/>
                  <a:gd name="T87" fmla="*/ 733 h 1110"/>
                  <a:gd name="T88" fmla="*/ 35 w 1012"/>
                  <a:gd name="T89" fmla="*/ 767 h 1110"/>
                  <a:gd name="T90" fmla="*/ 20 w 1012"/>
                  <a:gd name="T91" fmla="*/ 889 h 1110"/>
                  <a:gd name="T92" fmla="*/ 41 w 1012"/>
                  <a:gd name="T93" fmla="*/ 917 h 1110"/>
                  <a:gd name="T94" fmla="*/ 20 w 1012"/>
                  <a:gd name="T95" fmla="*/ 971 h 1110"/>
                  <a:gd name="T96" fmla="*/ 33 w 1012"/>
                  <a:gd name="T97" fmla="*/ 1003 h 1110"/>
                  <a:gd name="T98" fmla="*/ 0 w 1012"/>
                  <a:gd name="T99" fmla="*/ 1030 h 1110"/>
                  <a:gd name="T100" fmla="*/ 85 w 1012"/>
                  <a:gd name="T101" fmla="*/ 1110 h 1110"/>
                  <a:gd name="T102" fmla="*/ 209 w 1012"/>
                  <a:gd name="T103" fmla="*/ 1019 h 1110"/>
                  <a:gd name="T104" fmla="*/ 254 w 1012"/>
                  <a:gd name="T105" fmla="*/ 967 h 1110"/>
                  <a:gd name="T106" fmla="*/ 263 w 1012"/>
                  <a:gd name="T107" fmla="*/ 1045 h 11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12" h="1110">
                    <a:moveTo>
                      <a:pt x="271" y="1045"/>
                    </a:moveTo>
                    <a:lnTo>
                      <a:pt x="274" y="1043"/>
                    </a:lnTo>
                    <a:lnTo>
                      <a:pt x="285" y="1040"/>
                    </a:lnTo>
                    <a:lnTo>
                      <a:pt x="293" y="1028"/>
                    </a:lnTo>
                    <a:lnTo>
                      <a:pt x="297" y="1014"/>
                    </a:lnTo>
                    <a:lnTo>
                      <a:pt x="300" y="1006"/>
                    </a:lnTo>
                    <a:lnTo>
                      <a:pt x="297" y="984"/>
                    </a:lnTo>
                    <a:lnTo>
                      <a:pt x="300" y="969"/>
                    </a:lnTo>
                    <a:lnTo>
                      <a:pt x="311" y="962"/>
                    </a:lnTo>
                    <a:lnTo>
                      <a:pt x="337" y="951"/>
                    </a:lnTo>
                    <a:lnTo>
                      <a:pt x="341" y="939"/>
                    </a:lnTo>
                    <a:lnTo>
                      <a:pt x="337" y="902"/>
                    </a:lnTo>
                    <a:lnTo>
                      <a:pt x="334" y="895"/>
                    </a:lnTo>
                    <a:lnTo>
                      <a:pt x="334" y="873"/>
                    </a:lnTo>
                    <a:lnTo>
                      <a:pt x="326" y="865"/>
                    </a:lnTo>
                    <a:lnTo>
                      <a:pt x="330" y="847"/>
                    </a:lnTo>
                    <a:lnTo>
                      <a:pt x="337" y="847"/>
                    </a:lnTo>
                    <a:lnTo>
                      <a:pt x="356" y="836"/>
                    </a:lnTo>
                    <a:lnTo>
                      <a:pt x="341" y="802"/>
                    </a:lnTo>
                    <a:lnTo>
                      <a:pt x="334" y="791"/>
                    </a:lnTo>
                    <a:lnTo>
                      <a:pt x="334" y="788"/>
                    </a:lnTo>
                    <a:lnTo>
                      <a:pt x="334" y="759"/>
                    </a:lnTo>
                    <a:lnTo>
                      <a:pt x="345" y="737"/>
                    </a:lnTo>
                    <a:lnTo>
                      <a:pt x="348" y="714"/>
                    </a:lnTo>
                    <a:lnTo>
                      <a:pt x="352" y="688"/>
                    </a:lnTo>
                    <a:lnTo>
                      <a:pt x="348" y="666"/>
                    </a:lnTo>
                    <a:lnTo>
                      <a:pt x="356" y="651"/>
                    </a:lnTo>
                    <a:lnTo>
                      <a:pt x="360" y="640"/>
                    </a:lnTo>
                    <a:lnTo>
                      <a:pt x="382" y="625"/>
                    </a:lnTo>
                    <a:lnTo>
                      <a:pt x="404" y="618"/>
                    </a:lnTo>
                    <a:lnTo>
                      <a:pt x="423" y="625"/>
                    </a:lnTo>
                    <a:lnTo>
                      <a:pt x="430" y="629"/>
                    </a:lnTo>
                    <a:lnTo>
                      <a:pt x="442" y="614"/>
                    </a:lnTo>
                    <a:lnTo>
                      <a:pt x="442" y="596"/>
                    </a:lnTo>
                    <a:lnTo>
                      <a:pt x="430" y="562"/>
                    </a:lnTo>
                    <a:lnTo>
                      <a:pt x="426" y="548"/>
                    </a:lnTo>
                    <a:lnTo>
                      <a:pt x="430" y="540"/>
                    </a:lnTo>
                    <a:lnTo>
                      <a:pt x="437" y="540"/>
                    </a:lnTo>
                    <a:lnTo>
                      <a:pt x="446" y="529"/>
                    </a:lnTo>
                    <a:lnTo>
                      <a:pt x="450" y="507"/>
                    </a:lnTo>
                    <a:lnTo>
                      <a:pt x="453" y="477"/>
                    </a:lnTo>
                    <a:lnTo>
                      <a:pt x="457" y="448"/>
                    </a:lnTo>
                    <a:lnTo>
                      <a:pt x="468" y="436"/>
                    </a:lnTo>
                    <a:lnTo>
                      <a:pt x="490" y="422"/>
                    </a:lnTo>
                    <a:lnTo>
                      <a:pt x="505" y="414"/>
                    </a:lnTo>
                    <a:lnTo>
                      <a:pt x="509" y="392"/>
                    </a:lnTo>
                    <a:lnTo>
                      <a:pt x="516" y="377"/>
                    </a:lnTo>
                    <a:lnTo>
                      <a:pt x="535" y="362"/>
                    </a:lnTo>
                    <a:lnTo>
                      <a:pt x="539" y="351"/>
                    </a:lnTo>
                    <a:lnTo>
                      <a:pt x="535" y="340"/>
                    </a:lnTo>
                    <a:lnTo>
                      <a:pt x="535" y="325"/>
                    </a:lnTo>
                    <a:lnTo>
                      <a:pt x="550" y="314"/>
                    </a:lnTo>
                    <a:lnTo>
                      <a:pt x="568" y="281"/>
                    </a:lnTo>
                    <a:lnTo>
                      <a:pt x="581" y="284"/>
                    </a:lnTo>
                    <a:lnTo>
                      <a:pt x="603" y="266"/>
                    </a:lnTo>
                    <a:lnTo>
                      <a:pt x="600" y="251"/>
                    </a:lnTo>
                    <a:lnTo>
                      <a:pt x="614" y="236"/>
                    </a:lnTo>
                    <a:lnTo>
                      <a:pt x="622" y="240"/>
                    </a:lnTo>
                    <a:lnTo>
                      <a:pt x="637" y="236"/>
                    </a:lnTo>
                    <a:lnTo>
                      <a:pt x="659" y="240"/>
                    </a:lnTo>
                    <a:lnTo>
                      <a:pt x="688" y="214"/>
                    </a:lnTo>
                    <a:lnTo>
                      <a:pt x="685" y="199"/>
                    </a:lnTo>
                    <a:lnTo>
                      <a:pt x="688" y="192"/>
                    </a:lnTo>
                    <a:lnTo>
                      <a:pt x="681" y="188"/>
                    </a:lnTo>
                    <a:lnTo>
                      <a:pt x="696" y="174"/>
                    </a:lnTo>
                    <a:lnTo>
                      <a:pt x="718" y="171"/>
                    </a:lnTo>
                    <a:lnTo>
                      <a:pt x="733" y="192"/>
                    </a:lnTo>
                    <a:lnTo>
                      <a:pt x="759" y="221"/>
                    </a:lnTo>
                    <a:lnTo>
                      <a:pt x="770" y="221"/>
                    </a:lnTo>
                    <a:lnTo>
                      <a:pt x="785" y="210"/>
                    </a:lnTo>
                    <a:lnTo>
                      <a:pt x="796" y="207"/>
                    </a:lnTo>
                    <a:lnTo>
                      <a:pt x="803" y="210"/>
                    </a:lnTo>
                    <a:lnTo>
                      <a:pt x="815" y="221"/>
                    </a:lnTo>
                    <a:lnTo>
                      <a:pt x="829" y="225"/>
                    </a:lnTo>
                    <a:lnTo>
                      <a:pt x="833" y="221"/>
                    </a:lnTo>
                    <a:lnTo>
                      <a:pt x="840" y="207"/>
                    </a:lnTo>
                    <a:lnTo>
                      <a:pt x="844" y="199"/>
                    </a:lnTo>
                    <a:lnTo>
                      <a:pt x="859" y="174"/>
                    </a:lnTo>
                    <a:lnTo>
                      <a:pt x="863" y="171"/>
                    </a:lnTo>
                    <a:lnTo>
                      <a:pt x="859" y="133"/>
                    </a:lnTo>
                    <a:lnTo>
                      <a:pt x="878" y="115"/>
                    </a:lnTo>
                    <a:lnTo>
                      <a:pt x="885" y="119"/>
                    </a:lnTo>
                    <a:lnTo>
                      <a:pt x="907" y="96"/>
                    </a:lnTo>
                    <a:lnTo>
                      <a:pt x="926" y="119"/>
                    </a:lnTo>
                    <a:lnTo>
                      <a:pt x="933" y="126"/>
                    </a:lnTo>
                    <a:lnTo>
                      <a:pt x="944" y="122"/>
                    </a:lnTo>
                    <a:lnTo>
                      <a:pt x="952" y="133"/>
                    </a:lnTo>
                    <a:lnTo>
                      <a:pt x="952" y="141"/>
                    </a:lnTo>
                    <a:lnTo>
                      <a:pt x="960" y="148"/>
                    </a:lnTo>
                    <a:lnTo>
                      <a:pt x="960" y="159"/>
                    </a:lnTo>
                    <a:lnTo>
                      <a:pt x="971" y="145"/>
                    </a:lnTo>
                    <a:lnTo>
                      <a:pt x="990" y="130"/>
                    </a:lnTo>
                    <a:lnTo>
                      <a:pt x="1001" y="107"/>
                    </a:lnTo>
                    <a:lnTo>
                      <a:pt x="993" y="104"/>
                    </a:lnTo>
                    <a:lnTo>
                      <a:pt x="982" y="115"/>
                    </a:lnTo>
                    <a:lnTo>
                      <a:pt x="979" y="96"/>
                    </a:lnTo>
                    <a:lnTo>
                      <a:pt x="971" y="93"/>
                    </a:lnTo>
                    <a:lnTo>
                      <a:pt x="968" y="82"/>
                    </a:lnTo>
                    <a:lnTo>
                      <a:pt x="997" y="59"/>
                    </a:lnTo>
                    <a:lnTo>
                      <a:pt x="1008" y="63"/>
                    </a:lnTo>
                    <a:lnTo>
                      <a:pt x="1012" y="48"/>
                    </a:lnTo>
                    <a:lnTo>
                      <a:pt x="1005" y="44"/>
                    </a:lnTo>
                    <a:lnTo>
                      <a:pt x="986" y="37"/>
                    </a:lnTo>
                    <a:lnTo>
                      <a:pt x="975" y="33"/>
                    </a:lnTo>
                    <a:lnTo>
                      <a:pt x="960" y="19"/>
                    </a:lnTo>
                    <a:lnTo>
                      <a:pt x="944" y="15"/>
                    </a:lnTo>
                    <a:lnTo>
                      <a:pt x="929" y="30"/>
                    </a:lnTo>
                    <a:lnTo>
                      <a:pt x="922" y="41"/>
                    </a:lnTo>
                    <a:lnTo>
                      <a:pt x="907" y="30"/>
                    </a:lnTo>
                    <a:lnTo>
                      <a:pt x="915" y="22"/>
                    </a:lnTo>
                    <a:lnTo>
                      <a:pt x="918" y="4"/>
                    </a:lnTo>
                    <a:lnTo>
                      <a:pt x="915" y="0"/>
                    </a:lnTo>
                    <a:lnTo>
                      <a:pt x="896" y="0"/>
                    </a:lnTo>
                    <a:lnTo>
                      <a:pt x="892" y="7"/>
                    </a:lnTo>
                    <a:lnTo>
                      <a:pt x="889" y="19"/>
                    </a:lnTo>
                    <a:lnTo>
                      <a:pt x="892" y="30"/>
                    </a:lnTo>
                    <a:lnTo>
                      <a:pt x="878" y="44"/>
                    </a:lnTo>
                    <a:lnTo>
                      <a:pt x="866" y="22"/>
                    </a:lnTo>
                    <a:lnTo>
                      <a:pt x="855" y="26"/>
                    </a:lnTo>
                    <a:lnTo>
                      <a:pt x="852" y="44"/>
                    </a:lnTo>
                    <a:lnTo>
                      <a:pt x="844" y="70"/>
                    </a:lnTo>
                    <a:lnTo>
                      <a:pt x="826" y="89"/>
                    </a:lnTo>
                    <a:lnTo>
                      <a:pt x="815" y="67"/>
                    </a:lnTo>
                    <a:lnTo>
                      <a:pt x="833" y="52"/>
                    </a:lnTo>
                    <a:lnTo>
                      <a:pt x="837" y="30"/>
                    </a:lnTo>
                    <a:lnTo>
                      <a:pt x="826" y="30"/>
                    </a:lnTo>
                    <a:lnTo>
                      <a:pt x="807" y="30"/>
                    </a:lnTo>
                    <a:lnTo>
                      <a:pt x="792" y="52"/>
                    </a:lnTo>
                    <a:lnTo>
                      <a:pt x="774" y="82"/>
                    </a:lnTo>
                    <a:lnTo>
                      <a:pt x="781" y="96"/>
                    </a:lnTo>
                    <a:lnTo>
                      <a:pt x="770" y="104"/>
                    </a:lnTo>
                    <a:lnTo>
                      <a:pt x="755" y="93"/>
                    </a:lnTo>
                    <a:lnTo>
                      <a:pt x="740" y="100"/>
                    </a:lnTo>
                    <a:lnTo>
                      <a:pt x="744" y="115"/>
                    </a:lnTo>
                    <a:lnTo>
                      <a:pt x="726" y="115"/>
                    </a:lnTo>
                    <a:lnTo>
                      <a:pt x="714" y="119"/>
                    </a:lnTo>
                    <a:lnTo>
                      <a:pt x="700" y="137"/>
                    </a:lnTo>
                    <a:lnTo>
                      <a:pt x="681" y="133"/>
                    </a:lnTo>
                    <a:lnTo>
                      <a:pt x="681" y="145"/>
                    </a:lnTo>
                    <a:lnTo>
                      <a:pt x="666" y="133"/>
                    </a:lnTo>
                    <a:lnTo>
                      <a:pt x="648" y="141"/>
                    </a:lnTo>
                    <a:lnTo>
                      <a:pt x="644" y="156"/>
                    </a:lnTo>
                    <a:lnTo>
                      <a:pt x="629" y="159"/>
                    </a:lnTo>
                    <a:lnTo>
                      <a:pt x="618" y="145"/>
                    </a:lnTo>
                    <a:lnTo>
                      <a:pt x="596" y="148"/>
                    </a:lnTo>
                    <a:lnTo>
                      <a:pt x="574" y="156"/>
                    </a:lnTo>
                    <a:lnTo>
                      <a:pt x="574" y="178"/>
                    </a:lnTo>
                    <a:lnTo>
                      <a:pt x="588" y="182"/>
                    </a:lnTo>
                    <a:lnTo>
                      <a:pt x="588" y="188"/>
                    </a:lnTo>
                    <a:lnTo>
                      <a:pt x="588" y="203"/>
                    </a:lnTo>
                    <a:lnTo>
                      <a:pt x="577" y="199"/>
                    </a:lnTo>
                    <a:lnTo>
                      <a:pt x="564" y="207"/>
                    </a:lnTo>
                    <a:lnTo>
                      <a:pt x="568" y="221"/>
                    </a:lnTo>
                    <a:lnTo>
                      <a:pt x="581" y="233"/>
                    </a:lnTo>
                    <a:lnTo>
                      <a:pt x="581" y="251"/>
                    </a:lnTo>
                    <a:lnTo>
                      <a:pt x="568" y="244"/>
                    </a:lnTo>
                    <a:lnTo>
                      <a:pt x="557" y="247"/>
                    </a:lnTo>
                    <a:lnTo>
                      <a:pt x="557" y="262"/>
                    </a:lnTo>
                    <a:lnTo>
                      <a:pt x="539" y="262"/>
                    </a:lnTo>
                    <a:lnTo>
                      <a:pt x="524" y="262"/>
                    </a:lnTo>
                    <a:lnTo>
                      <a:pt x="520" y="273"/>
                    </a:lnTo>
                    <a:lnTo>
                      <a:pt x="516" y="281"/>
                    </a:lnTo>
                    <a:lnTo>
                      <a:pt x="505" y="284"/>
                    </a:lnTo>
                    <a:lnTo>
                      <a:pt x="501" y="292"/>
                    </a:lnTo>
                    <a:lnTo>
                      <a:pt x="505" y="303"/>
                    </a:lnTo>
                    <a:lnTo>
                      <a:pt x="483" y="310"/>
                    </a:lnTo>
                    <a:lnTo>
                      <a:pt x="498" y="325"/>
                    </a:lnTo>
                    <a:lnTo>
                      <a:pt x="501" y="333"/>
                    </a:lnTo>
                    <a:lnTo>
                      <a:pt x="487" y="344"/>
                    </a:lnTo>
                    <a:lnTo>
                      <a:pt x="461" y="362"/>
                    </a:lnTo>
                    <a:lnTo>
                      <a:pt x="442" y="377"/>
                    </a:lnTo>
                    <a:lnTo>
                      <a:pt x="430" y="399"/>
                    </a:lnTo>
                    <a:lnTo>
                      <a:pt x="411" y="414"/>
                    </a:lnTo>
                    <a:lnTo>
                      <a:pt x="411" y="425"/>
                    </a:lnTo>
                    <a:lnTo>
                      <a:pt x="415" y="436"/>
                    </a:lnTo>
                    <a:lnTo>
                      <a:pt x="400" y="448"/>
                    </a:lnTo>
                    <a:lnTo>
                      <a:pt x="404" y="462"/>
                    </a:lnTo>
                    <a:lnTo>
                      <a:pt x="389" y="488"/>
                    </a:lnTo>
                    <a:lnTo>
                      <a:pt x="378" y="492"/>
                    </a:lnTo>
                    <a:lnTo>
                      <a:pt x="378" y="511"/>
                    </a:lnTo>
                    <a:lnTo>
                      <a:pt x="386" y="522"/>
                    </a:lnTo>
                    <a:lnTo>
                      <a:pt x="374" y="533"/>
                    </a:lnTo>
                    <a:lnTo>
                      <a:pt x="367" y="525"/>
                    </a:lnTo>
                    <a:lnTo>
                      <a:pt x="352" y="533"/>
                    </a:lnTo>
                    <a:lnTo>
                      <a:pt x="356" y="555"/>
                    </a:lnTo>
                    <a:lnTo>
                      <a:pt x="341" y="562"/>
                    </a:lnTo>
                    <a:lnTo>
                      <a:pt x="319" y="566"/>
                    </a:lnTo>
                    <a:lnTo>
                      <a:pt x="304" y="585"/>
                    </a:lnTo>
                    <a:lnTo>
                      <a:pt x="300" y="603"/>
                    </a:lnTo>
                    <a:lnTo>
                      <a:pt x="285" y="618"/>
                    </a:lnTo>
                    <a:lnTo>
                      <a:pt x="285" y="629"/>
                    </a:lnTo>
                    <a:lnTo>
                      <a:pt x="304" y="614"/>
                    </a:lnTo>
                    <a:lnTo>
                      <a:pt x="326" y="599"/>
                    </a:lnTo>
                    <a:lnTo>
                      <a:pt x="334" y="603"/>
                    </a:lnTo>
                    <a:lnTo>
                      <a:pt x="326" y="625"/>
                    </a:lnTo>
                    <a:lnTo>
                      <a:pt x="308" y="637"/>
                    </a:lnTo>
                    <a:lnTo>
                      <a:pt x="289" y="633"/>
                    </a:lnTo>
                    <a:lnTo>
                      <a:pt x="293" y="648"/>
                    </a:lnTo>
                    <a:lnTo>
                      <a:pt x="267" y="659"/>
                    </a:lnTo>
                    <a:lnTo>
                      <a:pt x="263" y="637"/>
                    </a:lnTo>
                    <a:lnTo>
                      <a:pt x="252" y="629"/>
                    </a:lnTo>
                    <a:lnTo>
                      <a:pt x="237" y="651"/>
                    </a:lnTo>
                    <a:lnTo>
                      <a:pt x="222" y="651"/>
                    </a:lnTo>
                    <a:lnTo>
                      <a:pt x="206" y="655"/>
                    </a:lnTo>
                    <a:lnTo>
                      <a:pt x="204" y="674"/>
                    </a:lnTo>
                    <a:lnTo>
                      <a:pt x="196" y="677"/>
                    </a:lnTo>
                    <a:lnTo>
                      <a:pt x="196" y="687"/>
                    </a:lnTo>
                    <a:lnTo>
                      <a:pt x="187" y="683"/>
                    </a:lnTo>
                    <a:lnTo>
                      <a:pt x="174" y="675"/>
                    </a:lnTo>
                    <a:lnTo>
                      <a:pt x="154" y="677"/>
                    </a:lnTo>
                    <a:lnTo>
                      <a:pt x="154" y="688"/>
                    </a:lnTo>
                    <a:lnTo>
                      <a:pt x="156" y="698"/>
                    </a:lnTo>
                    <a:lnTo>
                      <a:pt x="148" y="701"/>
                    </a:lnTo>
                    <a:lnTo>
                      <a:pt x="130" y="692"/>
                    </a:lnTo>
                    <a:lnTo>
                      <a:pt x="113" y="705"/>
                    </a:lnTo>
                    <a:lnTo>
                      <a:pt x="117" y="716"/>
                    </a:lnTo>
                    <a:lnTo>
                      <a:pt x="115" y="724"/>
                    </a:lnTo>
                    <a:lnTo>
                      <a:pt x="98" y="716"/>
                    </a:lnTo>
                    <a:lnTo>
                      <a:pt x="93" y="726"/>
                    </a:lnTo>
                    <a:lnTo>
                      <a:pt x="87" y="733"/>
                    </a:lnTo>
                    <a:lnTo>
                      <a:pt x="67" y="729"/>
                    </a:lnTo>
                    <a:lnTo>
                      <a:pt x="56" y="731"/>
                    </a:lnTo>
                    <a:lnTo>
                      <a:pt x="54" y="746"/>
                    </a:lnTo>
                    <a:lnTo>
                      <a:pt x="46" y="750"/>
                    </a:lnTo>
                    <a:lnTo>
                      <a:pt x="35" y="767"/>
                    </a:lnTo>
                    <a:lnTo>
                      <a:pt x="37" y="788"/>
                    </a:lnTo>
                    <a:lnTo>
                      <a:pt x="33" y="817"/>
                    </a:lnTo>
                    <a:lnTo>
                      <a:pt x="28" y="847"/>
                    </a:lnTo>
                    <a:lnTo>
                      <a:pt x="24" y="875"/>
                    </a:lnTo>
                    <a:lnTo>
                      <a:pt x="20" y="889"/>
                    </a:lnTo>
                    <a:lnTo>
                      <a:pt x="30" y="902"/>
                    </a:lnTo>
                    <a:lnTo>
                      <a:pt x="46" y="891"/>
                    </a:lnTo>
                    <a:lnTo>
                      <a:pt x="57" y="897"/>
                    </a:lnTo>
                    <a:lnTo>
                      <a:pt x="57" y="908"/>
                    </a:lnTo>
                    <a:lnTo>
                      <a:pt x="41" y="917"/>
                    </a:lnTo>
                    <a:lnTo>
                      <a:pt x="39" y="936"/>
                    </a:lnTo>
                    <a:lnTo>
                      <a:pt x="35" y="945"/>
                    </a:lnTo>
                    <a:lnTo>
                      <a:pt x="19" y="943"/>
                    </a:lnTo>
                    <a:lnTo>
                      <a:pt x="13" y="965"/>
                    </a:lnTo>
                    <a:lnTo>
                      <a:pt x="20" y="971"/>
                    </a:lnTo>
                    <a:lnTo>
                      <a:pt x="35" y="967"/>
                    </a:lnTo>
                    <a:lnTo>
                      <a:pt x="43" y="977"/>
                    </a:lnTo>
                    <a:lnTo>
                      <a:pt x="44" y="982"/>
                    </a:lnTo>
                    <a:lnTo>
                      <a:pt x="32" y="990"/>
                    </a:lnTo>
                    <a:lnTo>
                      <a:pt x="33" y="1003"/>
                    </a:lnTo>
                    <a:lnTo>
                      <a:pt x="19" y="1006"/>
                    </a:lnTo>
                    <a:lnTo>
                      <a:pt x="9" y="999"/>
                    </a:lnTo>
                    <a:lnTo>
                      <a:pt x="11" y="1017"/>
                    </a:lnTo>
                    <a:lnTo>
                      <a:pt x="9" y="1030"/>
                    </a:lnTo>
                    <a:lnTo>
                      <a:pt x="0" y="1030"/>
                    </a:lnTo>
                    <a:lnTo>
                      <a:pt x="22" y="1053"/>
                    </a:lnTo>
                    <a:lnTo>
                      <a:pt x="33" y="1066"/>
                    </a:lnTo>
                    <a:lnTo>
                      <a:pt x="39" y="1084"/>
                    </a:lnTo>
                    <a:lnTo>
                      <a:pt x="61" y="1097"/>
                    </a:lnTo>
                    <a:lnTo>
                      <a:pt x="85" y="1110"/>
                    </a:lnTo>
                    <a:lnTo>
                      <a:pt x="108" y="1110"/>
                    </a:lnTo>
                    <a:lnTo>
                      <a:pt x="141" y="1088"/>
                    </a:lnTo>
                    <a:lnTo>
                      <a:pt x="174" y="1064"/>
                    </a:lnTo>
                    <a:lnTo>
                      <a:pt x="204" y="1023"/>
                    </a:lnTo>
                    <a:lnTo>
                      <a:pt x="209" y="1019"/>
                    </a:lnTo>
                    <a:lnTo>
                      <a:pt x="217" y="1032"/>
                    </a:lnTo>
                    <a:lnTo>
                      <a:pt x="232" y="1023"/>
                    </a:lnTo>
                    <a:lnTo>
                      <a:pt x="237" y="1008"/>
                    </a:lnTo>
                    <a:lnTo>
                      <a:pt x="239" y="990"/>
                    </a:lnTo>
                    <a:lnTo>
                      <a:pt x="254" y="967"/>
                    </a:lnTo>
                    <a:lnTo>
                      <a:pt x="248" y="993"/>
                    </a:lnTo>
                    <a:lnTo>
                      <a:pt x="256" y="997"/>
                    </a:lnTo>
                    <a:lnTo>
                      <a:pt x="252" y="1008"/>
                    </a:lnTo>
                    <a:lnTo>
                      <a:pt x="256" y="1028"/>
                    </a:lnTo>
                    <a:lnTo>
                      <a:pt x="263" y="1045"/>
                    </a:lnTo>
                    <a:lnTo>
                      <a:pt x="272" y="1040"/>
                    </a:lnTo>
                    <a:lnTo>
                      <a:pt x="271" y="1045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53" name="Freeform 731"/>
              <p:cNvSpPr>
                <a:spLocks/>
              </p:cNvSpPr>
              <p:nvPr/>
            </p:nvSpPr>
            <p:spPr bwMode="auto">
              <a:xfrm>
                <a:off x="1925" y="532"/>
                <a:ext cx="1012" cy="1110"/>
              </a:xfrm>
              <a:custGeom>
                <a:avLst/>
                <a:gdLst>
                  <a:gd name="T0" fmla="*/ 297 w 1012"/>
                  <a:gd name="T1" fmla="*/ 1014 h 1110"/>
                  <a:gd name="T2" fmla="*/ 337 w 1012"/>
                  <a:gd name="T3" fmla="*/ 951 h 1110"/>
                  <a:gd name="T4" fmla="*/ 326 w 1012"/>
                  <a:gd name="T5" fmla="*/ 865 h 1110"/>
                  <a:gd name="T6" fmla="*/ 334 w 1012"/>
                  <a:gd name="T7" fmla="*/ 791 h 1110"/>
                  <a:gd name="T8" fmla="*/ 352 w 1012"/>
                  <a:gd name="T9" fmla="*/ 688 h 1110"/>
                  <a:gd name="T10" fmla="*/ 404 w 1012"/>
                  <a:gd name="T11" fmla="*/ 618 h 1110"/>
                  <a:gd name="T12" fmla="*/ 430 w 1012"/>
                  <a:gd name="T13" fmla="*/ 562 h 1110"/>
                  <a:gd name="T14" fmla="*/ 450 w 1012"/>
                  <a:gd name="T15" fmla="*/ 507 h 1110"/>
                  <a:gd name="T16" fmla="*/ 505 w 1012"/>
                  <a:gd name="T17" fmla="*/ 414 h 1110"/>
                  <a:gd name="T18" fmla="*/ 535 w 1012"/>
                  <a:gd name="T19" fmla="*/ 340 h 1110"/>
                  <a:gd name="T20" fmla="*/ 603 w 1012"/>
                  <a:gd name="T21" fmla="*/ 266 h 1110"/>
                  <a:gd name="T22" fmla="*/ 659 w 1012"/>
                  <a:gd name="T23" fmla="*/ 240 h 1110"/>
                  <a:gd name="T24" fmla="*/ 696 w 1012"/>
                  <a:gd name="T25" fmla="*/ 174 h 1110"/>
                  <a:gd name="T26" fmla="*/ 785 w 1012"/>
                  <a:gd name="T27" fmla="*/ 210 h 1110"/>
                  <a:gd name="T28" fmla="*/ 833 w 1012"/>
                  <a:gd name="T29" fmla="*/ 221 h 1110"/>
                  <a:gd name="T30" fmla="*/ 859 w 1012"/>
                  <a:gd name="T31" fmla="*/ 133 h 1110"/>
                  <a:gd name="T32" fmla="*/ 933 w 1012"/>
                  <a:gd name="T33" fmla="*/ 126 h 1110"/>
                  <a:gd name="T34" fmla="*/ 960 w 1012"/>
                  <a:gd name="T35" fmla="*/ 159 h 1110"/>
                  <a:gd name="T36" fmla="*/ 982 w 1012"/>
                  <a:gd name="T37" fmla="*/ 115 h 1110"/>
                  <a:gd name="T38" fmla="*/ 1008 w 1012"/>
                  <a:gd name="T39" fmla="*/ 63 h 1110"/>
                  <a:gd name="T40" fmla="*/ 960 w 1012"/>
                  <a:gd name="T41" fmla="*/ 19 h 1110"/>
                  <a:gd name="T42" fmla="*/ 915 w 1012"/>
                  <a:gd name="T43" fmla="*/ 22 h 1110"/>
                  <a:gd name="T44" fmla="*/ 889 w 1012"/>
                  <a:gd name="T45" fmla="*/ 19 h 1110"/>
                  <a:gd name="T46" fmla="*/ 852 w 1012"/>
                  <a:gd name="T47" fmla="*/ 44 h 1110"/>
                  <a:gd name="T48" fmla="*/ 837 w 1012"/>
                  <a:gd name="T49" fmla="*/ 30 h 1110"/>
                  <a:gd name="T50" fmla="*/ 781 w 1012"/>
                  <a:gd name="T51" fmla="*/ 96 h 1110"/>
                  <a:gd name="T52" fmla="*/ 726 w 1012"/>
                  <a:gd name="T53" fmla="*/ 115 h 1110"/>
                  <a:gd name="T54" fmla="*/ 666 w 1012"/>
                  <a:gd name="T55" fmla="*/ 133 h 1110"/>
                  <a:gd name="T56" fmla="*/ 596 w 1012"/>
                  <a:gd name="T57" fmla="*/ 148 h 1110"/>
                  <a:gd name="T58" fmla="*/ 588 w 1012"/>
                  <a:gd name="T59" fmla="*/ 203 h 1110"/>
                  <a:gd name="T60" fmla="*/ 581 w 1012"/>
                  <a:gd name="T61" fmla="*/ 251 h 1110"/>
                  <a:gd name="T62" fmla="*/ 524 w 1012"/>
                  <a:gd name="T63" fmla="*/ 262 h 1110"/>
                  <a:gd name="T64" fmla="*/ 505 w 1012"/>
                  <a:gd name="T65" fmla="*/ 303 h 1110"/>
                  <a:gd name="T66" fmla="*/ 461 w 1012"/>
                  <a:gd name="T67" fmla="*/ 362 h 1110"/>
                  <a:gd name="T68" fmla="*/ 415 w 1012"/>
                  <a:gd name="T69" fmla="*/ 436 h 1110"/>
                  <a:gd name="T70" fmla="*/ 378 w 1012"/>
                  <a:gd name="T71" fmla="*/ 511 h 1110"/>
                  <a:gd name="T72" fmla="*/ 356 w 1012"/>
                  <a:gd name="T73" fmla="*/ 555 h 1110"/>
                  <a:gd name="T74" fmla="*/ 285 w 1012"/>
                  <a:gd name="T75" fmla="*/ 618 h 1110"/>
                  <a:gd name="T76" fmla="*/ 326 w 1012"/>
                  <a:gd name="T77" fmla="*/ 625 h 1110"/>
                  <a:gd name="T78" fmla="*/ 263 w 1012"/>
                  <a:gd name="T79" fmla="*/ 637 h 1110"/>
                  <a:gd name="T80" fmla="*/ 204 w 1012"/>
                  <a:gd name="T81" fmla="*/ 674 h 1110"/>
                  <a:gd name="T82" fmla="*/ 154 w 1012"/>
                  <a:gd name="T83" fmla="*/ 677 h 1110"/>
                  <a:gd name="T84" fmla="*/ 113 w 1012"/>
                  <a:gd name="T85" fmla="*/ 705 h 1110"/>
                  <a:gd name="T86" fmla="*/ 87 w 1012"/>
                  <a:gd name="T87" fmla="*/ 733 h 1110"/>
                  <a:gd name="T88" fmla="*/ 35 w 1012"/>
                  <a:gd name="T89" fmla="*/ 767 h 1110"/>
                  <a:gd name="T90" fmla="*/ 20 w 1012"/>
                  <a:gd name="T91" fmla="*/ 889 h 1110"/>
                  <a:gd name="T92" fmla="*/ 41 w 1012"/>
                  <a:gd name="T93" fmla="*/ 917 h 1110"/>
                  <a:gd name="T94" fmla="*/ 20 w 1012"/>
                  <a:gd name="T95" fmla="*/ 971 h 1110"/>
                  <a:gd name="T96" fmla="*/ 33 w 1012"/>
                  <a:gd name="T97" fmla="*/ 1003 h 1110"/>
                  <a:gd name="T98" fmla="*/ 0 w 1012"/>
                  <a:gd name="T99" fmla="*/ 1030 h 1110"/>
                  <a:gd name="T100" fmla="*/ 85 w 1012"/>
                  <a:gd name="T101" fmla="*/ 1110 h 1110"/>
                  <a:gd name="T102" fmla="*/ 209 w 1012"/>
                  <a:gd name="T103" fmla="*/ 1019 h 1110"/>
                  <a:gd name="T104" fmla="*/ 254 w 1012"/>
                  <a:gd name="T105" fmla="*/ 967 h 1110"/>
                  <a:gd name="T106" fmla="*/ 263 w 1012"/>
                  <a:gd name="T107" fmla="*/ 1045 h 11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12" h="1110">
                    <a:moveTo>
                      <a:pt x="271" y="1045"/>
                    </a:moveTo>
                    <a:lnTo>
                      <a:pt x="274" y="1043"/>
                    </a:lnTo>
                    <a:lnTo>
                      <a:pt x="285" y="1040"/>
                    </a:lnTo>
                    <a:lnTo>
                      <a:pt x="293" y="1028"/>
                    </a:lnTo>
                    <a:lnTo>
                      <a:pt x="297" y="1014"/>
                    </a:lnTo>
                    <a:lnTo>
                      <a:pt x="300" y="1006"/>
                    </a:lnTo>
                    <a:lnTo>
                      <a:pt x="297" y="984"/>
                    </a:lnTo>
                    <a:lnTo>
                      <a:pt x="300" y="969"/>
                    </a:lnTo>
                    <a:lnTo>
                      <a:pt x="311" y="962"/>
                    </a:lnTo>
                    <a:lnTo>
                      <a:pt x="337" y="951"/>
                    </a:lnTo>
                    <a:lnTo>
                      <a:pt x="341" y="939"/>
                    </a:lnTo>
                    <a:lnTo>
                      <a:pt x="337" y="902"/>
                    </a:lnTo>
                    <a:lnTo>
                      <a:pt x="334" y="895"/>
                    </a:lnTo>
                    <a:lnTo>
                      <a:pt x="334" y="873"/>
                    </a:lnTo>
                    <a:lnTo>
                      <a:pt x="326" y="865"/>
                    </a:lnTo>
                    <a:lnTo>
                      <a:pt x="330" y="847"/>
                    </a:lnTo>
                    <a:lnTo>
                      <a:pt x="337" y="847"/>
                    </a:lnTo>
                    <a:lnTo>
                      <a:pt x="356" y="836"/>
                    </a:lnTo>
                    <a:lnTo>
                      <a:pt x="341" y="802"/>
                    </a:lnTo>
                    <a:lnTo>
                      <a:pt x="334" y="791"/>
                    </a:lnTo>
                    <a:lnTo>
                      <a:pt x="334" y="788"/>
                    </a:lnTo>
                    <a:lnTo>
                      <a:pt x="334" y="759"/>
                    </a:lnTo>
                    <a:lnTo>
                      <a:pt x="345" y="737"/>
                    </a:lnTo>
                    <a:lnTo>
                      <a:pt x="348" y="714"/>
                    </a:lnTo>
                    <a:lnTo>
                      <a:pt x="352" y="688"/>
                    </a:lnTo>
                    <a:lnTo>
                      <a:pt x="348" y="666"/>
                    </a:lnTo>
                    <a:lnTo>
                      <a:pt x="356" y="651"/>
                    </a:lnTo>
                    <a:lnTo>
                      <a:pt x="360" y="640"/>
                    </a:lnTo>
                    <a:lnTo>
                      <a:pt x="382" y="625"/>
                    </a:lnTo>
                    <a:lnTo>
                      <a:pt x="404" y="618"/>
                    </a:lnTo>
                    <a:lnTo>
                      <a:pt x="423" y="625"/>
                    </a:lnTo>
                    <a:lnTo>
                      <a:pt x="430" y="629"/>
                    </a:lnTo>
                    <a:lnTo>
                      <a:pt x="442" y="614"/>
                    </a:lnTo>
                    <a:lnTo>
                      <a:pt x="442" y="596"/>
                    </a:lnTo>
                    <a:lnTo>
                      <a:pt x="430" y="562"/>
                    </a:lnTo>
                    <a:lnTo>
                      <a:pt x="426" y="548"/>
                    </a:lnTo>
                    <a:lnTo>
                      <a:pt x="430" y="540"/>
                    </a:lnTo>
                    <a:lnTo>
                      <a:pt x="437" y="540"/>
                    </a:lnTo>
                    <a:lnTo>
                      <a:pt x="446" y="529"/>
                    </a:lnTo>
                    <a:lnTo>
                      <a:pt x="450" y="507"/>
                    </a:lnTo>
                    <a:lnTo>
                      <a:pt x="453" y="477"/>
                    </a:lnTo>
                    <a:lnTo>
                      <a:pt x="457" y="448"/>
                    </a:lnTo>
                    <a:lnTo>
                      <a:pt x="468" y="436"/>
                    </a:lnTo>
                    <a:lnTo>
                      <a:pt x="490" y="422"/>
                    </a:lnTo>
                    <a:lnTo>
                      <a:pt x="505" y="414"/>
                    </a:lnTo>
                    <a:lnTo>
                      <a:pt x="509" y="392"/>
                    </a:lnTo>
                    <a:lnTo>
                      <a:pt x="516" y="377"/>
                    </a:lnTo>
                    <a:lnTo>
                      <a:pt x="535" y="362"/>
                    </a:lnTo>
                    <a:lnTo>
                      <a:pt x="539" y="351"/>
                    </a:lnTo>
                    <a:lnTo>
                      <a:pt x="535" y="340"/>
                    </a:lnTo>
                    <a:lnTo>
                      <a:pt x="535" y="325"/>
                    </a:lnTo>
                    <a:lnTo>
                      <a:pt x="550" y="314"/>
                    </a:lnTo>
                    <a:lnTo>
                      <a:pt x="568" y="281"/>
                    </a:lnTo>
                    <a:lnTo>
                      <a:pt x="581" y="284"/>
                    </a:lnTo>
                    <a:lnTo>
                      <a:pt x="603" y="266"/>
                    </a:lnTo>
                    <a:lnTo>
                      <a:pt x="600" y="251"/>
                    </a:lnTo>
                    <a:lnTo>
                      <a:pt x="614" y="236"/>
                    </a:lnTo>
                    <a:lnTo>
                      <a:pt x="622" y="240"/>
                    </a:lnTo>
                    <a:lnTo>
                      <a:pt x="637" y="236"/>
                    </a:lnTo>
                    <a:lnTo>
                      <a:pt x="659" y="240"/>
                    </a:lnTo>
                    <a:lnTo>
                      <a:pt x="688" y="214"/>
                    </a:lnTo>
                    <a:lnTo>
                      <a:pt x="685" y="199"/>
                    </a:lnTo>
                    <a:lnTo>
                      <a:pt x="688" y="192"/>
                    </a:lnTo>
                    <a:lnTo>
                      <a:pt x="681" y="188"/>
                    </a:lnTo>
                    <a:lnTo>
                      <a:pt x="696" y="174"/>
                    </a:lnTo>
                    <a:lnTo>
                      <a:pt x="718" y="171"/>
                    </a:lnTo>
                    <a:lnTo>
                      <a:pt x="733" y="192"/>
                    </a:lnTo>
                    <a:lnTo>
                      <a:pt x="759" y="221"/>
                    </a:lnTo>
                    <a:lnTo>
                      <a:pt x="770" y="221"/>
                    </a:lnTo>
                    <a:lnTo>
                      <a:pt x="785" y="210"/>
                    </a:lnTo>
                    <a:lnTo>
                      <a:pt x="796" y="207"/>
                    </a:lnTo>
                    <a:lnTo>
                      <a:pt x="803" y="210"/>
                    </a:lnTo>
                    <a:lnTo>
                      <a:pt x="815" y="221"/>
                    </a:lnTo>
                    <a:lnTo>
                      <a:pt x="829" y="225"/>
                    </a:lnTo>
                    <a:lnTo>
                      <a:pt x="833" y="221"/>
                    </a:lnTo>
                    <a:lnTo>
                      <a:pt x="840" y="207"/>
                    </a:lnTo>
                    <a:lnTo>
                      <a:pt x="844" y="199"/>
                    </a:lnTo>
                    <a:lnTo>
                      <a:pt x="859" y="174"/>
                    </a:lnTo>
                    <a:lnTo>
                      <a:pt x="863" y="171"/>
                    </a:lnTo>
                    <a:lnTo>
                      <a:pt x="859" y="133"/>
                    </a:lnTo>
                    <a:lnTo>
                      <a:pt x="878" y="115"/>
                    </a:lnTo>
                    <a:lnTo>
                      <a:pt x="885" y="119"/>
                    </a:lnTo>
                    <a:lnTo>
                      <a:pt x="907" y="96"/>
                    </a:lnTo>
                    <a:lnTo>
                      <a:pt x="926" y="119"/>
                    </a:lnTo>
                    <a:lnTo>
                      <a:pt x="933" y="126"/>
                    </a:lnTo>
                    <a:lnTo>
                      <a:pt x="944" y="122"/>
                    </a:lnTo>
                    <a:lnTo>
                      <a:pt x="952" y="133"/>
                    </a:lnTo>
                    <a:lnTo>
                      <a:pt x="952" y="141"/>
                    </a:lnTo>
                    <a:lnTo>
                      <a:pt x="960" y="148"/>
                    </a:lnTo>
                    <a:lnTo>
                      <a:pt x="960" y="159"/>
                    </a:lnTo>
                    <a:lnTo>
                      <a:pt x="971" y="145"/>
                    </a:lnTo>
                    <a:lnTo>
                      <a:pt x="990" y="130"/>
                    </a:lnTo>
                    <a:lnTo>
                      <a:pt x="1001" y="107"/>
                    </a:lnTo>
                    <a:lnTo>
                      <a:pt x="993" y="104"/>
                    </a:lnTo>
                    <a:lnTo>
                      <a:pt x="982" y="115"/>
                    </a:lnTo>
                    <a:lnTo>
                      <a:pt x="979" y="96"/>
                    </a:lnTo>
                    <a:lnTo>
                      <a:pt x="971" y="93"/>
                    </a:lnTo>
                    <a:lnTo>
                      <a:pt x="968" y="82"/>
                    </a:lnTo>
                    <a:lnTo>
                      <a:pt x="997" y="59"/>
                    </a:lnTo>
                    <a:lnTo>
                      <a:pt x="1008" y="63"/>
                    </a:lnTo>
                    <a:lnTo>
                      <a:pt x="1012" y="48"/>
                    </a:lnTo>
                    <a:lnTo>
                      <a:pt x="1005" y="44"/>
                    </a:lnTo>
                    <a:lnTo>
                      <a:pt x="986" y="37"/>
                    </a:lnTo>
                    <a:lnTo>
                      <a:pt x="975" y="33"/>
                    </a:lnTo>
                    <a:lnTo>
                      <a:pt x="960" y="19"/>
                    </a:lnTo>
                    <a:lnTo>
                      <a:pt x="944" y="15"/>
                    </a:lnTo>
                    <a:lnTo>
                      <a:pt x="929" y="30"/>
                    </a:lnTo>
                    <a:lnTo>
                      <a:pt x="922" y="41"/>
                    </a:lnTo>
                    <a:lnTo>
                      <a:pt x="907" y="30"/>
                    </a:lnTo>
                    <a:lnTo>
                      <a:pt x="915" y="22"/>
                    </a:lnTo>
                    <a:lnTo>
                      <a:pt x="918" y="4"/>
                    </a:lnTo>
                    <a:lnTo>
                      <a:pt x="915" y="0"/>
                    </a:lnTo>
                    <a:lnTo>
                      <a:pt x="896" y="0"/>
                    </a:lnTo>
                    <a:lnTo>
                      <a:pt x="892" y="7"/>
                    </a:lnTo>
                    <a:lnTo>
                      <a:pt x="889" y="19"/>
                    </a:lnTo>
                    <a:lnTo>
                      <a:pt x="892" y="30"/>
                    </a:lnTo>
                    <a:lnTo>
                      <a:pt x="878" y="44"/>
                    </a:lnTo>
                    <a:lnTo>
                      <a:pt x="866" y="22"/>
                    </a:lnTo>
                    <a:lnTo>
                      <a:pt x="855" y="26"/>
                    </a:lnTo>
                    <a:lnTo>
                      <a:pt x="852" y="44"/>
                    </a:lnTo>
                    <a:lnTo>
                      <a:pt x="844" y="70"/>
                    </a:lnTo>
                    <a:lnTo>
                      <a:pt x="826" y="89"/>
                    </a:lnTo>
                    <a:lnTo>
                      <a:pt x="815" y="67"/>
                    </a:lnTo>
                    <a:lnTo>
                      <a:pt x="833" y="52"/>
                    </a:lnTo>
                    <a:lnTo>
                      <a:pt x="837" y="30"/>
                    </a:lnTo>
                    <a:lnTo>
                      <a:pt x="826" y="30"/>
                    </a:lnTo>
                    <a:lnTo>
                      <a:pt x="807" y="30"/>
                    </a:lnTo>
                    <a:lnTo>
                      <a:pt x="792" y="52"/>
                    </a:lnTo>
                    <a:lnTo>
                      <a:pt x="774" y="82"/>
                    </a:lnTo>
                    <a:lnTo>
                      <a:pt x="781" y="96"/>
                    </a:lnTo>
                    <a:lnTo>
                      <a:pt x="770" y="104"/>
                    </a:lnTo>
                    <a:lnTo>
                      <a:pt x="755" y="93"/>
                    </a:lnTo>
                    <a:lnTo>
                      <a:pt x="740" y="100"/>
                    </a:lnTo>
                    <a:lnTo>
                      <a:pt x="744" y="115"/>
                    </a:lnTo>
                    <a:lnTo>
                      <a:pt x="726" y="115"/>
                    </a:lnTo>
                    <a:lnTo>
                      <a:pt x="714" y="119"/>
                    </a:lnTo>
                    <a:lnTo>
                      <a:pt x="700" y="137"/>
                    </a:lnTo>
                    <a:lnTo>
                      <a:pt x="681" y="133"/>
                    </a:lnTo>
                    <a:lnTo>
                      <a:pt x="681" y="145"/>
                    </a:lnTo>
                    <a:lnTo>
                      <a:pt x="666" y="133"/>
                    </a:lnTo>
                    <a:lnTo>
                      <a:pt x="648" y="141"/>
                    </a:lnTo>
                    <a:lnTo>
                      <a:pt x="644" y="156"/>
                    </a:lnTo>
                    <a:lnTo>
                      <a:pt x="629" y="159"/>
                    </a:lnTo>
                    <a:lnTo>
                      <a:pt x="618" y="145"/>
                    </a:lnTo>
                    <a:lnTo>
                      <a:pt x="596" y="148"/>
                    </a:lnTo>
                    <a:lnTo>
                      <a:pt x="574" y="156"/>
                    </a:lnTo>
                    <a:lnTo>
                      <a:pt x="574" y="178"/>
                    </a:lnTo>
                    <a:lnTo>
                      <a:pt x="588" y="182"/>
                    </a:lnTo>
                    <a:lnTo>
                      <a:pt x="588" y="188"/>
                    </a:lnTo>
                    <a:lnTo>
                      <a:pt x="588" y="203"/>
                    </a:lnTo>
                    <a:lnTo>
                      <a:pt x="577" y="199"/>
                    </a:lnTo>
                    <a:lnTo>
                      <a:pt x="564" y="207"/>
                    </a:lnTo>
                    <a:lnTo>
                      <a:pt x="568" y="221"/>
                    </a:lnTo>
                    <a:lnTo>
                      <a:pt x="581" y="233"/>
                    </a:lnTo>
                    <a:lnTo>
                      <a:pt x="581" y="251"/>
                    </a:lnTo>
                    <a:lnTo>
                      <a:pt x="568" y="244"/>
                    </a:lnTo>
                    <a:lnTo>
                      <a:pt x="557" y="247"/>
                    </a:lnTo>
                    <a:lnTo>
                      <a:pt x="557" y="262"/>
                    </a:lnTo>
                    <a:lnTo>
                      <a:pt x="539" y="262"/>
                    </a:lnTo>
                    <a:lnTo>
                      <a:pt x="524" y="262"/>
                    </a:lnTo>
                    <a:lnTo>
                      <a:pt x="520" y="273"/>
                    </a:lnTo>
                    <a:lnTo>
                      <a:pt x="516" y="281"/>
                    </a:lnTo>
                    <a:lnTo>
                      <a:pt x="505" y="284"/>
                    </a:lnTo>
                    <a:lnTo>
                      <a:pt x="501" y="292"/>
                    </a:lnTo>
                    <a:lnTo>
                      <a:pt x="505" y="303"/>
                    </a:lnTo>
                    <a:lnTo>
                      <a:pt x="483" y="310"/>
                    </a:lnTo>
                    <a:lnTo>
                      <a:pt x="498" y="325"/>
                    </a:lnTo>
                    <a:lnTo>
                      <a:pt x="501" y="333"/>
                    </a:lnTo>
                    <a:lnTo>
                      <a:pt x="487" y="344"/>
                    </a:lnTo>
                    <a:lnTo>
                      <a:pt x="461" y="362"/>
                    </a:lnTo>
                    <a:lnTo>
                      <a:pt x="442" y="377"/>
                    </a:lnTo>
                    <a:lnTo>
                      <a:pt x="430" y="399"/>
                    </a:lnTo>
                    <a:lnTo>
                      <a:pt x="411" y="414"/>
                    </a:lnTo>
                    <a:lnTo>
                      <a:pt x="411" y="425"/>
                    </a:lnTo>
                    <a:lnTo>
                      <a:pt x="415" y="436"/>
                    </a:lnTo>
                    <a:lnTo>
                      <a:pt x="400" y="448"/>
                    </a:lnTo>
                    <a:lnTo>
                      <a:pt x="404" y="462"/>
                    </a:lnTo>
                    <a:lnTo>
                      <a:pt x="389" y="488"/>
                    </a:lnTo>
                    <a:lnTo>
                      <a:pt x="378" y="492"/>
                    </a:lnTo>
                    <a:lnTo>
                      <a:pt x="378" y="511"/>
                    </a:lnTo>
                    <a:lnTo>
                      <a:pt x="386" y="522"/>
                    </a:lnTo>
                    <a:lnTo>
                      <a:pt x="374" y="533"/>
                    </a:lnTo>
                    <a:lnTo>
                      <a:pt x="367" y="525"/>
                    </a:lnTo>
                    <a:lnTo>
                      <a:pt x="352" y="533"/>
                    </a:lnTo>
                    <a:lnTo>
                      <a:pt x="356" y="555"/>
                    </a:lnTo>
                    <a:lnTo>
                      <a:pt x="341" y="562"/>
                    </a:lnTo>
                    <a:lnTo>
                      <a:pt x="319" y="566"/>
                    </a:lnTo>
                    <a:lnTo>
                      <a:pt x="304" y="585"/>
                    </a:lnTo>
                    <a:lnTo>
                      <a:pt x="300" y="603"/>
                    </a:lnTo>
                    <a:lnTo>
                      <a:pt x="285" y="618"/>
                    </a:lnTo>
                    <a:lnTo>
                      <a:pt x="285" y="629"/>
                    </a:lnTo>
                    <a:lnTo>
                      <a:pt x="304" y="614"/>
                    </a:lnTo>
                    <a:lnTo>
                      <a:pt x="326" y="599"/>
                    </a:lnTo>
                    <a:lnTo>
                      <a:pt x="334" y="603"/>
                    </a:lnTo>
                    <a:lnTo>
                      <a:pt x="326" y="625"/>
                    </a:lnTo>
                    <a:lnTo>
                      <a:pt x="308" y="637"/>
                    </a:lnTo>
                    <a:lnTo>
                      <a:pt x="289" y="633"/>
                    </a:lnTo>
                    <a:lnTo>
                      <a:pt x="293" y="648"/>
                    </a:lnTo>
                    <a:lnTo>
                      <a:pt x="267" y="659"/>
                    </a:lnTo>
                    <a:lnTo>
                      <a:pt x="263" y="637"/>
                    </a:lnTo>
                    <a:lnTo>
                      <a:pt x="252" y="629"/>
                    </a:lnTo>
                    <a:lnTo>
                      <a:pt x="237" y="651"/>
                    </a:lnTo>
                    <a:lnTo>
                      <a:pt x="222" y="651"/>
                    </a:lnTo>
                    <a:lnTo>
                      <a:pt x="206" y="655"/>
                    </a:lnTo>
                    <a:lnTo>
                      <a:pt x="204" y="674"/>
                    </a:lnTo>
                    <a:lnTo>
                      <a:pt x="196" y="677"/>
                    </a:lnTo>
                    <a:lnTo>
                      <a:pt x="196" y="687"/>
                    </a:lnTo>
                    <a:lnTo>
                      <a:pt x="187" y="683"/>
                    </a:lnTo>
                    <a:lnTo>
                      <a:pt x="174" y="675"/>
                    </a:lnTo>
                    <a:lnTo>
                      <a:pt x="154" y="677"/>
                    </a:lnTo>
                    <a:lnTo>
                      <a:pt x="154" y="688"/>
                    </a:lnTo>
                    <a:lnTo>
                      <a:pt x="156" y="698"/>
                    </a:lnTo>
                    <a:lnTo>
                      <a:pt x="148" y="701"/>
                    </a:lnTo>
                    <a:lnTo>
                      <a:pt x="130" y="692"/>
                    </a:lnTo>
                    <a:lnTo>
                      <a:pt x="113" y="705"/>
                    </a:lnTo>
                    <a:lnTo>
                      <a:pt x="117" y="716"/>
                    </a:lnTo>
                    <a:lnTo>
                      <a:pt x="115" y="724"/>
                    </a:lnTo>
                    <a:lnTo>
                      <a:pt x="98" y="716"/>
                    </a:lnTo>
                    <a:lnTo>
                      <a:pt x="93" y="726"/>
                    </a:lnTo>
                    <a:lnTo>
                      <a:pt x="87" y="733"/>
                    </a:lnTo>
                    <a:lnTo>
                      <a:pt x="67" y="729"/>
                    </a:lnTo>
                    <a:lnTo>
                      <a:pt x="56" y="731"/>
                    </a:lnTo>
                    <a:lnTo>
                      <a:pt x="54" y="746"/>
                    </a:lnTo>
                    <a:lnTo>
                      <a:pt x="46" y="750"/>
                    </a:lnTo>
                    <a:lnTo>
                      <a:pt x="35" y="767"/>
                    </a:lnTo>
                    <a:lnTo>
                      <a:pt x="37" y="788"/>
                    </a:lnTo>
                    <a:lnTo>
                      <a:pt x="33" y="817"/>
                    </a:lnTo>
                    <a:lnTo>
                      <a:pt x="28" y="847"/>
                    </a:lnTo>
                    <a:lnTo>
                      <a:pt x="24" y="875"/>
                    </a:lnTo>
                    <a:lnTo>
                      <a:pt x="20" y="889"/>
                    </a:lnTo>
                    <a:lnTo>
                      <a:pt x="30" y="902"/>
                    </a:lnTo>
                    <a:lnTo>
                      <a:pt x="46" y="891"/>
                    </a:lnTo>
                    <a:lnTo>
                      <a:pt x="57" y="897"/>
                    </a:lnTo>
                    <a:lnTo>
                      <a:pt x="57" y="908"/>
                    </a:lnTo>
                    <a:lnTo>
                      <a:pt x="41" y="917"/>
                    </a:lnTo>
                    <a:lnTo>
                      <a:pt x="39" y="936"/>
                    </a:lnTo>
                    <a:lnTo>
                      <a:pt x="35" y="945"/>
                    </a:lnTo>
                    <a:lnTo>
                      <a:pt x="19" y="943"/>
                    </a:lnTo>
                    <a:lnTo>
                      <a:pt x="13" y="965"/>
                    </a:lnTo>
                    <a:lnTo>
                      <a:pt x="20" y="971"/>
                    </a:lnTo>
                    <a:lnTo>
                      <a:pt x="35" y="967"/>
                    </a:lnTo>
                    <a:lnTo>
                      <a:pt x="43" y="977"/>
                    </a:lnTo>
                    <a:lnTo>
                      <a:pt x="44" y="982"/>
                    </a:lnTo>
                    <a:lnTo>
                      <a:pt x="32" y="990"/>
                    </a:lnTo>
                    <a:lnTo>
                      <a:pt x="33" y="1003"/>
                    </a:lnTo>
                    <a:lnTo>
                      <a:pt x="19" y="1006"/>
                    </a:lnTo>
                    <a:lnTo>
                      <a:pt x="9" y="999"/>
                    </a:lnTo>
                    <a:lnTo>
                      <a:pt x="11" y="1017"/>
                    </a:lnTo>
                    <a:lnTo>
                      <a:pt x="9" y="1030"/>
                    </a:lnTo>
                    <a:lnTo>
                      <a:pt x="0" y="1030"/>
                    </a:lnTo>
                    <a:lnTo>
                      <a:pt x="22" y="1053"/>
                    </a:lnTo>
                    <a:lnTo>
                      <a:pt x="33" y="1066"/>
                    </a:lnTo>
                    <a:lnTo>
                      <a:pt x="39" y="1084"/>
                    </a:lnTo>
                    <a:lnTo>
                      <a:pt x="61" y="1097"/>
                    </a:lnTo>
                    <a:lnTo>
                      <a:pt x="85" y="1110"/>
                    </a:lnTo>
                    <a:lnTo>
                      <a:pt x="108" y="1110"/>
                    </a:lnTo>
                    <a:lnTo>
                      <a:pt x="141" y="1088"/>
                    </a:lnTo>
                    <a:lnTo>
                      <a:pt x="174" y="1064"/>
                    </a:lnTo>
                    <a:lnTo>
                      <a:pt x="204" y="1023"/>
                    </a:lnTo>
                    <a:lnTo>
                      <a:pt x="209" y="1019"/>
                    </a:lnTo>
                    <a:lnTo>
                      <a:pt x="217" y="1032"/>
                    </a:lnTo>
                    <a:lnTo>
                      <a:pt x="232" y="1023"/>
                    </a:lnTo>
                    <a:lnTo>
                      <a:pt x="237" y="1008"/>
                    </a:lnTo>
                    <a:lnTo>
                      <a:pt x="239" y="990"/>
                    </a:lnTo>
                    <a:lnTo>
                      <a:pt x="254" y="967"/>
                    </a:lnTo>
                    <a:lnTo>
                      <a:pt x="248" y="993"/>
                    </a:lnTo>
                    <a:lnTo>
                      <a:pt x="256" y="997"/>
                    </a:lnTo>
                    <a:lnTo>
                      <a:pt x="252" y="1008"/>
                    </a:lnTo>
                    <a:lnTo>
                      <a:pt x="256" y="1028"/>
                    </a:lnTo>
                    <a:lnTo>
                      <a:pt x="263" y="1045"/>
                    </a:lnTo>
                    <a:lnTo>
                      <a:pt x="272" y="1040"/>
                    </a:lnTo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6040" name="Group 732"/>
            <p:cNvGrpSpPr>
              <a:grpSpLocks/>
            </p:cNvGrpSpPr>
            <p:nvPr/>
          </p:nvGrpSpPr>
          <p:grpSpPr bwMode="auto">
            <a:xfrm>
              <a:off x="2129" y="532"/>
              <a:ext cx="641" cy="635"/>
              <a:chOff x="2129" y="532"/>
              <a:chExt cx="641" cy="635"/>
            </a:xfrm>
          </p:grpSpPr>
          <p:sp>
            <p:nvSpPr>
              <p:cNvPr id="126041" name="Freeform 733"/>
              <p:cNvSpPr>
                <a:spLocks/>
              </p:cNvSpPr>
              <p:nvPr/>
            </p:nvSpPr>
            <p:spPr bwMode="auto">
              <a:xfrm>
                <a:off x="2433" y="726"/>
                <a:ext cx="30" cy="39"/>
              </a:xfrm>
              <a:custGeom>
                <a:avLst/>
                <a:gdLst>
                  <a:gd name="T0" fmla="*/ 30 w 30"/>
                  <a:gd name="T1" fmla="*/ 6 h 39"/>
                  <a:gd name="T2" fmla="*/ 27 w 30"/>
                  <a:gd name="T3" fmla="*/ 15 h 39"/>
                  <a:gd name="T4" fmla="*/ 30 w 30"/>
                  <a:gd name="T5" fmla="*/ 33 h 39"/>
                  <a:gd name="T6" fmla="*/ 9 w 30"/>
                  <a:gd name="T7" fmla="*/ 39 h 39"/>
                  <a:gd name="T8" fmla="*/ 0 w 30"/>
                  <a:gd name="T9" fmla="*/ 30 h 39"/>
                  <a:gd name="T10" fmla="*/ 0 w 30"/>
                  <a:gd name="T11" fmla="*/ 15 h 39"/>
                  <a:gd name="T12" fmla="*/ 6 w 30"/>
                  <a:gd name="T13" fmla="*/ 0 h 39"/>
                  <a:gd name="T14" fmla="*/ 30 w 30"/>
                  <a:gd name="T15" fmla="*/ 6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" h="39">
                    <a:moveTo>
                      <a:pt x="30" y="6"/>
                    </a:moveTo>
                    <a:lnTo>
                      <a:pt x="27" y="15"/>
                    </a:lnTo>
                    <a:lnTo>
                      <a:pt x="30" y="33"/>
                    </a:lnTo>
                    <a:lnTo>
                      <a:pt x="9" y="39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6" y="0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2" name="Freeform 734"/>
              <p:cNvSpPr>
                <a:spLocks/>
              </p:cNvSpPr>
              <p:nvPr/>
            </p:nvSpPr>
            <p:spPr bwMode="auto">
              <a:xfrm>
                <a:off x="2385" y="753"/>
                <a:ext cx="27" cy="21"/>
              </a:xfrm>
              <a:custGeom>
                <a:avLst/>
                <a:gdLst>
                  <a:gd name="T0" fmla="*/ 24 w 27"/>
                  <a:gd name="T1" fmla="*/ 0 h 21"/>
                  <a:gd name="T2" fmla="*/ 27 w 27"/>
                  <a:gd name="T3" fmla="*/ 15 h 21"/>
                  <a:gd name="T4" fmla="*/ 6 w 27"/>
                  <a:gd name="T5" fmla="*/ 21 h 21"/>
                  <a:gd name="T6" fmla="*/ 0 w 27"/>
                  <a:gd name="T7" fmla="*/ 6 h 21"/>
                  <a:gd name="T8" fmla="*/ 24 w 27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24" y="0"/>
                    </a:moveTo>
                    <a:lnTo>
                      <a:pt x="27" y="15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3" name="Freeform 735"/>
              <p:cNvSpPr>
                <a:spLocks/>
              </p:cNvSpPr>
              <p:nvPr/>
            </p:nvSpPr>
            <p:spPr bwMode="auto">
              <a:xfrm>
                <a:off x="2394" y="709"/>
                <a:ext cx="33" cy="26"/>
              </a:xfrm>
              <a:custGeom>
                <a:avLst/>
                <a:gdLst>
                  <a:gd name="T0" fmla="*/ 0 w 33"/>
                  <a:gd name="T1" fmla="*/ 17 h 26"/>
                  <a:gd name="T2" fmla="*/ 24 w 33"/>
                  <a:gd name="T3" fmla="*/ 26 h 26"/>
                  <a:gd name="T4" fmla="*/ 33 w 33"/>
                  <a:gd name="T5" fmla="*/ 6 h 26"/>
                  <a:gd name="T6" fmla="*/ 18 w 33"/>
                  <a:gd name="T7" fmla="*/ 0 h 26"/>
                  <a:gd name="T8" fmla="*/ 9 w 33"/>
                  <a:gd name="T9" fmla="*/ 6 h 26"/>
                  <a:gd name="T10" fmla="*/ 0 w 33"/>
                  <a:gd name="T11" fmla="*/ 11 h 26"/>
                  <a:gd name="T12" fmla="*/ 0 w 33"/>
                  <a:gd name="T13" fmla="*/ 17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26">
                    <a:moveTo>
                      <a:pt x="0" y="17"/>
                    </a:moveTo>
                    <a:lnTo>
                      <a:pt x="24" y="26"/>
                    </a:lnTo>
                    <a:lnTo>
                      <a:pt x="33" y="6"/>
                    </a:lnTo>
                    <a:lnTo>
                      <a:pt x="18" y="0"/>
                    </a:lnTo>
                    <a:lnTo>
                      <a:pt x="9" y="6"/>
                    </a:lnTo>
                    <a:lnTo>
                      <a:pt x="0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4" name="Freeform 736"/>
              <p:cNvSpPr>
                <a:spLocks/>
              </p:cNvSpPr>
              <p:nvPr/>
            </p:nvSpPr>
            <p:spPr bwMode="auto">
              <a:xfrm>
                <a:off x="2433" y="686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18 w 24"/>
                  <a:gd name="T3" fmla="*/ 0 h 16"/>
                  <a:gd name="T4" fmla="*/ 24 w 24"/>
                  <a:gd name="T5" fmla="*/ 6 h 16"/>
                  <a:gd name="T6" fmla="*/ 0 w 24"/>
                  <a:gd name="T7" fmla="*/ 16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" h="16">
                    <a:moveTo>
                      <a:pt x="0" y="16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5" name="Freeform 737"/>
              <p:cNvSpPr>
                <a:spLocks/>
              </p:cNvSpPr>
              <p:nvPr/>
            </p:nvSpPr>
            <p:spPr bwMode="auto">
              <a:xfrm>
                <a:off x="2345" y="762"/>
                <a:ext cx="18" cy="18"/>
              </a:xfrm>
              <a:custGeom>
                <a:avLst/>
                <a:gdLst>
                  <a:gd name="T0" fmla="*/ 15 w 18"/>
                  <a:gd name="T1" fmla="*/ 0 h 18"/>
                  <a:gd name="T2" fmla="*/ 18 w 18"/>
                  <a:gd name="T3" fmla="*/ 15 h 18"/>
                  <a:gd name="T4" fmla="*/ 0 w 18"/>
                  <a:gd name="T5" fmla="*/ 18 h 18"/>
                  <a:gd name="T6" fmla="*/ 15 w 18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5" y="0"/>
                    </a:moveTo>
                    <a:lnTo>
                      <a:pt x="18" y="15"/>
                    </a:lnTo>
                    <a:lnTo>
                      <a:pt x="0" y="1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6" name="Freeform 738"/>
              <p:cNvSpPr>
                <a:spLocks/>
              </p:cNvSpPr>
              <p:nvPr/>
            </p:nvSpPr>
            <p:spPr bwMode="auto">
              <a:xfrm>
                <a:off x="2536" y="637"/>
                <a:ext cx="33" cy="27"/>
              </a:xfrm>
              <a:custGeom>
                <a:avLst/>
                <a:gdLst>
                  <a:gd name="T0" fmla="*/ 15 w 33"/>
                  <a:gd name="T1" fmla="*/ 0 h 27"/>
                  <a:gd name="T2" fmla="*/ 0 w 33"/>
                  <a:gd name="T3" fmla="*/ 12 h 27"/>
                  <a:gd name="T4" fmla="*/ 21 w 33"/>
                  <a:gd name="T5" fmla="*/ 27 h 27"/>
                  <a:gd name="T6" fmla="*/ 33 w 33"/>
                  <a:gd name="T7" fmla="*/ 12 h 27"/>
                  <a:gd name="T8" fmla="*/ 15 w 33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27">
                    <a:moveTo>
                      <a:pt x="15" y="0"/>
                    </a:moveTo>
                    <a:lnTo>
                      <a:pt x="0" y="12"/>
                    </a:lnTo>
                    <a:lnTo>
                      <a:pt x="21" y="27"/>
                    </a:lnTo>
                    <a:lnTo>
                      <a:pt x="33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7" name="Freeform 739"/>
              <p:cNvSpPr>
                <a:spLocks/>
              </p:cNvSpPr>
              <p:nvPr/>
            </p:nvSpPr>
            <p:spPr bwMode="auto">
              <a:xfrm>
                <a:off x="2566" y="613"/>
                <a:ext cx="33" cy="27"/>
              </a:xfrm>
              <a:custGeom>
                <a:avLst/>
                <a:gdLst>
                  <a:gd name="T0" fmla="*/ 0 w 33"/>
                  <a:gd name="T1" fmla="*/ 9 h 27"/>
                  <a:gd name="T2" fmla="*/ 15 w 33"/>
                  <a:gd name="T3" fmla="*/ 27 h 27"/>
                  <a:gd name="T4" fmla="*/ 33 w 33"/>
                  <a:gd name="T5" fmla="*/ 15 h 27"/>
                  <a:gd name="T6" fmla="*/ 18 w 33"/>
                  <a:gd name="T7" fmla="*/ 0 h 27"/>
                  <a:gd name="T8" fmla="*/ 0 w 33"/>
                  <a:gd name="T9" fmla="*/ 9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27">
                    <a:moveTo>
                      <a:pt x="0" y="9"/>
                    </a:moveTo>
                    <a:lnTo>
                      <a:pt x="15" y="27"/>
                    </a:lnTo>
                    <a:lnTo>
                      <a:pt x="33" y="15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8" name="Freeform 740"/>
              <p:cNvSpPr>
                <a:spLocks/>
              </p:cNvSpPr>
              <p:nvPr/>
            </p:nvSpPr>
            <p:spPr bwMode="auto">
              <a:xfrm>
                <a:off x="2653" y="562"/>
                <a:ext cx="48" cy="33"/>
              </a:xfrm>
              <a:custGeom>
                <a:avLst/>
                <a:gdLst>
                  <a:gd name="T0" fmla="*/ 21 w 48"/>
                  <a:gd name="T1" fmla="*/ 9 h 33"/>
                  <a:gd name="T2" fmla="*/ 30 w 48"/>
                  <a:gd name="T3" fmla="*/ 15 h 33"/>
                  <a:gd name="T4" fmla="*/ 48 w 48"/>
                  <a:gd name="T5" fmla="*/ 0 h 33"/>
                  <a:gd name="T6" fmla="*/ 39 w 48"/>
                  <a:gd name="T7" fmla="*/ 30 h 33"/>
                  <a:gd name="T8" fmla="*/ 21 w 48"/>
                  <a:gd name="T9" fmla="*/ 33 h 33"/>
                  <a:gd name="T10" fmla="*/ 0 w 48"/>
                  <a:gd name="T11" fmla="*/ 12 h 33"/>
                  <a:gd name="T12" fmla="*/ 21 w 48"/>
                  <a:gd name="T13" fmla="*/ 9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3">
                    <a:moveTo>
                      <a:pt x="21" y="9"/>
                    </a:moveTo>
                    <a:lnTo>
                      <a:pt x="30" y="15"/>
                    </a:lnTo>
                    <a:lnTo>
                      <a:pt x="48" y="0"/>
                    </a:lnTo>
                    <a:lnTo>
                      <a:pt x="39" y="30"/>
                    </a:lnTo>
                    <a:lnTo>
                      <a:pt x="21" y="33"/>
                    </a:lnTo>
                    <a:lnTo>
                      <a:pt x="0" y="12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49" name="Freeform 741"/>
              <p:cNvSpPr>
                <a:spLocks/>
              </p:cNvSpPr>
              <p:nvPr/>
            </p:nvSpPr>
            <p:spPr bwMode="auto">
              <a:xfrm>
                <a:off x="2746" y="532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21 w 24"/>
                  <a:gd name="T3" fmla="*/ 6 h 18"/>
                  <a:gd name="T4" fmla="*/ 24 w 24"/>
                  <a:gd name="T5" fmla="*/ 18 h 18"/>
                  <a:gd name="T6" fmla="*/ 0 w 24"/>
                  <a:gd name="T7" fmla="*/ 18 h 18"/>
                  <a:gd name="T8" fmla="*/ 12 w 24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21" y="6"/>
                    </a:lnTo>
                    <a:lnTo>
                      <a:pt x="24" y="18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50" name="Freeform 742"/>
              <p:cNvSpPr>
                <a:spLocks/>
              </p:cNvSpPr>
              <p:nvPr/>
            </p:nvSpPr>
            <p:spPr bwMode="auto">
              <a:xfrm>
                <a:off x="2129" y="1146"/>
                <a:ext cx="36" cy="21"/>
              </a:xfrm>
              <a:custGeom>
                <a:avLst/>
                <a:gdLst>
                  <a:gd name="T0" fmla="*/ 36 w 36"/>
                  <a:gd name="T1" fmla="*/ 12 h 21"/>
                  <a:gd name="T2" fmla="*/ 9 w 36"/>
                  <a:gd name="T3" fmla="*/ 0 h 21"/>
                  <a:gd name="T4" fmla="*/ 0 w 36"/>
                  <a:gd name="T5" fmla="*/ 9 h 21"/>
                  <a:gd name="T6" fmla="*/ 3 w 36"/>
                  <a:gd name="T7" fmla="*/ 21 h 21"/>
                  <a:gd name="T8" fmla="*/ 36 w 36"/>
                  <a:gd name="T9" fmla="*/ 1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21">
                    <a:moveTo>
                      <a:pt x="36" y="12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3" y="21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26015" name="Freeform 743"/>
          <p:cNvSpPr>
            <a:spLocks/>
          </p:cNvSpPr>
          <p:nvPr/>
        </p:nvSpPr>
        <p:spPr bwMode="auto">
          <a:xfrm>
            <a:off x="4189552" y="2966623"/>
            <a:ext cx="240962" cy="115840"/>
          </a:xfrm>
          <a:custGeom>
            <a:avLst/>
            <a:gdLst>
              <a:gd name="T0" fmla="*/ 1520279184 w 352"/>
              <a:gd name="T1" fmla="*/ 0 h 157"/>
              <a:gd name="T2" fmla="*/ 2147483647 w 352"/>
              <a:gd name="T3" fmla="*/ 0 h 157"/>
              <a:gd name="T4" fmla="*/ 2147483647 w 352"/>
              <a:gd name="T5" fmla="*/ 0 h 157"/>
              <a:gd name="T6" fmla="*/ 2147483647 w 352"/>
              <a:gd name="T7" fmla="*/ 0 h 157"/>
              <a:gd name="T8" fmla="*/ 2147483647 w 352"/>
              <a:gd name="T9" fmla="*/ 0 h 157"/>
              <a:gd name="T10" fmla="*/ 2147483647 w 352"/>
              <a:gd name="T11" fmla="*/ 0 h 157"/>
              <a:gd name="T12" fmla="*/ 2147483647 w 352"/>
              <a:gd name="T13" fmla="*/ 952085347 h 157"/>
              <a:gd name="T14" fmla="*/ 2147483647 w 352"/>
              <a:gd name="T15" fmla="*/ 1903203766 h 157"/>
              <a:gd name="T16" fmla="*/ 2147483647 w 352"/>
              <a:gd name="T17" fmla="*/ 1903203766 h 157"/>
              <a:gd name="T18" fmla="*/ 2147483647 w 352"/>
              <a:gd name="T19" fmla="*/ 1903203766 h 157"/>
              <a:gd name="T20" fmla="*/ 2147483647 w 352"/>
              <a:gd name="T21" fmla="*/ 952085347 h 157"/>
              <a:gd name="T22" fmla="*/ 2147483647 w 352"/>
              <a:gd name="T23" fmla="*/ 1903203766 h 157"/>
              <a:gd name="T24" fmla="*/ 2147483647 w 352"/>
              <a:gd name="T25" fmla="*/ 2147483647 h 157"/>
              <a:gd name="T26" fmla="*/ 2147483647 w 352"/>
              <a:gd name="T27" fmla="*/ 2147483647 h 157"/>
              <a:gd name="T28" fmla="*/ 2147483647 w 352"/>
              <a:gd name="T29" fmla="*/ 2147483647 h 157"/>
              <a:gd name="T30" fmla="*/ 2147483647 w 352"/>
              <a:gd name="T31" fmla="*/ 2147483647 h 157"/>
              <a:gd name="T32" fmla="*/ 2147483647 w 352"/>
              <a:gd name="T33" fmla="*/ 2147483647 h 157"/>
              <a:gd name="T34" fmla="*/ 2147483647 w 352"/>
              <a:gd name="T35" fmla="*/ 2147483647 h 157"/>
              <a:gd name="T36" fmla="*/ 2147483647 w 352"/>
              <a:gd name="T37" fmla="*/ 2147483647 h 157"/>
              <a:gd name="T38" fmla="*/ 2147483647 w 352"/>
              <a:gd name="T39" fmla="*/ 2147483647 h 157"/>
              <a:gd name="T40" fmla="*/ 2147483647 w 352"/>
              <a:gd name="T41" fmla="*/ 2147483647 h 157"/>
              <a:gd name="T42" fmla="*/ 2147483647 w 352"/>
              <a:gd name="T43" fmla="*/ 2147483647 h 157"/>
              <a:gd name="T44" fmla="*/ 2147483647 w 352"/>
              <a:gd name="T45" fmla="*/ 2147483647 h 157"/>
              <a:gd name="T46" fmla="*/ 2147483647 w 352"/>
              <a:gd name="T47" fmla="*/ 2147483647 h 157"/>
              <a:gd name="T48" fmla="*/ 2147483647 w 352"/>
              <a:gd name="T49" fmla="*/ 2147483647 h 157"/>
              <a:gd name="T50" fmla="*/ 2147483647 w 352"/>
              <a:gd name="T51" fmla="*/ 2147483647 h 157"/>
              <a:gd name="T52" fmla="*/ 2147483647 w 352"/>
              <a:gd name="T53" fmla="*/ 2147483647 h 157"/>
              <a:gd name="T54" fmla="*/ 2147483647 w 352"/>
              <a:gd name="T55" fmla="*/ 2147483647 h 157"/>
              <a:gd name="T56" fmla="*/ 1520279184 w 352"/>
              <a:gd name="T57" fmla="*/ 2147483647 h 157"/>
              <a:gd name="T58" fmla="*/ 1520279184 w 352"/>
              <a:gd name="T59" fmla="*/ 2147483647 h 157"/>
              <a:gd name="T60" fmla="*/ 1520279184 w 352"/>
              <a:gd name="T61" fmla="*/ 2147483647 h 157"/>
              <a:gd name="T62" fmla="*/ 760555785 w 352"/>
              <a:gd name="T63" fmla="*/ 2147483647 h 157"/>
              <a:gd name="T64" fmla="*/ 760555785 w 352"/>
              <a:gd name="T65" fmla="*/ 2147483647 h 157"/>
              <a:gd name="T66" fmla="*/ 0 w 352"/>
              <a:gd name="T67" fmla="*/ 2147483647 h 157"/>
              <a:gd name="T68" fmla="*/ 0 w 352"/>
              <a:gd name="T69" fmla="*/ 2147483647 h 157"/>
              <a:gd name="T70" fmla="*/ 0 w 352"/>
              <a:gd name="T71" fmla="*/ 2147483647 h 157"/>
              <a:gd name="T72" fmla="*/ 0 w 352"/>
              <a:gd name="T73" fmla="*/ 2147483647 h 157"/>
              <a:gd name="T74" fmla="*/ 0 w 352"/>
              <a:gd name="T75" fmla="*/ 2147483647 h 157"/>
              <a:gd name="T76" fmla="*/ 0 w 352"/>
              <a:gd name="T77" fmla="*/ 2147483647 h 157"/>
              <a:gd name="T78" fmla="*/ 760555785 w 352"/>
              <a:gd name="T79" fmla="*/ 2147483647 h 157"/>
              <a:gd name="T80" fmla="*/ 1520279184 w 352"/>
              <a:gd name="T81" fmla="*/ 2147483647 h 157"/>
              <a:gd name="T82" fmla="*/ 1520279184 w 352"/>
              <a:gd name="T83" fmla="*/ 2147483647 h 157"/>
              <a:gd name="T84" fmla="*/ 1520279184 w 352"/>
              <a:gd name="T85" fmla="*/ 952085347 h 157"/>
              <a:gd name="T86" fmla="*/ 1520279184 w 352"/>
              <a:gd name="T87" fmla="*/ 0 h 1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52" h="157">
                <a:moveTo>
                  <a:pt x="120" y="8"/>
                </a:moveTo>
                <a:lnTo>
                  <a:pt x="132" y="0"/>
                </a:lnTo>
                <a:lnTo>
                  <a:pt x="146" y="0"/>
                </a:lnTo>
                <a:lnTo>
                  <a:pt x="152" y="11"/>
                </a:lnTo>
                <a:lnTo>
                  <a:pt x="165" y="2"/>
                </a:lnTo>
                <a:lnTo>
                  <a:pt x="178" y="6"/>
                </a:lnTo>
                <a:lnTo>
                  <a:pt x="198" y="27"/>
                </a:lnTo>
                <a:lnTo>
                  <a:pt x="220" y="36"/>
                </a:lnTo>
                <a:lnTo>
                  <a:pt x="228" y="38"/>
                </a:lnTo>
                <a:lnTo>
                  <a:pt x="239" y="29"/>
                </a:lnTo>
                <a:lnTo>
                  <a:pt x="250" y="25"/>
                </a:lnTo>
                <a:lnTo>
                  <a:pt x="280" y="33"/>
                </a:lnTo>
                <a:lnTo>
                  <a:pt x="320" y="42"/>
                </a:lnTo>
                <a:lnTo>
                  <a:pt x="352" y="51"/>
                </a:lnTo>
                <a:lnTo>
                  <a:pt x="341" y="64"/>
                </a:lnTo>
                <a:lnTo>
                  <a:pt x="320" y="85"/>
                </a:lnTo>
                <a:lnTo>
                  <a:pt x="315" y="92"/>
                </a:lnTo>
                <a:lnTo>
                  <a:pt x="317" y="107"/>
                </a:lnTo>
                <a:lnTo>
                  <a:pt x="302" y="107"/>
                </a:lnTo>
                <a:lnTo>
                  <a:pt x="287" y="96"/>
                </a:lnTo>
                <a:lnTo>
                  <a:pt x="272" y="92"/>
                </a:lnTo>
                <a:lnTo>
                  <a:pt x="233" y="101"/>
                </a:lnTo>
                <a:lnTo>
                  <a:pt x="223" y="110"/>
                </a:lnTo>
                <a:lnTo>
                  <a:pt x="212" y="124"/>
                </a:lnTo>
                <a:lnTo>
                  <a:pt x="191" y="137"/>
                </a:lnTo>
                <a:lnTo>
                  <a:pt x="179" y="137"/>
                </a:lnTo>
                <a:lnTo>
                  <a:pt x="166" y="126"/>
                </a:lnTo>
                <a:lnTo>
                  <a:pt x="155" y="126"/>
                </a:lnTo>
                <a:lnTo>
                  <a:pt x="115" y="145"/>
                </a:lnTo>
                <a:lnTo>
                  <a:pt x="96" y="155"/>
                </a:lnTo>
                <a:lnTo>
                  <a:pt x="82" y="157"/>
                </a:lnTo>
                <a:lnTo>
                  <a:pt x="50" y="155"/>
                </a:lnTo>
                <a:lnTo>
                  <a:pt x="37" y="155"/>
                </a:lnTo>
                <a:lnTo>
                  <a:pt x="27" y="140"/>
                </a:lnTo>
                <a:lnTo>
                  <a:pt x="22" y="135"/>
                </a:lnTo>
                <a:lnTo>
                  <a:pt x="11" y="129"/>
                </a:lnTo>
                <a:lnTo>
                  <a:pt x="5" y="122"/>
                </a:lnTo>
                <a:lnTo>
                  <a:pt x="0" y="107"/>
                </a:lnTo>
                <a:lnTo>
                  <a:pt x="0" y="90"/>
                </a:lnTo>
                <a:lnTo>
                  <a:pt x="34" y="76"/>
                </a:lnTo>
                <a:lnTo>
                  <a:pt x="72" y="76"/>
                </a:lnTo>
                <a:lnTo>
                  <a:pt x="95" y="55"/>
                </a:lnTo>
                <a:lnTo>
                  <a:pt x="98" y="19"/>
                </a:lnTo>
                <a:lnTo>
                  <a:pt x="120" y="8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16" name="Freeform 744"/>
          <p:cNvSpPr>
            <a:spLocks/>
          </p:cNvSpPr>
          <p:nvPr/>
        </p:nvSpPr>
        <p:spPr bwMode="auto">
          <a:xfrm>
            <a:off x="4129690" y="3250122"/>
            <a:ext cx="162689" cy="164615"/>
          </a:xfrm>
          <a:custGeom>
            <a:avLst/>
            <a:gdLst>
              <a:gd name="T0" fmla="*/ 2147483647 w 238"/>
              <a:gd name="T1" fmla="*/ 1958364757 h 221"/>
              <a:gd name="T2" fmla="*/ 2147483647 w 238"/>
              <a:gd name="T3" fmla="*/ 1958364757 h 221"/>
              <a:gd name="T4" fmla="*/ 2147483647 w 238"/>
              <a:gd name="T5" fmla="*/ 979182378 h 221"/>
              <a:gd name="T6" fmla="*/ 2147483647 w 238"/>
              <a:gd name="T7" fmla="*/ 979182378 h 221"/>
              <a:gd name="T8" fmla="*/ 2147483647 w 238"/>
              <a:gd name="T9" fmla="*/ 979182378 h 221"/>
              <a:gd name="T10" fmla="*/ 2147483647 w 238"/>
              <a:gd name="T11" fmla="*/ 979182378 h 221"/>
              <a:gd name="T12" fmla="*/ 1514230482 w 238"/>
              <a:gd name="T13" fmla="*/ 1958364757 h 221"/>
              <a:gd name="T14" fmla="*/ 1514230482 w 238"/>
              <a:gd name="T15" fmla="*/ 979182378 h 221"/>
              <a:gd name="T16" fmla="*/ 1514230482 w 238"/>
              <a:gd name="T17" fmla="*/ 979182378 h 221"/>
              <a:gd name="T18" fmla="*/ 1514230482 w 238"/>
              <a:gd name="T19" fmla="*/ 0 h 221"/>
              <a:gd name="T20" fmla="*/ 756699649 w 238"/>
              <a:gd name="T21" fmla="*/ 1958364757 h 221"/>
              <a:gd name="T22" fmla="*/ 0 w 238"/>
              <a:gd name="T23" fmla="*/ 979182378 h 221"/>
              <a:gd name="T24" fmla="*/ 0 w 238"/>
              <a:gd name="T25" fmla="*/ 979182378 h 221"/>
              <a:gd name="T26" fmla="*/ 0 w 238"/>
              <a:gd name="T27" fmla="*/ 1958364757 h 221"/>
              <a:gd name="T28" fmla="*/ 756699649 w 238"/>
              <a:gd name="T29" fmla="*/ 2147483647 h 221"/>
              <a:gd name="T30" fmla="*/ 756699649 w 238"/>
              <a:gd name="T31" fmla="*/ 2147483647 h 221"/>
              <a:gd name="T32" fmla="*/ 1514230482 w 238"/>
              <a:gd name="T33" fmla="*/ 2147483647 h 221"/>
              <a:gd name="T34" fmla="*/ 1514230482 w 238"/>
              <a:gd name="T35" fmla="*/ 2147483647 h 221"/>
              <a:gd name="T36" fmla="*/ 2147483647 w 238"/>
              <a:gd name="T37" fmla="*/ 2147483647 h 221"/>
              <a:gd name="T38" fmla="*/ 2147483647 w 238"/>
              <a:gd name="T39" fmla="*/ 2147483647 h 221"/>
              <a:gd name="T40" fmla="*/ 2147483647 w 238"/>
              <a:gd name="T41" fmla="*/ 2147483647 h 221"/>
              <a:gd name="T42" fmla="*/ 2147483647 w 238"/>
              <a:gd name="T43" fmla="*/ 2147483647 h 221"/>
              <a:gd name="T44" fmla="*/ 2147483647 w 238"/>
              <a:gd name="T45" fmla="*/ 2147483647 h 221"/>
              <a:gd name="T46" fmla="*/ 2147483647 w 238"/>
              <a:gd name="T47" fmla="*/ 2147483647 h 221"/>
              <a:gd name="T48" fmla="*/ 2147483647 w 238"/>
              <a:gd name="T49" fmla="*/ 2147483647 h 221"/>
              <a:gd name="T50" fmla="*/ 2147483647 w 238"/>
              <a:gd name="T51" fmla="*/ 2147483647 h 221"/>
              <a:gd name="T52" fmla="*/ 2147483647 w 238"/>
              <a:gd name="T53" fmla="*/ 2147483647 h 221"/>
              <a:gd name="T54" fmla="*/ 2147483647 w 238"/>
              <a:gd name="T55" fmla="*/ 2147483647 h 221"/>
              <a:gd name="T56" fmla="*/ 2147483647 w 238"/>
              <a:gd name="T57" fmla="*/ 2147483647 h 221"/>
              <a:gd name="T58" fmla="*/ 2147483647 w 238"/>
              <a:gd name="T59" fmla="*/ 2147483647 h 221"/>
              <a:gd name="T60" fmla="*/ 2147483647 w 238"/>
              <a:gd name="T61" fmla="*/ 2147483647 h 221"/>
              <a:gd name="T62" fmla="*/ 2147483647 w 238"/>
              <a:gd name="T63" fmla="*/ 2147483647 h 221"/>
              <a:gd name="T64" fmla="*/ 2147483647 w 238"/>
              <a:gd name="T65" fmla="*/ 2147483647 h 221"/>
              <a:gd name="T66" fmla="*/ 2147483647 w 238"/>
              <a:gd name="T67" fmla="*/ 1958364757 h 22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38" h="221">
                <a:moveTo>
                  <a:pt x="220" y="31"/>
                </a:moveTo>
                <a:lnTo>
                  <a:pt x="208" y="31"/>
                </a:lnTo>
                <a:lnTo>
                  <a:pt x="195" y="22"/>
                </a:lnTo>
                <a:lnTo>
                  <a:pt x="178" y="13"/>
                </a:lnTo>
                <a:lnTo>
                  <a:pt x="157" y="24"/>
                </a:lnTo>
                <a:lnTo>
                  <a:pt x="138" y="19"/>
                </a:lnTo>
                <a:lnTo>
                  <a:pt x="121" y="27"/>
                </a:lnTo>
                <a:lnTo>
                  <a:pt x="120" y="19"/>
                </a:lnTo>
                <a:lnTo>
                  <a:pt x="105" y="18"/>
                </a:lnTo>
                <a:lnTo>
                  <a:pt x="87" y="0"/>
                </a:lnTo>
                <a:lnTo>
                  <a:pt x="60" y="30"/>
                </a:lnTo>
                <a:lnTo>
                  <a:pt x="17" y="16"/>
                </a:lnTo>
                <a:lnTo>
                  <a:pt x="0" y="21"/>
                </a:lnTo>
                <a:lnTo>
                  <a:pt x="0" y="31"/>
                </a:lnTo>
                <a:lnTo>
                  <a:pt x="46" y="78"/>
                </a:lnTo>
                <a:lnTo>
                  <a:pt x="57" y="109"/>
                </a:lnTo>
                <a:lnTo>
                  <a:pt x="81" y="127"/>
                </a:lnTo>
                <a:lnTo>
                  <a:pt x="91" y="124"/>
                </a:lnTo>
                <a:lnTo>
                  <a:pt x="150" y="187"/>
                </a:lnTo>
                <a:lnTo>
                  <a:pt x="154" y="201"/>
                </a:lnTo>
                <a:lnTo>
                  <a:pt x="150" y="211"/>
                </a:lnTo>
                <a:lnTo>
                  <a:pt x="154" y="221"/>
                </a:lnTo>
                <a:lnTo>
                  <a:pt x="171" y="212"/>
                </a:lnTo>
                <a:lnTo>
                  <a:pt x="184" y="207"/>
                </a:lnTo>
                <a:lnTo>
                  <a:pt x="184" y="186"/>
                </a:lnTo>
                <a:lnTo>
                  <a:pt x="201" y="172"/>
                </a:lnTo>
                <a:lnTo>
                  <a:pt x="208" y="157"/>
                </a:lnTo>
                <a:lnTo>
                  <a:pt x="226" y="150"/>
                </a:lnTo>
                <a:lnTo>
                  <a:pt x="229" y="132"/>
                </a:lnTo>
                <a:lnTo>
                  <a:pt x="226" y="115"/>
                </a:lnTo>
                <a:lnTo>
                  <a:pt x="235" y="108"/>
                </a:lnTo>
                <a:lnTo>
                  <a:pt x="219" y="85"/>
                </a:lnTo>
                <a:lnTo>
                  <a:pt x="238" y="52"/>
                </a:lnTo>
                <a:lnTo>
                  <a:pt x="220" y="31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17" name="Freeform 745"/>
          <p:cNvSpPr>
            <a:spLocks/>
          </p:cNvSpPr>
          <p:nvPr/>
        </p:nvSpPr>
        <p:spPr bwMode="auto">
          <a:xfrm>
            <a:off x="4353820" y="3465035"/>
            <a:ext cx="108970" cy="83832"/>
          </a:xfrm>
          <a:custGeom>
            <a:avLst/>
            <a:gdLst>
              <a:gd name="T0" fmla="*/ 0 w 162"/>
              <a:gd name="T1" fmla="*/ 2147483647 h 110"/>
              <a:gd name="T2" fmla="*/ 0 w 162"/>
              <a:gd name="T3" fmla="*/ 2097581248 h 110"/>
              <a:gd name="T4" fmla="*/ 721475993 w 162"/>
              <a:gd name="T5" fmla="*/ 2097581248 h 110"/>
              <a:gd name="T6" fmla="*/ 721475993 w 162"/>
              <a:gd name="T7" fmla="*/ 1048790624 h 110"/>
              <a:gd name="T8" fmla="*/ 721475993 w 162"/>
              <a:gd name="T9" fmla="*/ 1048790624 h 110"/>
              <a:gd name="T10" fmla="*/ 1442951987 w 162"/>
              <a:gd name="T11" fmla="*/ 0 h 110"/>
              <a:gd name="T12" fmla="*/ 1442951987 w 162"/>
              <a:gd name="T13" fmla="*/ 1048790624 h 110"/>
              <a:gd name="T14" fmla="*/ 1442951987 w 162"/>
              <a:gd name="T15" fmla="*/ 1048790624 h 110"/>
              <a:gd name="T16" fmla="*/ 1442951987 w 162"/>
              <a:gd name="T17" fmla="*/ 2097581248 h 110"/>
              <a:gd name="T18" fmla="*/ 1442951987 w 162"/>
              <a:gd name="T19" fmla="*/ 2147483647 h 110"/>
              <a:gd name="T20" fmla="*/ 2147483647 w 162"/>
              <a:gd name="T21" fmla="*/ 2147483647 h 110"/>
              <a:gd name="T22" fmla="*/ 1442951987 w 162"/>
              <a:gd name="T23" fmla="*/ 2147483647 h 110"/>
              <a:gd name="T24" fmla="*/ 1442951987 w 162"/>
              <a:gd name="T25" fmla="*/ 2147483647 h 110"/>
              <a:gd name="T26" fmla="*/ 1442951987 w 162"/>
              <a:gd name="T27" fmla="*/ 2147483647 h 110"/>
              <a:gd name="T28" fmla="*/ 721475993 w 162"/>
              <a:gd name="T29" fmla="*/ 2147483647 h 110"/>
              <a:gd name="T30" fmla="*/ 721475993 w 162"/>
              <a:gd name="T31" fmla="*/ 2147483647 h 110"/>
              <a:gd name="T32" fmla="*/ 721475993 w 162"/>
              <a:gd name="T33" fmla="*/ 2147483647 h 110"/>
              <a:gd name="T34" fmla="*/ 0 w 162"/>
              <a:gd name="T35" fmla="*/ 2147483647 h 110"/>
              <a:gd name="T36" fmla="*/ 0 w 162"/>
              <a:gd name="T37" fmla="*/ 2147483647 h 110"/>
              <a:gd name="T38" fmla="*/ 0 w 162"/>
              <a:gd name="T39" fmla="*/ 2147483647 h 110"/>
              <a:gd name="T40" fmla="*/ 0 w 162"/>
              <a:gd name="T41" fmla="*/ 2147483647 h 110"/>
              <a:gd name="T42" fmla="*/ 0 w 162"/>
              <a:gd name="T43" fmla="*/ 2147483647 h 110"/>
              <a:gd name="T44" fmla="*/ 0 w 162"/>
              <a:gd name="T45" fmla="*/ 2147483647 h 110"/>
              <a:gd name="T46" fmla="*/ 0 w 162"/>
              <a:gd name="T47" fmla="*/ 2147483647 h 1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62" h="110">
                <a:moveTo>
                  <a:pt x="6" y="33"/>
                </a:moveTo>
                <a:lnTo>
                  <a:pt x="34" y="14"/>
                </a:lnTo>
                <a:lnTo>
                  <a:pt x="52" y="11"/>
                </a:lnTo>
                <a:lnTo>
                  <a:pt x="70" y="6"/>
                </a:lnTo>
                <a:lnTo>
                  <a:pt x="85" y="6"/>
                </a:lnTo>
                <a:lnTo>
                  <a:pt x="100" y="0"/>
                </a:lnTo>
                <a:lnTo>
                  <a:pt x="126" y="6"/>
                </a:lnTo>
                <a:lnTo>
                  <a:pt x="141" y="5"/>
                </a:lnTo>
                <a:lnTo>
                  <a:pt x="156" y="20"/>
                </a:lnTo>
                <a:lnTo>
                  <a:pt x="154" y="63"/>
                </a:lnTo>
                <a:lnTo>
                  <a:pt x="162" y="68"/>
                </a:lnTo>
                <a:lnTo>
                  <a:pt x="151" y="86"/>
                </a:lnTo>
                <a:lnTo>
                  <a:pt x="115" y="93"/>
                </a:lnTo>
                <a:lnTo>
                  <a:pt x="100" y="89"/>
                </a:lnTo>
                <a:lnTo>
                  <a:pt x="90" y="110"/>
                </a:lnTo>
                <a:lnTo>
                  <a:pt x="63" y="108"/>
                </a:lnTo>
                <a:lnTo>
                  <a:pt x="52" y="105"/>
                </a:lnTo>
                <a:lnTo>
                  <a:pt x="36" y="104"/>
                </a:lnTo>
                <a:lnTo>
                  <a:pt x="27" y="95"/>
                </a:lnTo>
                <a:lnTo>
                  <a:pt x="21" y="98"/>
                </a:lnTo>
                <a:lnTo>
                  <a:pt x="9" y="89"/>
                </a:lnTo>
                <a:lnTo>
                  <a:pt x="0" y="63"/>
                </a:lnTo>
                <a:lnTo>
                  <a:pt x="7" y="50"/>
                </a:lnTo>
                <a:lnTo>
                  <a:pt x="6" y="33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18" name="Freeform 746"/>
          <p:cNvSpPr>
            <a:spLocks/>
          </p:cNvSpPr>
          <p:nvPr/>
        </p:nvSpPr>
        <p:spPr bwMode="auto">
          <a:xfrm>
            <a:off x="4593247" y="3041359"/>
            <a:ext cx="151945" cy="184429"/>
          </a:xfrm>
          <a:custGeom>
            <a:avLst/>
            <a:gdLst>
              <a:gd name="T0" fmla="*/ 1460049007 w 225"/>
              <a:gd name="T1" fmla="*/ 2147483647 h 249"/>
              <a:gd name="T2" fmla="*/ 1460049007 w 225"/>
              <a:gd name="T3" fmla="*/ 2147483647 h 249"/>
              <a:gd name="T4" fmla="*/ 1460049007 w 225"/>
              <a:gd name="T5" fmla="*/ 2147483647 h 249"/>
              <a:gd name="T6" fmla="*/ 1460049007 w 225"/>
              <a:gd name="T7" fmla="*/ 2147483647 h 249"/>
              <a:gd name="T8" fmla="*/ 729619331 w 225"/>
              <a:gd name="T9" fmla="*/ 2147483647 h 249"/>
              <a:gd name="T10" fmla="*/ 1460049007 w 225"/>
              <a:gd name="T11" fmla="*/ 2147483647 h 249"/>
              <a:gd name="T12" fmla="*/ 729619331 w 225"/>
              <a:gd name="T13" fmla="*/ 2147483647 h 249"/>
              <a:gd name="T14" fmla="*/ 729619331 w 225"/>
              <a:gd name="T15" fmla="*/ 2147483647 h 249"/>
              <a:gd name="T16" fmla="*/ 729619331 w 225"/>
              <a:gd name="T17" fmla="*/ 2147483647 h 249"/>
              <a:gd name="T18" fmla="*/ 729619331 w 225"/>
              <a:gd name="T19" fmla="*/ 2147483647 h 249"/>
              <a:gd name="T20" fmla="*/ 729619331 w 225"/>
              <a:gd name="T21" fmla="*/ 2147483647 h 249"/>
              <a:gd name="T22" fmla="*/ 0 w 225"/>
              <a:gd name="T23" fmla="*/ 2147483647 h 249"/>
              <a:gd name="T24" fmla="*/ 0 w 225"/>
              <a:gd name="T25" fmla="*/ 1925705972 h 249"/>
              <a:gd name="T26" fmla="*/ 0 w 225"/>
              <a:gd name="T27" fmla="*/ 962365683 h 249"/>
              <a:gd name="T28" fmla="*/ 0 w 225"/>
              <a:gd name="T29" fmla="*/ 0 h 249"/>
              <a:gd name="T30" fmla="*/ 729619331 w 225"/>
              <a:gd name="T31" fmla="*/ 0 h 249"/>
              <a:gd name="T32" fmla="*/ 729619331 w 225"/>
              <a:gd name="T33" fmla="*/ 0 h 249"/>
              <a:gd name="T34" fmla="*/ 1460049007 w 225"/>
              <a:gd name="T35" fmla="*/ 1925705972 h 249"/>
              <a:gd name="T36" fmla="*/ 1460049007 w 225"/>
              <a:gd name="T37" fmla="*/ 1925705972 h 249"/>
              <a:gd name="T38" fmla="*/ 1460049007 w 225"/>
              <a:gd name="T39" fmla="*/ 2147483647 h 249"/>
              <a:gd name="T40" fmla="*/ 2147483647 w 225"/>
              <a:gd name="T41" fmla="*/ 2147483647 h 249"/>
              <a:gd name="T42" fmla="*/ 2147483647 w 225"/>
              <a:gd name="T43" fmla="*/ 2147483647 h 249"/>
              <a:gd name="T44" fmla="*/ 2147483647 w 225"/>
              <a:gd name="T45" fmla="*/ 2147483647 h 249"/>
              <a:gd name="T46" fmla="*/ 2147483647 w 225"/>
              <a:gd name="T47" fmla="*/ 2147483647 h 249"/>
              <a:gd name="T48" fmla="*/ 2147483647 w 225"/>
              <a:gd name="T49" fmla="*/ 2147483647 h 249"/>
              <a:gd name="T50" fmla="*/ 2147483647 w 225"/>
              <a:gd name="T51" fmla="*/ 2147483647 h 249"/>
              <a:gd name="T52" fmla="*/ 2147483647 w 225"/>
              <a:gd name="T53" fmla="*/ 2147483647 h 249"/>
              <a:gd name="T54" fmla="*/ 2147483647 w 225"/>
              <a:gd name="T55" fmla="*/ 2147483647 h 249"/>
              <a:gd name="T56" fmla="*/ 2147483647 w 225"/>
              <a:gd name="T57" fmla="*/ 2147483647 h 249"/>
              <a:gd name="T58" fmla="*/ 2147483647 w 225"/>
              <a:gd name="T59" fmla="*/ 2147483647 h 249"/>
              <a:gd name="T60" fmla="*/ 2147483647 w 225"/>
              <a:gd name="T61" fmla="*/ 2147483647 h 249"/>
              <a:gd name="T62" fmla="*/ 2147483647 w 225"/>
              <a:gd name="T63" fmla="*/ 2147483647 h 249"/>
              <a:gd name="T64" fmla="*/ 2147483647 w 225"/>
              <a:gd name="T65" fmla="*/ 2147483647 h 249"/>
              <a:gd name="T66" fmla="*/ 1460049007 w 225"/>
              <a:gd name="T67" fmla="*/ 2147483647 h 249"/>
              <a:gd name="T68" fmla="*/ 1460049007 w 225"/>
              <a:gd name="T69" fmla="*/ 2147483647 h 24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25" h="249">
                <a:moveTo>
                  <a:pt x="121" y="249"/>
                </a:moveTo>
                <a:lnTo>
                  <a:pt x="108" y="235"/>
                </a:lnTo>
                <a:lnTo>
                  <a:pt x="105" y="202"/>
                </a:lnTo>
                <a:lnTo>
                  <a:pt x="91" y="178"/>
                </a:lnTo>
                <a:lnTo>
                  <a:pt x="90" y="157"/>
                </a:lnTo>
                <a:lnTo>
                  <a:pt x="94" y="142"/>
                </a:lnTo>
                <a:lnTo>
                  <a:pt x="82" y="120"/>
                </a:lnTo>
                <a:lnTo>
                  <a:pt x="67" y="103"/>
                </a:lnTo>
                <a:lnTo>
                  <a:pt x="61" y="85"/>
                </a:lnTo>
                <a:lnTo>
                  <a:pt x="58" y="73"/>
                </a:lnTo>
                <a:lnTo>
                  <a:pt x="40" y="61"/>
                </a:lnTo>
                <a:lnTo>
                  <a:pt x="30" y="45"/>
                </a:lnTo>
                <a:lnTo>
                  <a:pt x="19" y="27"/>
                </a:lnTo>
                <a:lnTo>
                  <a:pt x="0" y="15"/>
                </a:lnTo>
                <a:lnTo>
                  <a:pt x="30" y="0"/>
                </a:lnTo>
                <a:lnTo>
                  <a:pt x="54" y="3"/>
                </a:lnTo>
                <a:lnTo>
                  <a:pt x="69" y="6"/>
                </a:lnTo>
                <a:lnTo>
                  <a:pt x="108" y="34"/>
                </a:lnTo>
                <a:lnTo>
                  <a:pt x="117" y="39"/>
                </a:lnTo>
                <a:lnTo>
                  <a:pt x="145" y="45"/>
                </a:lnTo>
                <a:lnTo>
                  <a:pt x="162" y="69"/>
                </a:lnTo>
                <a:lnTo>
                  <a:pt x="154" y="87"/>
                </a:lnTo>
                <a:lnTo>
                  <a:pt x="165" y="111"/>
                </a:lnTo>
                <a:lnTo>
                  <a:pt x="192" y="129"/>
                </a:lnTo>
                <a:lnTo>
                  <a:pt x="202" y="144"/>
                </a:lnTo>
                <a:lnTo>
                  <a:pt x="219" y="150"/>
                </a:lnTo>
                <a:lnTo>
                  <a:pt x="225" y="151"/>
                </a:lnTo>
                <a:lnTo>
                  <a:pt x="214" y="159"/>
                </a:lnTo>
                <a:lnTo>
                  <a:pt x="186" y="159"/>
                </a:lnTo>
                <a:lnTo>
                  <a:pt x="162" y="157"/>
                </a:lnTo>
                <a:lnTo>
                  <a:pt x="151" y="162"/>
                </a:lnTo>
                <a:lnTo>
                  <a:pt x="154" y="189"/>
                </a:lnTo>
                <a:lnTo>
                  <a:pt x="150" y="210"/>
                </a:lnTo>
                <a:lnTo>
                  <a:pt x="126" y="235"/>
                </a:lnTo>
                <a:lnTo>
                  <a:pt x="121" y="249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19" name="Freeform 747"/>
          <p:cNvSpPr>
            <a:spLocks/>
          </p:cNvSpPr>
          <p:nvPr/>
        </p:nvSpPr>
        <p:spPr bwMode="auto">
          <a:xfrm>
            <a:off x="4436699" y="2518511"/>
            <a:ext cx="365281" cy="326180"/>
          </a:xfrm>
          <a:custGeom>
            <a:avLst/>
            <a:gdLst>
              <a:gd name="T0" fmla="*/ 2147483647 w 535"/>
              <a:gd name="T1" fmla="*/ 1970466553 h 437"/>
              <a:gd name="T2" fmla="*/ 2147483647 w 535"/>
              <a:gd name="T3" fmla="*/ 2147483647 h 437"/>
              <a:gd name="T4" fmla="*/ 2147483647 w 535"/>
              <a:gd name="T5" fmla="*/ 2147483647 h 437"/>
              <a:gd name="T6" fmla="*/ 2147483647 w 535"/>
              <a:gd name="T7" fmla="*/ 2147483647 h 437"/>
              <a:gd name="T8" fmla="*/ 2147483647 w 535"/>
              <a:gd name="T9" fmla="*/ 2147483647 h 437"/>
              <a:gd name="T10" fmla="*/ 1509047960 w 535"/>
              <a:gd name="T11" fmla="*/ 2147483647 h 437"/>
              <a:gd name="T12" fmla="*/ 1509047960 w 535"/>
              <a:gd name="T13" fmla="*/ 2147483647 h 437"/>
              <a:gd name="T14" fmla="*/ 1509047960 w 535"/>
              <a:gd name="T15" fmla="*/ 2147483647 h 437"/>
              <a:gd name="T16" fmla="*/ 754109782 w 535"/>
              <a:gd name="T17" fmla="*/ 2147483647 h 437"/>
              <a:gd name="T18" fmla="*/ 0 w 535"/>
              <a:gd name="T19" fmla="*/ 2147483647 h 437"/>
              <a:gd name="T20" fmla="*/ 0 w 535"/>
              <a:gd name="T21" fmla="*/ 2147483647 h 437"/>
              <a:gd name="T22" fmla="*/ 0 w 535"/>
              <a:gd name="T23" fmla="*/ 2147483647 h 437"/>
              <a:gd name="T24" fmla="*/ 0 w 535"/>
              <a:gd name="T25" fmla="*/ 2147483647 h 437"/>
              <a:gd name="T26" fmla="*/ 0 w 535"/>
              <a:gd name="T27" fmla="*/ 2147483647 h 437"/>
              <a:gd name="T28" fmla="*/ 0 w 535"/>
              <a:gd name="T29" fmla="*/ 2147483647 h 437"/>
              <a:gd name="T30" fmla="*/ 754109782 w 535"/>
              <a:gd name="T31" fmla="*/ 2147483647 h 437"/>
              <a:gd name="T32" fmla="*/ 1509047960 w 535"/>
              <a:gd name="T33" fmla="*/ 2147483647 h 437"/>
              <a:gd name="T34" fmla="*/ 2147483647 w 535"/>
              <a:gd name="T35" fmla="*/ 2147483647 h 437"/>
              <a:gd name="T36" fmla="*/ 2147483647 w 535"/>
              <a:gd name="T37" fmla="*/ 2147483647 h 437"/>
              <a:gd name="T38" fmla="*/ 2147483647 w 535"/>
              <a:gd name="T39" fmla="*/ 2147483647 h 437"/>
              <a:gd name="T40" fmla="*/ 2147483647 w 535"/>
              <a:gd name="T41" fmla="*/ 2147483647 h 437"/>
              <a:gd name="T42" fmla="*/ 2147483647 w 535"/>
              <a:gd name="T43" fmla="*/ 2147483647 h 437"/>
              <a:gd name="T44" fmla="*/ 2147483647 w 535"/>
              <a:gd name="T45" fmla="*/ 2147483647 h 437"/>
              <a:gd name="T46" fmla="*/ 2147483647 w 535"/>
              <a:gd name="T47" fmla="*/ 2147483647 h 437"/>
              <a:gd name="T48" fmla="*/ 2147483647 w 535"/>
              <a:gd name="T49" fmla="*/ 2147483647 h 437"/>
              <a:gd name="T50" fmla="*/ 2147483647 w 535"/>
              <a:gd name="T51" fmla="*/ 2147483647 h 437"/>
              <a:gd name="T52" fmla="*/ 2147483647 w 535"/>
              <a:gd name="T53" fmla="*/ 2147483647 h 437"/>
              <a:gd name="T54" fmla="*/ 2147483647 w 535"/>
              <a:gd name="T55" fmla="*/ 2147483647 h 437"/>
              <a:gd name="T56" fmla="*/ 2147483647 w 535"/>
              <a:gd name="T57" fmla="*/ 2147483647 h 437"/>
              <a:gd name="T58" fmla="*/ 2147483647 w 535"/>
              <a:gd name="T59" fmla="*/ 2147483647 h 437"/>
              <a:gd name="T60" fmla="*/ 2147483647 w 535"/>
              <a:gd name="T61" fmla="*/ 2147483647 h 437"/>
              <a:gd name="T62" fmla="*/ 2147483647 w 535"/>
              <a:gd name="T63" fmla="*/ 0 h 437"/>
              <a:gd name="T64" fmla="*/ 2147483647 w 535"/>
              <a:gd name="T65" fmla="*/ 985233774 h 437"/>
              <a:gd name="T66" fmla="*/ 2147483647 w 535"/>
              <a:gd name="T67" fmla="*/ 0 h 43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35" h="437">
                <a:moveTo>
                  <a:pt x="217" y="10"/>
                </a:moveTo>
                <a:lnTo>
                  <a:pt x="203" y="28"/>
                </a:lnTo>
                <a:lnTo>
                  <a:pt x="193" y="45"/>
                </a:lnTo>
                <a:lnTo>
                  <a:pt x="175" y="47"/>
                </a:lnTo>
                <a:lnTo>
                  <a:pt x="157" y="53"/>
                </a:lnTo>
                <a:lnTo>
                  <a:pt x="165" y="65"/>
                </a:lnTo>
                <a:lnTo>
                  <a:pt x="165" y="71"/>
                </a:lnTo>
                <a:lnTo>
                  <a:pt x="165" y="95"/>
                </a:lnTo>
                <a:lnTo>
                  <a:pt x="149" y="97"/>
                </a:lnTo>
                <a:lnTo>
                  <a:pt x="133" y="113"/>
                </a:lnTo>
                <a:lnTo>
                  <a:pt x="133" y="131"/>
                </a:lnTo>
                <a:lnTo>
                  <a:pt x="131" y="139"/>
                </a:lnTo>
                <a:lnTo>
                  <a:pt x="125" y="149"/>
                </a:lnTo>
                <a:lnTo>
                  <a:pt x="125" y="197"/>
                </a:lnTo>
                <a:lnTo>
                  <a:pt x="115" y="203"/>
                </a:lnTo>
                <a:lnTo>
                  <a:pt x="100" y="195"/>
                </a:lnTo>
                <a:lnTo>
                  <a:pt x="74" y="215"/>
                </a:lnTo>
                <a:lnTo>
                  <a:pt x="56" y="233"/>
                </a:lnTo>
                <a:lnTo>
                  <a:pt x="38" y="221"/>
                </a:lnTo>
                <a:lnTo>
                  <a:pt x="30" y="221"/>
                </a:lnTo>
                <a:lnTo>
                  <a:pt x="14" y="225"/>
                </a:lnTo>
                <a:lnTo>
                  <a:pt x="18" y="251"/>
                </a:lnTo>
                <a:lnTo>
                  <a:pt x="26" y="277"/>
                </a:lnTo>
                <a:lnTo>
                  <a:pt x="30" y="295"/>
                </a:lnTo>
                <a:lnTo>
                  <a:pt x="28" y="319"/>
                </a:lnTo>
                <a:lnTo>
                  <a:pt x="18" y="339"/>
                </a:lnTo>
                <a:lnTo>
                  <a:pt x="0" y="355"/>
                </a:lnTo>
                <a:lnTo>
                  <a:pt x="6" y="363"/>
                </a:lnTo>
                <a:lnTo>
                  <a:pt x="20" y="373"/>
                </a:lnTo>
                <a:lnTo>
                  <a:pt x="10" y="391"/>
                </a:lnTo>
                <a:lnTo>
                  <a:pt x="12" y="425"/>
                </a:lnTo>
                <a:lnTo>
                  <a:pt x="38" y="425"/>
                </a:lnTo>
                <a:lnTo>
                  <a:pt x="50" y="413"/>
                </a:lnTo>
                <a:lnTo>
                  <a:pt x="111" y="409"/>
                </a:lnTo>
                <a:lnTo>
                  <a:pt x="163" y="411"/>
                </a:lnTo>
                <a:lnTo>
                  <a:pt x="213" y="419"/>
                </a:lnTo>
                <a:lnTo>
                  <a:pt x="257" y="427"/>
                </a:lnTo>
                <a:lnTo>
                  <a:pt x="301" y="425"/>
                </a:lnTo>
                <a:lnTo>
                  <a:pt x="321" y="419"/>
                </a:lnTo>
                <a:lnTo>
                  <a:pt x="341" y="417"/>
                </a:lnTo>
                <a:lnTo>
                  <a:pt x="365" y="429"/>
                </a:lnTo>
                <a:lnTo>
                  <a:pt x="407" y="419"/>
                </a:lnTo>
                <a:lnTo>
                  <a:pt x="417" y="437"/>
                </a:lnTo>
                <a:lnTo>
                  <a:pt x="429" y="417"/>
                </a:lnTo>
                <a:lnTo>
                  <a:pt x="431" y="383"/>
                </a:lnTo>
                <a:lnTo>
                  <a:pt x="461" y="367"/>
                </a:lnTo>
                <a:lnTo>
                  <a:pt x="487" y="363"/>
                </a:lnTo>
                <a:lnTo>
                  <a:pt x="487" y="357"/>
                </a:lnTo>
                <a:lnTo>
                  <a:pt x="469" y="317"/>
                </a:lnTo>
                <a:lnTo>
                  <a:pt x="461" y="293"/>
                </a:lnTo>
                <a:lnTo>
                  <a:pt x="477" y="285"/>
                </a:lnTo>
                <a:lnTo>
                  <a:pt x="501" y="289"/>
                </a:lnTo>
                <a:lnTo>
                  <a:pt x="535" y="275"/>
                </a:lnTo>
                <a:lnTo>
                  <a:pt x="535" y="237"/>
                </a:lnTo>
                <a:lnTo>
                  <a:pt x="499" y="225"/>
                </a:lnTo>
                <a:lnTo>
                  <a:pt x="467" y="219"/>
                </a:lnTo>
                <a:lnTo>
                  <a:pt x="449" y="187"/>
                </a:lnTo>
                <a:lnTo>
                  <a:pt x="451" y="155"/>
                </a:lnTo>
                <a:lnTo>
                  <a:pt x="419" y="123"/>
                </a:lnTo>
                <a:lnTo>
                  <a:pt x="401" y="99"/>
                </a:lnTo>
                <a:lnTo>
                  <a:pt x="399" y="77"/>
                </a:lnTo>
                <a:lnTo>
                  <a:pt x="403" y="63"/>
                </a:lnTo>
                <a:lnTo>
                  <a:pt x="403" y="34"/>
                </a:lnTo>
                <a:lnTo>
                  <a:pt x="371" y="12"/>
                </a:lnTo>
                <a:lnTo>
                  <a:pt x="335" y="12"/>
                </a:lnTo>
                <a:lnTo>
                  <a:pt x="303" y="18"/>
                </a:lnTo>
                <a:lnTo>
                  <a:pt x="289" y="6"/>
                </a:lnTo>
                <a:lnTo>
                  <a:pt x="251" y="0"/>
                </a:lnTo>
                <a:lnTo>
                  <a:pt x="217" y="10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20" name="Freeform 748"/>
          <p:cNvSpPr>
            <a:spLocks/>
          </p:cNvSpPr>
          <p:nvPr/>
        </p:nvSpPr>
        <p:spPr bwMode="auto">
          <a:xfrm>
            <a:off x="4401348" y="2774569"/>
            <a:ext cx="704469" cy="506036"/>
          </a:xfrm>
          <a:custGeom>
            <a:avLst/>
            <a:gdLst>
              <a:gd name="T0" fmla="*/ 2147483647 w 1032"/>
              <a:gd name="T1" fmla="*/ 0 h 677"/>
              <a:gd name="T2" fmla="*/ 2147483647 w 1032"/>
              <a:gd name="T3" fmla="*/ 1979046761 h 677"/>
              <a:gd name="T4" fmla="*/ 2147483647 w 1032"/>
              <a:gd name="T5" fmla="*/ 2147483647 h 677"/>
              <a:gd name="T6" fmla="*/ 2147483647 w 1032"/>
              <a:gd name="T7" fmla="*/ 2147483647 h 677"/>
              <a:gd name="T8" fmla="*/ 2147483647 w 1032"/>
              <a:gd name="T9" fmla="*/ 2147483647 h 677"/>
              <a:gd name="T10" fmla="*/ 2147483647 w 1032"/>
              <a:gd name="T11" fmla="*/ 2147483647 h 677"/>
              <a:gd name="T12" fmla="*/ 2147483647 w 1032"/>
              <a:gd name="T13" fmla="*/ 2147483647 h 677"/>
              <a:gd name="T14" fmla="*/ 2147483647 w 1032"/>
              <a:gd name="T15" fmla="*/ 2147483647 h 677"/>
              <a:gd name="T16" fmla="*/ 2147483647 w 1032"/>
              <a:gd name="T17" fmla="*/ 2147483647 h 677"/>
              <a:gd name="T18" fmla="*/ 2147483647 w 1032"/>
              <a:gd name="T19" fmla="*/ 2147483647 h 677"/>
              <a:gd name="T20" fmla="*/ 2147483647 w 1032"/>
              <a:gd name="T21" fmla="*/ 2147483647 h 677"/>
              <a:gd name="T22" fmla="*/ 2147483647 w 1032"/>
              <a:gd name="T23" fmla="*/ 2147483647 h 677"/>
              <a:gd name="T24" fmla="*/ 2147483647 w 1032"/>
              <a:gd name="T25" fmla="*/ 2147483647 h 677"/>
              <a:gd name="T26" fmla="*/ 2147483647 w 1032"/>
              <a:gd name="T27" fmla="*/ 2147483647 h 677"/>
              <a:gd name="T28" fmla="*/ 2147483647 w 1032"/>
              <a:gd name="T29" fmla="*/ 2147483647 h 677"/>
              <a:gd name="T30" fmla="*/ 2147483647 w 1032"/>
              <a:gd name="T31" fmla="*/ 2147483647 h 677"/>
              <a:gd name="T32" fmla="*/ 2147483647 w 1032"/>
              <a:gd name="T33" fmla="*/ 2147483647 h 677"/>
              <a:gd name="T34" fmla="*/ 2147483647 w 1032"/>
              <a:gd name="T35" fmla="*/ 2147483647 h 677"/>
              <a:gd name="T36" fmla="*/ 2147483647 w 1032"/>
              <a:gd name="T37" fmla="*/ 2147483647 h 677"/>
              <a:gd name="T38" fmla="*/ 2147483647 w 1032"/>
              <a:gd name="T39" fmla="*/ 2147483647 h 677"/>
              <a:gd name="T40" fmla="*/ 2147483647 w 1032"/>
              <a:gd name="T41" fmla="*/ 2147483647 h 677"/>
              <a:gd name="T42" fmla="*/ 2147483647 w 1032"/>
              <a:gd name="T43" fmla="*/ 2147483647 h 677"/>
              <a:gd name="T44" fmla="*/ 2147483647 w 1032"/>
              <a:gd name="T45" fmla="*/ 2147483647 h 677"/>
              <a:gd name="T46" fmla="*/ 2147483647 w 1032"/>
              <a:gd name="T47" fmla="*/ 2147483647 h 677"/>
              <a:gd name="T48" fmla="*/ 2147483647 w 1032"/>
              <a:gd name="T49" fmla="*/ 2147483647 h 677"/>
              <a:gd name="T50" fmla="*/ 2147483647 w 1032"/>
              <a:gd name="T51" fmla="*/ 2147483647 h 677"/>
              <a:gd name="T52" fmla="*/ 2147483647 w 1032"/>
              <a:gd name="T53" fmla="*/ 2147483647 h 677"/>
              <a:gd name="T54" fmla="*/ 2147483647 w 1032"/>
              <a:gd name="T55" fmla="*/ 2147483647 h 677"/>
              <a:gd name="T56" fmla="*/ 2147483647 w 1032"/>
              <a:gd name="T57" fmla="*/ 2147483647 h 677"/>
              <a:gd name="T58" fmla="*/ 2147483647 w 1032"/>
              <a:gd name="T59" fmla="*/ 2147483647 h 677"/>
              <a:gd name="T60" fmla="*/ 2147483647 w 1032"/>
              <a:gd name="T61" fmla="*/ 2147483647 h 677"/>
              <a:gd name="T62" fmla="*/ 2147483647 w 1032"/>
              <a:gd name="T63" fmla="*/ 2147483647 h 677"/>
              <a:gd name="T64" fmla="*/ 2147483647 w 1032"/>
              <a:gd name="T65" fmla="*/ 2147483647 h 677"/>
              <a:gd name="T66" fmla="*/ 2147483647 w 1032"/>
              <a:gd name="T67" fmla="*/ 2147483647 h 677"/>
              <a:gd name="T68" fmla="*/ 2147483647 w 1032"/>
              <a:gd name="T69" fmla="*/ 2147483647 h 677"/>
              <a:gd name="T70" fmla="*/ 2147483647 w 1032"/>
              <a:gd name="T71" fmla="*/ 2147483647 h 677"/>
              <a:gd name="T72" fmla="*/ 1507591482 w 1032"/>
              <a:gd name="T73" fmla="*/ 2147483647 h 677"/>
              <a:gd name="T74" fmla="*/ 0 w 1032"/>
              <a:gd name="T75" fmla="*/ 2147483647 h 677"/>
              <a:gd name="T76" fmla="*/ 753795286 w 1032"/>
              <a:gd name="T77" fmla="*/ 2147483647 h 677"/>
              <a:gd name="T78" fmla="*/ 1507591482 w 1032"/>
              <a:gd name="T79" fmla="*/ 2147483647 h 677"/>
              <a:gd name="T80" fmla="*/ 1507591482 w 1032"/>
              <a:gd name="T81" fmla="*/ 2147483647 h 677"/>
              <a:gd name="T82" fmla="*/ 1507591482 w 1032"/>
              <a:gd name="T83" fmla="*/ 2147483647 h 677"/>
              <a:gd name="T84" fmla="*/ 2147483647 w 1032"/>
              <a:gd name="T85" fmla="*/ 2147483647 h 677"/>
              <a:gd name="T86" fmla="*/ 2147483647 w 1032"/>
              <a:gd name="T87" fmla="*/ 2147483647 h 677"/>
              <a:gd name="T88" fmla="*/ 2147483647 w 1032"/>
              <a:gd name="T89" fmla="*/ 2147483647 h 677"/>
              <a:gd name="T90" fmla="*/ 2147483647 w 1032"/>
              <a:gd name="T91" fmla="*/ 2147483647 h 67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32" h="677">
                <a:moveTo>
                  <a:pt x="537" y="20"/>
                </a:moveTo>
                <a:lnTo>
                  <a:pt x="563" y="16"/>
                </a:lnTo>
                <a:lnTo>
                  <a:pt x="597" y="6"/>
                </a:lnTo>
                <a:lnTo>
                  <a:pt x="631" y="0"/>
                </a:lnTo>
                <a:lnTo>
                  <a:pt x="665" y="6"/>
                </a:lnTo>
                <a:lnTo>
                  <a:pt x="682" y="36"/>
                </a:lnTo>
                <a:lnTo>
                  <a:pt x="706" y="62"/>
                </a:lnTo>
                <a:lnTo>
                  <a:pt x="752" y="86"/>
                </a:lnTo>
                <a:lnTo>
                  <a:pt x="782" y="112"/>
                </a:lnTo>
                <a:lnTo>
                  <a:pt x="808" y="140"/>
                </a:lnTo>
                <a:lnTo>
                  <a:pt x="872" y="140"/>
                </a:lnTo>
                <a:lnTo>
                  <a:pt x="892" y="154"/>
                </a:lnTo>
                <a:lnTo>
                  <a:pt x="928" y="168"/>
                </a:lnTo>
                <a:lnTo>
                  <a:pt x="968" y="170"/>
                </a:lnTo>
                <a:lnTo>
                  <a:pt x="1012" y="182"/>
                </a:lnTo>
                <a:lnTo>
                  <a:pt x="1032" y="234"/>
                </a:lnTo>
                <a:lnTo>
                  <a:pt x="1022" y="293"/>
                </a:lnTo>
                <a:lnTo>
                  <a:pt x="1000" y="321"/>
                </a:lnTo>
                <a:lnTo>
                  <a:pt x="964" y="333"/>
                </a:lnTo>
                <a:lnTo>
                  <a:pt x="952" y="349"/>
                </a:lnTo>
                <a:lnTo>
                  <a:pt x="948" y="367"/>
                </a:lnTo>
                <a:lnTo>
                  <a:pt x="866" y="391"/>
                </a:lnTo>
                <a:lnTo>
                  <a:pt x="820" y="423"/>
                </a:lnTo>
                <a:lnTo>
                  <a:pt x="750" y="451"/>
                </a:lnTo>
                <a:lnTo>
                  <a:pt x="730" y="473"/>
                </a:lnTo>
                <a:lnTo>
                  <a:pt x="676" y="481"/>
                </a:lnTo>
                <a:lnTo>
                  <a:pt x="696" y="503"/>
                </a:lnTo>
                <a:lnTo>
                  <a:pt x="722" y="503"/>
                </a:lnTo>
                <a:lnTo>
                  <a:pt x="762" y="541"/>
                </a:lnTo>
                <a:lnTo>
                  <a:pt x="766" y="567"/>
                </a:lnTo>
                <a:lnTo>
                  <a:pt x="788" y="571"/>
                </a:lnTo>
                <a:lnTo>
                  <a:pt x="800" y="571"/>
                </a:lnTo>
                <a:lnTo>
                  <a:pt x="810" y="559"/>
                </a:lnTo>
                <a:lnTo>
                  <a:pt x="824" y="571"/>
                </a:lnTo>
                <a:lnTo>
                  <a:pt x="838" y="559"/>
                </a:lnTo>
                <a:lnTo>
                  <a:pt x="856" y="561"/>
                </a:lnTo>
                <a:lnTo>
                  <a:pt x="840" y="593"/>
                </a:lnTo>
                <a:lnTo>
                  <a:pt x="820" y="605"/>
                </a:lnTo>
                <a:lnTo>
                  <a:pt x="796" y="595"/>
                </a:lnTo>
                <a:lnTo>
                  <a:pt x="784" y="589"/>
                </a:lnTo>
                <a:lnTo>
                  <a:pt x="778" y="609"/>
                </a:lnTo>
                <a:lnTo>
                  <a:pt x="738" y="637"/>
                </a:lnTo>
                <a:lnTo>
                  <a:pt x="726" y="655"/>
                </a:lnTo>
                <a:lnTo>
                  <a:pt x="714" y="677"/>
                </a:lnTo>
                <a:lnTo>
                  <a:pt x="684" y="669"/>
                </a:lnTo>
                <a:lnTo>
                  <a:pt x="684" y="657"/>
                </a:lnTo>
                <a:lnTo>
                  <a:pt x="690" y="637"/>
                </a:lnTo>
                <a:lnTo>
                  <a:pt x="678" y="601"/>
                </a:lnTo>
                <a:lnTo>
                  <a:pt x="661" y="599"/>
                </a:lnTo>
                <a:lnTo>
                  <a:pt x="645" y="599"/>
                </a:lnTo>
                <a:lnTo>
                  <a:pt x="617" y="591"/>
                </a:lnTo>
                <a:lnTo>
                  <a:pt x="623" y="571"/>
                </a:lnTo>
                <a:lnTo>
                  <a:pt x="637" y="551"/>
                </a:lnTo>
                <a:lnTo>
                  <a:pt x="641" y="531"/>
                </a:lnTo>
                <a:lnTo>
                  <a:pt x="667" y="513"/>
                </a:lnTo>
                <a:lnTo>
                  <a:pt x="661" y="495"/>
                </a:lnTo>
                <a:lnTo>
                  <a:pt x="631" y="503"/>
                </a:lnTo>
                <a:lnTo>
                  <a:pt x="613" y="511"/>
                </a:lnTo>
                <a:lnTo>
                  <a:pt x="593" y="507"/>
                </a:lnTo>
                <a:lnTo>
                  <a:pt x="593" y="515"/>
                </a:lnTo>
                <a:lnTo>
                  <a:pt x="567" y="501"/>
                </a:lnTo>
                <a:lnTo>
                  <a:pt x="569" y="493"/>
                </a:lnTo>
                <a:lnTo>
                  <a:pt x="591" y="485"/>
                </a:lnTo>
                <a:lnTo>
                  <a:pt x="579" y="469"/>
                </a:lnTo>
                <a:lnTo>
                  <a:pt x="559" y="473"/>
                </a:lnTo>
                <a:lnTo>
                  <a:pt x="545" y="487"/>
                </a:lnTo>
                <a:lnTo>
                  <a:pt x="533" y="493"/>
                </a:lnTo>
                <a:lnTo>
                  <a:pt x="531" y="511"/>
                </a:lnTo>
                <a:lnTo>
                  <a:pt x="517" y="513"/>
                </a:lnTo>
                <a:lnTo>
                  <a:pt x="531" y="527"/>
                </a:lnTo>
                <a:lnTo>
                  <a:pt x="531" y="541"/>
                </a:lnTo>
                <a:lnTo>
                  <a:pt x="515" y="559"/>
                </a:lnTo>
                <a:lnTo>
                  <a:pt x="495" y="551"/>
                </a:lnTo>
                <a:lnTo>
                  <a:pt x="509" y="571"/>
                </a:lnTo>
                <a:lnTo>
                  <a:pt x="501" y="575"/>
                </a:lnTo>
                <a:lnTo>
                  <a:pt x="475" y="551"/>
                </a:lnTo>
                <a:lnTo>
                  <a:pt x="483" y="583"/>
                </a:lnTo>
                <a:lnTo>
                  <a:pt x="501" y="595"/>
                </a:lnTo>
                <a:lnTo>
                  <a:pt x="483" y="613"/>
                </a:lnTo>
                <a:lnTo>
                  <a:pt x="475" y="603"/>
                </a:lnTo>
                <a:lnTo>
                  <a:pt x="455" y="601"/>
                </a:lnTo>
                <a:lnTo>
                  <a:pt x="443" y="607"/>
                </a:lnTo>
                <a:lnTo>
                  <a:pt x="401" y="609"/>
                </a:lnTo>
                <a:lnTo>
                  <a:pt x="403" y="591"/>
                </a:lnTo>
                <a:lnTo>
                  <a:pt x="431" y="563"/>
                </a:lnTo>
                <a:lnTo>
                  <a:pt x="433" y="537"/>
                </a:lnTo>
                <a:lnTo>
                  <a:pt x="435" y="517"/>
                </a:lnTo>
                <a:lnTo>
                  <a:pt x="459" y="513"/>
                </a:lnTo>
                <a:lnTo>
                  <a:pt x="495" y="515"/>
                </a:lnTo>
                <a:lnTo>
                  <a:pt x="503" y="507"/>
                </a:lnTo>
                <a:lnTo>
                  <a:pt x="479" y="499"/>
                </a:lnTo>
                <a:lnTo>
                  <a:pt x="471" y="485"/>
                </a:lnTo>
                <a:lnTo>
                  <a:pt x="443" y="469"/>
                </a:lnTo>
                <a:lnTo>
                  <a:pt x="433" y="441"/>
                </a:lnTo>
                <a:lnTo>
                  <a:pt x="439" y="427"/>
                </a:lnTo>
                <a:lnTo>
                  <a:pt x="423" y="399"/>
                </a:lnTo>
                <a:lnTo>
                  <a:pt x="385" y="393"/>
                </a:lnTo>
                <a:lnTo>
                  <a:pt x="345" y="361"/>
                </a:lnTo>
                <a:lnTo>
                  <a:pt x="309" y="359"/>
                </a:lnTo>
                <a:lnTo>
                  <a:pt x="283" y="367"/>
                </a:lnTo>
                <a:lnTo>
                  <a:pt x="273" y="381"/>
                </a:lnTo>
                <a:lnTo>
                  <a:pt x="261" y="389"/>
                </a:lnTo>
                <a:lnTo>
                  <a:pt x="231" y="391"/>
                </a:lnTo>
                <a:lnTo>
                  <a:pt x="215" y="405"/>
                </a:lnTo>
                <a:lnTo>
                  <a:pt x="187" y="405"/>
                </a:lnTo>
                <a:lnTo>
                  <a:pt x="177" y="393"/>
                </a:lnTo>
                <a:lnTo>
                  <a:pt x="165" y="389"/>
                </a:lnTo>
                <a:lnTo>
                  <a:pt x="136" y="399"/>
                </a:lnTo>
                <a:lnTo>
                  <a:pt x="116" y="401"/>
                </a:lnTo>
                <a:lnTo>
                  <a:pt x="102" y="389"/>
                </a:lnTo>
                <a:lnTo>
                  <a:pt x="80" y="393"/>
                </a:lnTo>
                <a:lnTo>
                  <a:pt x="60" y="405"/>
                </a:lnTo>
                <a:lnTo>
                  <a:pt x="50" y="401"/>
                </a:lnTo>
                <a:lnTo>
                  <a:pt x="24" y="401"/>
                </a:lnTo>
                <a:lnTo>
                  <a:pt x="0" y="361"/>
                </a:lnTo>
                <a:lnTo>
                  <a:pt x="4" y="343"/>
                </a:lnTo>
                <a:lnTo>
                  <a:pt x="50" y="301"/>
                </a:lnTo>
                <a:lnTo>
                  <a:pt x="36" y="252"/>
                </a:lnTo>
                <a:lnTo>
                  <a:pt x="90" y="208"/>
                </a:lnTo>
                <a:lnTo>
                  <a:pt x="106" y="182"/>
                </a:lnTo>
                <a:lnTo>
                  <a:pt x="104" y="156"/>
                </a:lnTo>
                <a:lnTo>
                  <a:pt x="92" y="124"/>
                </a:lnTo>
                <a:lnTo>
                  <a:pt x="78" y="96"/>
                </a:lnTo>
                <a:lnTo>
                  <a:pt x="60" y="82"/>
                </a:lnTo>
                <a:lnTo>
                  <a:pt x="90" y="84"/>
                </a:lnTo>
                <a:lnTo>
                  <a:pt x="102" y="70"/>
                </a:lnTo>
                <a:lnTo>
                  <a:pt x="158" y="68"/>
                </a:lnTo>
                <a:lnTo>
                  <a:pt x="213" y="68"/>
                </a:lnTo>
                <a:lnTo>
                  <a:pt x="227" y="68"/>
                </a:lnTo>
                <a:lnTo>
                  <a:pt x="299" y="84"/>
                </a:lnTo>
                <a:lnTo>
                  <a:pt x="351" y="84"/>
                </a:lnTo>
                <a:lnTo>
                  <a:pt x="373" y="76"/>
                </a:lnTo>
                <a:lnTo>
                  <a:pt x="393" y="76"/>
                </a:lnTo>
                <a:lnTo>
                  <a:pt x="415" y="84"/>
                </a:lnTo>
                <a:lnTo>
                  <a:pt x="459" y="78"/>
                </a:lnTo>
                <a:lnTo>
                  <a:pt x="467" y="92"/>
                </a:lnTo>
                <a:lnTo>
                  <a:pt x="483" y="74"/>
                </a:lnTo>
                <a:lnTo>
                  <a:pt x="481" y="42"/>
                </a:lnTo>
                <a:lnTo>
                  <a:pt x="517" y="22"/>
                </a:lnTo>
                <a:lnTo>
                  <a:pt x="537" y="20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21" name="Freeform 749" descr="Diagonal weit nach oben"/>
          <p:cNvSpPr>
            <a:spLocks/>
          </p:cNvSpPr>
          <p:nvPr/>
        </p:nvSpPr>
        <p:spPr bwMode="auto">
          <a:xfrm>
            <a:off x="4353823" y="2521552"/>
            <a:ext cx="196453" cy="169187"/>
          </a:xfrm>
          <a:custGeom>
            <a:avLst/>
            <a:gdLst>
              <a:gd name="T0" fmla="*/ 0 w 288"/>
              <a:gd name="T1" fmla="*/ 2014867956 h 225"/>
              <a:gd name="T2" fmla="*/ 0 w 288"/>
              <a:gd name="T3" fmla="*/ 2014867956 h 225"/>
              <a:gd name="T4" fmla="*/ 0 w 288"/>
              <a:gd name="T5" fmla="*/ 2147483647 h 225"/>
              <a:gd name="T6" fmla="*/ 0 w 288"/>
              <a:gd name="T7" fmla="*/ 2147483647 h 225"/>
              <a:gd name="T8" fmla="*/ 0 w 288"/>
              <a:gd name="T9" fmla="*/ 2147483647 h 225"/>
              <a:gd name="T10" fmla="*/ 751869781 w 288"/>
              <a:gd name="T11" fmla="*/ 2147483647 h 225"/>
              <a:gd name="T12" fmla="*/ 751869781 w 288"/>
              <a:gd name="T13" fmla="*/ 2147483647 h 225"/>
              <a:gd name="T14" fmla="*/ 751869781 w 288"/>
              <a:gd name="T15" fmla="*/ 2147483647 h 225"/>
              <a:gd name="T16" fmla="*/ 751869781 w 288"/>
              <a:gd name="T17" fmla="*/ 2147483647 h 225"/>
              <a:gd name="T18" fmla="*/ 1504567181 w 288"/>
              <a:gd name="T19" fmla="*/ 2147483647 h 225"/>
              <a:gd name="T20" fmla="*/ 1504567181 w 288"/>
              <a:gd name="T21" fmla="*/ 2147483647 h 225"/>
              <a:gd name="T22" fmla="*/ 1504567181 w 288"/>
              <a:gd name="T23" fmla="*/ 2147483647 h 225"/>
              <a:gd name="T24" fmla="*/ 2147483647 w 288"/>
              <a:gd name="T25" fmla="*/ 2147483647 h 225"/>
              <a:gd name="T26" fmla="*/ 2147483647 w 288"/>
              <a:gd name="T27" fmla="*/ 2147483647 h 225"/>
              <a:gd name="T28" fmla="*/ 2147483647 w 288"/>
              <a:gd name="T29" fmla="*/ 2147483647 h 225"/>
              <a:gd name="T30" fmla="*/ 2147483647 w 288"/>
              <a:gd name="T31" fmla="*/ 2147483647 h 225"/>
              <a:gd name="T32" fmla="*/ 2147483647 w 288"/>
              <a:gd name="T33" fmla="*/ 2147483647 h 225"/>
              <a:gd name="T34" fmla="*/ 2147483647 w 288"/>
              <a:gd name="T35" fmla="*/ 2147483647 h 225"/>
              <a:gd name="T36" fmla="*/ 2147483647 w 288"/>
              <a:gd name="T37" fmla="*/ 2147483647 h 225"/>
              <a:gd name="T38" fmla="*/ 2147483647 w 288"/>
              <a:gd name="T39" fmla="*/ 2147483647 h 225"/>
              <a:gd name="T40" fmla="*/ 2147483647 w 288"/>
              <a:gd name="T41" fmla="*/ 2147483647 h 225"/>
              <a:gd name="T42" fmla="*/ 2147483647 w 288"/>
              <a:gd name="T43" fmla="*/ 2147483647 h 225"/>
              <a:gd name="T44" fmla="*/ 2147483647 w 288"/>
              <a:gd name="T45" fmla="*/ 2147483647 h 225"/>
              <a:gd name="T46" fmla="*/ 2147483647 w 288"/>
              <a:gd name="T47" fmla="*/ 2147483647 h 225"/>
              <a:gd name="T48" fmla="*/ 2147483647 w 288"/>
              <a:gd name="T49" fmla="*/ 2147483647 h 225"/>
              <a:gd name="T50" fmla="*/ 2147483647 w 288"/>
              <a:gd name="T51" fmla="*/ 2147483647 h 225"/>
              <a:gd name="T52" fmla="*/ 2147483647 w 288"/>
              <a:gd name="T53" fmla="*/ 2147483647 h 225"/>
              <a:gd name="T54" fmla="*/ 2147483647 w 288"/>
              <a:gd name="T55" fmla="*/ 2147483647 h 225"/>
              <a:gd name="T56" fmla="*/ 2147483647 w 288"/>
              <a:gd name="T57" fmla="*/ 2147483647 h 225"/>
              <a:gd name="T58" fmla="*/ 2147483647 w 288"/>
              <a:gd name="T59" fmla="*/ 2147483647 h 225"/>
              <a:gd name="T60" fmla="*/ 2147483647 w 288"/>
              <a:gd name="T61" fmla="*/ 2147483647 h 225"/>
              <a:gd name="T62" fmla="*/ 2147483647 w 288"/>
              <a:gd name="T63" fmla="*/ 2147483647 h 225"/>
              <a:gd name="T64" fmla="*/ 2147483647 w 288"/>
              <a:gd name="T65" fmla="*/ 2014867956 h 225"/>
              <a:gd name="T66" fmla="*/ 2147483647 w 288"/>
              <a:gd name="T67" fmla="*/ 1006931747 h 225"/>
              <a:gd name="T68" fmla="*/ 2147483647 w 288"/>
              <a:gd name="T69" fmla="*/ 1006931747 h 225"/>
              <a:gd name="T70" fmla="*/ 2147483647 w 288"/>
              <a:gd name="T71" fmla="*/ 1006931747 h 225"/>
              <a:gd name="T72" fmla="*/ 2147483647 w 288"/>
              <a:gd name="T73" fmla="*/ 1006931747 h 225"/>
              <a:gd name="T74" fmla="*/ 2147483647 w 288"/>
              <a:gd name="T75" fmla="*/ 0 h 225"/>
              <a:gd name="T76" fmla="*/ 2147483647 w 288"/>
              <a:gd name="T77" fmla="*/ 0 h 225"/>
              <a:gd name="T78" fmla="*/ 2147483647 w 288"/>
              <a:gd name="T79" fmla="*/ 0 h 225"/>
              <a:gd name="T80" fmla="*/ 2147483647 w 288"/>
              <a:gd name="T81" fmla="*/ 1006931747 h 225"/>
              <a:gd name="T82" fmla="*/ 2147483647 w 288"/>
              <a:gd name="T83" fmla="*/ 0 h 225"/>
              <a:gd name="T84" fmla="*/ 1504567181 w 288"/>
              <a:gd name="T85" fmla="*/ 0 h 225"/>
              <a:gd name="T86" fmla="*/ 1504567181 w 288"/>
              <a:gd name="T87" fmla="*/ 0 h 225"/>
              <a:gd name="T88" fmla="*/ 1504567181 w 288"/>
              <a:gd name="T89" fmla="*/ 0 h 225"/>
              <a:gd name="T90" fmla="*/ 1504567181 w 288"/>
              <a:gd name="T91" fmla="*/ 1006931747 h 225"/>
              <a:gd name="T92" fmla="*/ 1504567181 w 288"/>
              <a:gd name="T93" fmla="*/ 0 h 225"/>
              <a:gd name="T94" fmla="*/ 751869781 w 288"/>
              <a:gd name="T95" fmla="*/ 0 h 225"/>
              <a:gd name="T96" fmla="*/ 751869781 w 288"/>
              <a:gd name="T97" fmla="*/ 0 h 225"/>
              <a:gd name="T98" fmla="*/ 751869781 w 288"/>
              <a:gd name="T99" fmla="*/ 0 h 225"/>
              <a:gd name="T100" fmla="*/ 0 w 288"/>
              <a:gd name="T101" fmla="*/ 1006931747 h 225"/>
              <a:gd name="T102" fmla="*/ 0 w 288"/>
              <a:gd name="T103" fmla="*/ 2014867956 h 2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88" h="225">
                <a:moveTo>
                  <a:pt x="2" y="24"/>
                </a:moveTo>
                <a:lnTo>
                  <a:pt x="0" y="31"/>
                </a:lnTo>
                <a:lnTo>
                  <a:pt x="4" y="58"/>
                </a:lnTo>
                <a:lnTo>
                  <a:pt x="17" y="97"/>
                </a:lnTo>
                <a:lnTo>
                  <a:pt x="28" y="108"/>
                </a:lnTo>
                <a:lnTo>
                  <a:pt x="54" y="118"/>
                </a:lnTo>
                <a:lnTo>
                  <a:pt x="65" y="121"/>
                </a:lnTo>
                <a:lnTo>
                  <a:pt x="67" y="134"/>
                </a:lnTo>
                <a:lnTo>
                  <a:pt x="67" y="156"/>
                </a:lnTo>
                <a:lnTo>
                  <a:pt x="93" y="182"/>
                </a:lnTo>
                <a:lnTo>
                  <a:pt x="109" y="190"/>
                </a:lnTo>
                <a:lnTo>
                  <a:pt x="117" y="194"/>
                </a:lnTo>
                <a:lnTo>
                  <a:pt x="139" y="221"/>
                </a:lnTo>
                <a:lnTo>
                  <a:pt x="146" y="216"/>
                </a:lnTo>
                <a:lnTo>
                  <a:pt x="161" y="214"/>
                </a:lnTo>
                <a:lnTo>
                  <a:pt x="178" y="225"/>
                </a:lnTo>
                <a:lnTo>
                  <a:pt x="191" y="218"/>
                </a:lnTo>
                <a:lnTo>
                  <a:pt x="209" y="197"/>
                </a:lnTo>
                <a:lnTo>
                  <a:pt x="222" y="190"/>
                </a:lnTo>
                <a:lnTo>
                  <a:pt x="236" y="195"/>
                </a:lnTo>
                <a:lnTo>
                  <a:pt x="244" y="192"/>
                </a:lnTo>
                <a:lnTo>
                  <a:pt x="245" y="184"/>
                </a:lnTo>
                <a:lnTo>
                  <a:pt x="247" y="142"/>
                </a:lnTo>
                <a:lnTo>
                  <a:pt x="255" y="129"/>
                </a:lnTo>
                <a:lnTo>
                  <a:pt x="255" y="110"/>
                </a:lnTo>
                <a:lnTo>
                  <a:pt x="258" y="103"/>
                </a:lnTo>
                <a:lnTo>
                  <a:pt x="273" y="92"/>
                </a:lnTo>
                <a:lnTo>
                  <a:pt x="288" y="90"/>
                </a:lnTo>
                <a:lnTo>
                  <a:pt x="288" y="69"/>
                </a:lnTo>
                <a:lnTo>
                  <a:pt x="284" y="53"/>
                </a:lnTo>
                <a:lnTo>
                  <a:pt x="273" y="47"/>
                </a:lnTo>
                <a:lnTo>
                  <a:pt x="268" y="49"/>
                </a:lnTo>
                <a:lnTo>
                  <a:pt x="249" y="31"/>
                </a:lnTo>
                <a:lnTo>
                  <a:pt x="238" y="19"/>
                </a:lnTo>
                <a:lnTo>
                  <a:pt x="224" y="19"/>
                </a:lnTo>
                <a:lnTo>
                  <a:pt x="198" y="19"/>
                </a:lnTo>
                <a:lnTo>
                  <a:pt x="193" y="15"/>
                </a:lnTo>
                <a:lnTo>
                  <a:pt x="187" y="2"/>
                </a:lnTo>
                <a:lnTo>
                  <a:pt x="180" y="0"/>
                </a:lnTo>
                <a:lnTo>
                  <a:pt x="157" y="0"/>
                </a:lnTo>
                <a:lnTo>
                  <a:pt x="148" y="11"/>
                </a:lnTo>
                <a:lnTo>
                  <a:pt x="139" y="9"/>
                </a:lnTo>
                <a:lnTo>
                  <a:pt x="124" y="6"/>
                </a:lnTo>
                <a:lnTo>
                  <a:pt x="117" y="4"/>
                </a:lnTo>
                <a:lnTo>
                  <a:pt x="106" y="7"/>
                </a:lnTo>
                <a:lnTo>
                  <a:pt x="98" y="13"/>
                </a:lnTo>
                <a:lnTo>
                  <a:pt x="83" y="7"/>
                </a:lnTo>
                <a:lnTo>
                  <a:pt x="52" y="2"/>
                </a:lnTo>
                <a:lnTo>
                  <a:pt x="44" y="0"/>
                </a:lnTo>
                <a:lnTo>
                  <a:pt x="35" y="7"/>
                </a:lnTo>
                <a:lnTo>
                  <a:pt x="20" y="17"/>
                </a:lnTo>
                <a:lnTo>
                  <a:pt x="2" y="24"/>
                </a:lnTo>
                <a:close/>
              </a:path>
            </a:pathLst>
          </a:custGeom>
          <a:pattFill prst="wdUpDiag">
            <a:fgClr>
              <a:srgbClr val="99CCFF"/>
            </a:fgClr>
            <a:bgClr>
              <a:srgbClr val="FFFFFF"/>
            </a:bgClr>
          </a:patt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68102" tIns="34053" rIns="68102" bIns="34053"/>
          <a:lstStyle/>
          <a:p>
            <a:endParaRPr lang="de-DE"/>
          </a:p>
        </p:txBody>
      </p:sp>
      <p:sp>
        <p:nvSpPr>
          <p:cNvPr id="126022" name="Freeform 750"/>
          <p:cNvSpPr>
            <a:spLocks/>
          </p:cNvSpPr>
          <p:nvPr/>
        </p:nvSpPr>
        <p:spPr bwMode="auto">
          <a:xfrm>
            <a:off x="4227918" y="3385776"/>
            <a:ext cx="105901" cy="96026"/>
          </a:xfrm>
          <a:custGeom>
            <a:avLst/>
            <a:gdLst>
              <a:gd name="T0" fmla="*/ 2147483647 w 65"/>
              <a:gd name="T1" fmla="*/ 2147483647 h 58"/>
              <a:gd name="T2" fmla="*/ 0 w 65"/>
              <a:gd name="T3" fmla="*/ 2147483647 h 58"/>
              <a:gd name="T4" fmla="*/ 2147483647 w 65"/>
              <a:gd name="T5" fmla="*/ 2147483647 h 58"/>
              <a:gd name="T6" fmla="*/ 2147483647 w 65"/>
              <a:gd name="T7" fmla="*/ 2147483647 h 58"/>
              <a:gd name="T8" fmla="*/ 2147483647 w 65"/>
              <a:gd name="T9" fmla="*/ 0 h 58"/>
              <a:gd name="T10" fmla="*/ 2147483647 w 65"/>
              <a:gd name="T11" fmla="*/ 2147483647 h 58"/>
              <a:gd name="T12" fmla="*/ 2147483647 w 65"/>
              <a:gd name="T13" fmla="*/ 2147483647 h 58"/>
              <a:gd name="T14" fmla="*/ 2147483647 w 65"/>
              <a:gd name="T15" fmla="*/ 2147483647 h 58"/>
              <a:gd name="T16" fmla="*/ 2147483647 w 65"/>
              <a:gd name="T17" fmla="*/ 2147483647 h 58"/>
              <a:gd name="T18" fmla="*/ 2147483647 w 65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5" h="58">
                <a:moveTo>
                  <a:pt x="39" y="58"/>
                </a:moveTo>
                <a:lnTo>
                  <a:pt x="0" y="22"/>
                </a:lnTo>
                <a:lnTo>
                  <a:pt x="11" y="15"/>
                </a:lnTo>
                <a:lnTo>
                  <a:pt x="17" y="1"/>
                </a:lnTo>
                <a:lnTo>
                  <a:pt x="39" y="0"/>
                </a:lnTo>
                <a:lnTo>
                  <a:pt x="51" y="10"/>
                </a:lnTo>
                <a:lnTo>
                  <a:pt x="65" y="10"/>
                </a:lnTo>
                <a:lnTo>
                  <a:pt x="57" y="33"/>
                </a:lnTo>
                <a:lnTo>
                  <a:pt x="45" y="33"/>
                </a:lnTo>
                <a:lnTo>
                  <a:pt x="39" y="58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23" name="Freeform 751"/>
          <p:cNvSpPr>
            <a:spLocks/>
          </p:cNvSpPr>
          <p:nvPr/>
        </p:nvSpPr>
        <p:spPr bwMode="auto">
          <a:xfrm>
            <a:off x="4324610" y="3397970"/>
            <a:ext cx="76740" cy="89928"/>
          </a:xfrm>
          <a:custGeom>
            <a:avLst/>
            <a:gdLst>
              <a:gd name="T0" fmla="*/ 2147483647 w 48"/>
              <a:gd name="T1" fmla="*/ 2147483647 h 54"/>
              <a:gd name="T2" fmla="*/ 2147483647 w 48"/>
              <a:gd name="T3" fmla="*/ 0 h 54"/>
              <a:gd name="T4" fmla="*/ 2147483647 w 48"/>
              <a:gd name="T5" fmla="*/ 2147483647 h 54"/>
              <a:gd name="T6" fmla="*/ 2147483647 w 48"/>
              <a:gd name="T7" fmla="*/ 2147483647 h 54"/>
              <a:gd name="T8" fmla="*/ 2147483647 w 48"/>
              <a:gd name="T9" fmla="*/ 2147483647 h 54"/>
              <a:gd name="T10" fmla="*/ 2147483647 w 48"/>
              <a:gd name="T11" fmla="*/ 2147483647 h 54"/>
              <a:gd name="T12" fmla="*/ 2147483647 w 48"/>
              <a:gd name="T13" fmla="*/ 2147483647 h 54"/>
              <a:gd name="T14" fmla="*/ 2147483647 w 48"/>
              <a:gd name="T15" fmla="*/ 2147483647 h 54"/>
              <a:gd name="T16" fmla="*/ 2147483647 w 48"/>
              <a:gd name="T17" fmla="*/ 2147483647 h 54"/>
              <a:gd name="T18" fmla="*/ 0 w 48"/>
              <a:gd name="T19" fmla="*/ 2147483647 h 54"/>
              <a:gd name="T20" fmla="*/ 2147483647 w 48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" h="54">
                <a:moveTo>
                  <a:pt x="7" y="2"/>
                </a:moveTo>
                <a:lnTo>
                  <a:pt x="24" y="0"/>
                </a:lnTo>
                <a:lnTo>
                  <a:pt x="37" y="17"/>
                </a:lnTo>
                <a:lnTo>
                  <a:pt x="48" y="35"/>
                </a:lnTo>
                <a:lnTo>
                  <a:pt x="46" y="45"/>
                </a:lnTo>
                <a:lnTo>
                  <a:pt x="33" y="47"/>
                </a:lnTo>
                <a:lnTo>
                  <a:pt x="21" y="54"/>
                </a:lnTo>
                <a:lnTo>
                  <a:pt x="21" y="39"/>
                </a:lnTo>
                <a:lnTo>
                  <a:pt x="13" y="33"/>
                </a:lnTo>
                <a:lnTo>
                  <a:pt x="0" y="24"/>
                </a:lnTo>
                <a:lnTo>
                  <a:pt x="7" y="2"/>
                </a:lnTo>
                <a:close/>
              </a:path>
            </a:pathLst>
          </a:custGeom>
          <a:solidFill>
            <a:srgbClr val="D4DEF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/>
          <a:p>
            <a:endParaRPr lang="de-DE"/>
          </a:p>
        </p:txBody>
      </p:sp>
      <p:sp>
        <p:nvSpPr>
          <p:cNvPr id="126024" name="Rectangle 752"/>
          <p:cNvSpPr>
            <a:spLocks noChangeArrowheads="1"/>
          </p:cNvSpPr>
          <p:nvPr/>
        </p:nvSpPr>
        <p:spPr bwMode="auto">
          <a:xfrm>
            <a:off x="4433579" y="2209091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25" name="Rectangle 753"/>
          <p:cNvSpPr>
            <a:spLocks noChangeArrowheads="1"/>
          </p:cNvSpPr>
          <p:nvPr/>
        </p:nvSpPr>
        <p:spPr bwMode="auto">
          <a:xfrm>
            <a:off x="3431360" y="2736465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26" name="Rectangle 754"/>
          <p:cNvSpPr>
            <a:spLocks noChangeArrowheads="1"/>
          </p:cNvSpPr>
          <p:nvPr/>
        </p:nvSpPr>
        <p:spPr bwMode="auto">
          <a:xfrm>
            <a:off x="4192617" y="2300543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27" name="Rectangle 755"/>
          <p:cNvSpPr>
            <a:spLocks noChangeArrowheads="1"/>
          </p:cNvSpPr>
          <p:nvPr/>
        </p:nvSpPr>
        <p:spPr bwMode="auto">
          <a:xfrm>
            <a:off x="3738320" y="2698360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28" name="Rectangle 757"/>
          <p:cNvSpPr>
            <a:spLocks noChangeArrowheads="1"/>
          </p:cNvSpPr>
          <p:nvPr/>
        </p:nvSpPr>
        <p:spPr bwMode="auto">
          <a:xfrm>
            <a:off x="3899471" y="2853828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29" name="Text Box 761"/>
          <p:cNvSpPr txBox="1">
            <a:spLocks noChangeArrowheads="1"/>
          </p:cNvSpPr>
          <p:nvPr/>
        </p:nvSpPr>
        <p:spPr bwMode="auto">
          <a:xfrm>
            <a:off x="3338445" y="4090004"/>
            <a:ext cx="2259574" cy="45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102" tIns="34053" rIns="68102" bIns="34053">
            <a:spAutoFit/>
          </a:bodyPr>
          <a:lstStyle>
            <a:lvl1pPr defTabSz="4176713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7671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7671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7671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7671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975"/>
              </a:lnSpc>
              <a:spcBef>
                <a:spcPct val="50000"/>
              </a:spcBef>
              <a:buClrTx/>
              <a:buSzTx/>
              <a:buNone/>
            </a:pPr>
            <a:br>
              <a:rPr lang="de-DE" altLang="de-DE" sz="900" i="1" dirty="0">
                <a:solidFill>
                  <a:srgbClr val="000000"/>
                </a:solidFill>
              </a:rPr>
            </a:br>
            <a:r>
              <a:rPr lang="de-DE" altLang="de-DE" sz="900" i="1" dirty="0">
                <a:solidFill>
                  <a:srgbClr val="000000"/>
                </a:solidFill>
              </a:rPr>
              <a:t>CM SAF Member States</a:t>
            </a:r>
            <a:br>
              <a:rPr lang="de-DE" altLang="de-DE" sz="900" i="1" dirty="0">
                <a:solidFill>
                  <a:srgbClr val="000000"/>
                </a:solidFill>
              </a:rPr>
            </a:br>
            <a:r>
              <a:rPr lang="de-DE" altLang="de-DE" sz="900" i="1" dirty="0">
                <a:solidFill>
                  <a:srgbClr val="000000"/>
                </a:solidFill>
              </a:rPr>
              <a:t>Location </a:t>
            </a:r>
            <a:r>
              <a:rPr lang="de-DE" altLang="de-DE" sz="900" i="1" dirty="0" err="1">
                <a:solidFill>
                  <a:srgbClr val="000000"/>
                </a:solidFill>
              </a:rPr>
              <a:t>of</a:t>
            </a:r>
            <a:r>
              <a:rPr lang="de-DE" altLang="de-DE" sz="900" i="1" dirty="0">
                <a:solidFill>
                  <a:srgbClr val="000000"/>
                </a:solidFill>
              </a:rPr>
              <a:t> Partner NMHSs</a:t>
            </a:r>
          </a:p>
        </p:txBody>
      </p:sp>
      <p:sp>
        <p:nvSpPr>
          <p:cNvPr id="126032" name="Rectangle 768"/>
          <p:cNvSpPr>
            <a:spLocks noChangeArrowheads="1"/>
          </p:cNvSpPr>
          <p:nvPr/>
        </p:nvSpPr>
        <p:spPr bwMode="auto">
          <a:xfrm>
            <a:off x="3244134" y="4251503"/>
            <a:ext cx="81000" cy="81000"/>
          </a:xfrm>
          <a:prstGeom prst="rect">
            <a:avLst/>
          </a:prstGeom>
          <a:solidFill>
            <a:srgbClr val="0033CC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102" tIns="34053" rIns="68102" bIns="34053" anchor="ctr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33" name="Rectangle 769"/>
          <p:cNvSpPr>
            <a:spLocks noChangeArrowheads="1"/>
          </p:cNvSpPr>
          <p:nvPr/>
        </p:nvSpPr>
        <p:spPr bwMode="auto">
          <a:xfrm>
            <a:off x="3244134" y="4375433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26034" name="Gruppieren 322"/>
          <p:cNvGrpSpPr>
            <a:grpSpLocks/>
          </p:cNvGrpSpPr>
          <p:nvPr/>
        </p:nvGrpSpPr>
        <p:grpSpPr bwMode="auto">
          <a:xfrm>
            <a:off x="3331467" y="2785319"/>
            <a:ext cx="521829" cy="676747"/>
            <a:chOff x="3630459" y="2442855"/>
            <a:chExt cx="695748" cy="902212"/>
          </a:xfrm>
        </p:grpSpPr>
        <p:grpSp>
          <p:nvGrpSpPr>
            <p:cNvPr id="324" name="Group 700"/>
            <p:cNvGrpSpPr>
              <a:grpSpLocks/>
            </p:cNvGrpSpPr>
            <p:nvPr/>
          </p:nvGrpSpPr>
          <p:grpSpPr bwMode="auto">
            <a:xfrm>
              <a:off x="3630459" y="2442855"/>
              <a:ext cx="695748" cy="902212"/>
              <a:chOff x="1150" y="2193"/>
              <a:chExt cx="764" cy="906"/>
            </a:xfrm>
            <a:solidFill>
              <a:srgbClr val="0033CC"/>
            </a:solidFill>
          </p:grpSpPr>
          <p:sp>
            <p:nvSpPr>
              <p:cNvPr id="326" name="Freeform 701"/>
              <p:cNvSpPr>
                <a:spLocks/>
              </p:cNvSpPr>
              <p:nvPr/>
            </p:nvSpPr>
            <p:spPr bwMode="auto">
              <a:xfrm>
                <a:off x="1846" y="2977"/>
                <a:ext cx="68" cy="122"/>
              </a:xfrm>
              <a:custGeom>
                <a:avLst/>
                <a:gdLst>
                  <a:gd name="T0" fmla="*/ 68 w 68"/>
                  <a:gd name="T1" fmla="*/ 0 h 122"/>
                  <a:gd name="T2" fmla="*/ 46 w 68"/>
                  <a:gd name="T3" fmla="*/ 26 h 122"/>
                  <a:gd name="T4" fmla="*/ 20 w 68"/>
                  <a:gd name="T5" fmla="*/ 26 h 122"/>
                  <a:gd name="T6" fmla="*/ 0 w 68"/>
                  <a:gd name="T7" fmla="*/ 41 h 122"/>
                  <a:gd name="T8" fmla="*/ 4 w 68"/>
                  <a:gd name="T9" fmla="*/ 62 h 122"/>
                  <a:gd name="T10" fmla="*/ 4 w 68"/>
                  <a:gd name="T11" fmla="*/ 96 h 122"/>
                  <a:gd name="T12" fmla="*/ 20 w 68"/>
                  <a:gd name="T13" fmla="*/ 122 h 122"/>
                  <a:gd name="T14" fmla="*/ 38 w 68"/>
                  <a:gd name="T15" fmla="*/ 115 h 122"/>
                  <a:gd name="T16" fmla="*/ 42 w 68"/>
                  <a:gd name="T17" fmla="*/ 100 h 122"/>
                  <a:gd name="T18" fmla="*/ 61 w 68"/>
                  <a:gd name="T19" fmla="*/ 66 h 122"/>
                  <a:gd name="T20" fmla="*/ 61 w 68"/>
                  <a:gd name="T21" fmla="*/ 48 h 122"/>
                  <a:gd name="T22" fmla="*/ 68 w 68"/>
                  <a:gd name="T23" fmla="*/ 0 h 1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8" h="122">
                    <a:moveTo>
                      <a:pt x="68" y="0"/>
                    </a:moveTo>
                    <a:lnTo>
                      <a:pt x="46" y="26"/>
                    </a:lnTo>
                    <a:lnTo>
                      <a:pt x="20" y="26"/>
                    </a:lnTo>
                    <a:lnTo>
                      <a:pt x="0" y="41"/>
                    </a:lnTo>
                    <a:lnTo>
                      <a:pt x="4" y="62"/>
                    </a:lnTo>
                    <a:lnTo>
                      <a:pt x="4" y="96"/>
                    </a:lnTo>
                    <a:lnTo>
                      <a:pt x="20" y="122"/>
                    </a:lnTo>
                    <a:lnTo>
                      <a:pt x="38" y="115"/>
                    </a:lnTo>
                    <a:lnTo>
                      <a:pt x="42" y="100"/>
                    </a:lnTo>
                    <a:lnTo>
                      <a:pt x="61" y="66"/>
                    </a:lnTo>
                    <a:lnTo>
                      <a:pt x="61" y="48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27" name="Freeform 702"/>
              <p:cNvSpPr>
                <a:spLocks/>
              </p:cNvSpPr>
              <p:nvPr/>
            </p:nvSpPr>
            <p:spPr bwMode="auto">
              <a:xfrm>
                <a:off x="1150" y="2193"/>
                <a:ext cx="764" cy="746"/>
              </a:xfrm>
              <a:custGeom>
                <a:avLst/>
                <a:gdLst>
                  <a:gd name="T0" fmla="*/ 11 w 764"/>
                  <a:gd name="T1" fmla="*/ 145 h 746"/>
                  <a:gd name="T2" fmla="*/ 13 w 764"/>
                  <a:gd name="T3" fmla="*/ 174 h 746"/>
                  <a:gd name="T4" fmla="*/ 74 w 764"/>
                  <a:gd name="T5" fmla="*/ 221 h 746"/>
                  <a:gd name="T6" fmla="*/ 122 w 764"/>
                  <a:gd name="T7" fmla="*/ 250 h 746"/>
                  <a:gd name="T8" fmla="*/ 117 w 764"/>
                  <a:gd name="T9" fmla="*/ 290 h 746"/>
                  <a:gd name="T10" fmla="*/ 145 w 764"/>
                  <a:gd name="T11" fmla="*/ 349 h 746"/>
                  <a:gd name="T12" fmla="*/ 158 w 764"/>
                  <a:gd name="T13" fmla="*/ 429 h 746"/>
                  <a:gd name="T14" fmla="*/ 132 w 764"/>
                  <a:gd name="T15" fmla="*/ 429 h 746"/>
                  <a:gd name="T16" fmla="*/ 115 w 764"/>
                  <a:gd name="T17" fmla="*/ 470 h 746"/>
                  <a:gd name="T18" fmla="*/ 98 w 764"/>
                  <a:gd name="T19" fmla="*/ 511 h 746"/>
                  <a:gd name="T20" fmla="*/ 57 w 764"/>
                  <a:gd name="T21" fmla="*/ 583 h 746"/>
                  <a:gd name="T22" fmla="*/ 59 w 764"/>
                  <a:gd name="T23" fmla="*/ 618 h 746"/>
                  <a:gd name="T24" fmla="*/ 161 w 764"/>
                  <a:gd name="T25" fmla="*/ 685 h 746"/>
                  <a:gd name="T26" fmla="*/ 249 w 764"/>
                  <a:gd name="T27" fmla="*/ 726 h 746"/>
                  <a:gd name="T28" fmla="*/ 325 w 764"/>
                  <a:gd name="T29" fmla="*/ 746 h 746"/>
                  <a:gd name="T30" fmla="*/ 353 w 764"/>
                  <a:gd name="T31" fmla="*/ 689 h 746"/>
                  <a:gd name="T32" fmla="*/ 422 w 764"/>
                  <a:gd name="T33" fmla="*/ 664 h 746"/>
                  <a:gd name="T34" fmla="*/ 472 w 764"/>
                  <a:gd name="T35" fmla="*/ 690 h 746"/>
                  <a:gd name="T36" fmla="*/ 541 w 764"/>
                  <a:gd name="T37" fmla="*/ 726 h 746"/>
                  <a:gd name="T38" fmla="*/ 604 w 764"/>
                  <a:gd name="T39" fmla="*/ 711 h 746"/>
                  <a:gd name="T40" fmla="*/ 650 w 764"/>
                  <a:gd name="T41" fmla="*/ 663 h 746"/>
                  <a:gd name="T42" fmla="*/ 622 w 764"/>
                  <a:gd name="T43" fmla="*/ 642 h 746"/>
                  <a:gd name="T44" fmla="*/ 617 w 764"/>
                  <a:gd name="T45" fmla="*/ 574 h 746"/>
                  <a:gd name="T46" fmla="*/ 635 w 764"/>
                  <a:gd name="T47" fmla="*/ 511 h 746"/>
                  <a:gd name="T48" fmla="*/ 635 w 764"/>
                  <a:gd name="T49" fmla="*/ 453 h 746"/>
                  <a:gd name="T50" fmla="*/ 602 w 764"/>
                  <a:gd name="T51" fmla="*/ 455 h 746"/>
                  <a:gd name="T52" fmla="*/ 587 w 764"/>
                  <a:gd name="T53" fmla="*/ 446 h 746"/>
                  <a:gd name="T54" fmla="*/ 622 w 764"/>
                  <a:gd name="T55" fmla="*/ 405 h 746"/>
                  <a:gd name="T56" fmla="*/ 676 w 764"/>
                  <a:gd name="T57" fmla="*/ 353 h 746"/>
                  <a:gd name="T58" fmla="*/ 705 w 764"/>
                  <a:gd name="T59" fmla="*/ 327 h 746"/>
                  <a:gd name="T60" fmla="*/ 727 w 764"/>
                  <a:gd name="T61" fmla="*/ 277 h 746"/>
                  <a:gd name="T62" fmla="*/ 764 w 764"/>
                  <a:gd name="T63" fmla="*/ 234 h 746"/>
                  <a:gd name="T64" fmla="*/ 720 w 764"/>
                  <a:gd name="T65" fmla="*/ 213 h 746"/>
                  <a:gd name="T66" fmla="*/ 667 w 764"/>
                  <a:gd name="T67" fmla="*/ 195 h 746"/>
                  <a:gd name="T68" fmla="*/ 631 w 764"/>
                  <a:gd name="T69" fmla="*/ 163 h 746"/>
                  <a:gd name="T70" fmla="*/ 581 w 764"/>
                  <a:gd name="T71" fmla="*/ 119 h 746"/>
                  <a:gd name="T72" fmla="*/ 539 w 764"/>
                  <a:gd name="T73" fmla="*/ 76 h 746"/>
                  <a:gd name="T74" fmla="*/ 509 w 764"/>
                  <a:gd name="T75" fmla="*/ 30 h 746"/>
                  <a:gd name="T76" fmla="*/ 444 w 764"/>
                  <a:gd name="T77" fmla="*/ 2 h 746"/>
                  <a:gd name="T78" fmla="*/ 416 w 764"/>
                  <a:gd name="T79" fmla="*/ 35 h 746"/>
                  <a:gd name="T80" fmla="*/ 318 w 764"/>
                  <a:gd name="T81" fmla="*/ 87 h 746"/>
                  <a:gd name="T82" fmla="*/ 266 w 764"/>
                  <a:gd name="T83" fmla="*/ 104 h 746"/>
                  <a:gd name="T84" fmla="*/ 220 w 764"/>
                  <a:gd name="T85" fmla="*/ 78 h 746"/>
                  <a:gd name="T86" fmla="*/ 199 w 764"/>
                  <a:gd name="T87" fmla="*/ 56 h 746"/>
                  <a:gd name="T88" fmla="*/ 205 w 764"/>
                  <a:gd name="T89" fmla="*/ 83 h 746"/>
                  <a:gd name="T90" fmla="*/ 198 w 764"/>
                  <a:gd name="T91" fmla="*/ 113 h 746"/>
                  <a:gd name="T92" fmla="*/ 182 w 764"/>
                  <a:gd name="T93" fmla="*/ 137 h 746"/>
                  <a:gd name="T94" fmla="*/ 141 w 764"/>
                  <a:gd name="T95" fmla="*/ 126 h 746"/>
                  <a:gd name="T96" fmla="*/ 93 w 764"/>
                  <a:gd name="T97" fmla="*/ 96 h 746"/>
                  <a:gd name="T98" fmla="*/ 59 w 764"/>
                  <a:gd name="T99" fmla="*/ 108 h 7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64" h="746">
                    <a:moveTo>
                      <a:pt x="13" y="106"/>
                    </a:moveTo>
                    <a:lnTo>
                      <a:pt x="20" y="124"/>
                    </a:lnTo>
                    <a:lnTo>
                      <a:pt x="13" y="139"/>
                    </a:lnTo>
                    <a:lnTo>
                      <a:pt x="11" y="145"/>
                    </a:lnTo>
                    <a:lnTo>
                      <a:pt x="0" y="141"/>
                    </a:lnTo>
                    <a:lnTo>
                      <a:pt x="4" y="150"/>
                    </a:lnTo>
                    <a:lnTo>
                      <a:pt x="4" y="159"/>
                    </a:lnTo>
                    <a:lnTo>
                      <a:pt x="13" y="174"/>
                    </a:lnTo>
                    <a:lnTo>
                      <a:pt x="30" y="169"/>
                    </a:lnTo>
                    <a:lnTo>
                      <a:pt x="52" y="193"/>
                    </a:lnTo>
                    <a:lnTo>
                      <a:pt x="61" y="209"/>
                    </a:lnTo>
                    <a:lnTo>
                      <a:pt x="74" y="221"/>
                    </a:lnTo>
                    <a:lnTo>
                      <a:pt x="91" y="221"/>
                    </a:lnTo>
                    <a:lnTo>
                      <a:pt x="98" y="235"/>
                    </a:lnTo>
                    <a:lnTo>
                      <a:pt x="113" y="248"/>
                    </a:lnTo>
                    <a:lnTo>
                      <a:pt x="122" y="250"/>
                    </a:lnTo>
                    <a:lnTo>
                      <a:pt x="124" y="256"/>
                    </a:lnTo>
                    <a:lnTo>
                      <a:pt x="119" y="268"/>
                    </a:lnTo>
                    <a:lnTo>
                      <a:pt x="119" y="279"/>
                    </a:lnTo>
                    <a:lnTo>
                      <a:pt x="117" y="290"/>
                    </a:lnTo>
                    <a:lnTo>
                      <a:pt x="113" y="309"/>
                    </a:lnTo>
                    <a:lnTo>
                      <a:pt x="128" y="327"/>
                    </a:lnTo>
                    <a:lnTo>
                      <a:pt x="145" y="340"/>
                    </a:lnTo>
                    <a:lnTo>
                      <a:pt x="145" y="349"/>
                    </a:lnTo>
                    <a:lnTo>
                      <a:pt x="143" y="381"/>
                    </a:lnTo>
                    <a:lnTo>
                      <a:pt x="139" y="407"/>
                    </a:lnTo>
                    <a:lnTo>
                      <a:pt x="143" y="418"/>
                    </a:lnTo>
                    <a:lnTo>
                      <a:pt x="158" y="429"/>
                    </a:lnTo>
                    <a:lnTo>
                      <a:pt x="158" y="451"/>
                    </a:lnTo>
                    <a:lnTo>
                      <a:pt x="158" y="466"/>
                    </a:lnTo>
                    <a:lnTo>
                      <a:pt x="141" y="444"/>
                    </a:lnTo>
                    <a:lnTo>
                      <a:pt x="132" y="429"/>
                    </a:lnTo>
                    <a:lnTo>
                      <a:pt x="126" y="433"/>
                    </a:lnTo>
                    <a:lnTo>
                      <a:pt x="130" y="444"/>
                    </a:lnTo>
                    <a:lnTo>
                      <a:pt x="124" y="457"/>
                    </a:lnTo>
                    <a:lnTo>
                      <a:pt x="115" y="470"/>
                    </a:lnTo>
                    <a:lnTo>
                      <a:pt x="109" y="479"/>
                    </a:lnTo>
                    <a:lnTo>
                      <a:pt x="117" y="488"/>
                    </a:lnTo>
                    <a:lnTo>
                      <a:pt x="111" y="498"/>
                    </a:lnTo>
                    <a:lnTo>
                      <a:pt x="98" y="511"/>
                    </a:lnTo>
                    <a:lnTo>
                      <a:pt x="96" y="522"/>
                    </a:lnTo>
                    <a:lnTo>
                      <a:pt x="89" y="535"/>
                    </a:lnTo>
                    <a:lnTo>
                      <a:pt x="69" y="559"/>
                    </a:lnTo>
                    <a:lnTo>
                      <a:pt x="57" y="583"/>
                    </a:lnTo>
                    <a:lnTo>
                      <a:pt x="57" y="587"/>
                    </a:lnTo>
                    <a:lnTo>
                      <a:pt x="63" y="594"/>
                    </a:lnTo>
                    <a:lnTo>
                      <a:pt x="56" y="605"/>
                    </a:lnTo>
                    <a:lnTo>
                      <a:pt x="59" y="618"/>
                    </a:lnTo>
                    <a:lnTo>
                      <a:pt x="70" y="635"/>
                    </a:lnTo>
                    <a:lnTo>
                      <a:pt x="117" y="661"/>
                    </a:lnTo>
                    <a:lnTo>
                      <a:pt x="150" y="689"/>
                    </a:lnTo>
                    <a:lnTo>
                      <a:pt x="161" y="685"/>
                    </a:lnTo>
                    <a:lnTo>
                      <a:pt x="178" y="679"/>
                    </a:lnTo>
                    <a:lnTo>
                      <a:pt x="236" y="703"/>
                    </a:lnTo>
                    <a:lnTo>
                      <a:pt x="244" y="711"/>
                    </a:lnTo>
                    <a:lnTo>
                      <a:pt x="249" y="726"/>
                    </a:lnTo>
                    <a:lnTo>
                      <a:pt x="259" y="731"/>
                    </a:lnTo>
                    <a:lnTo>
                      <a:pt x="272" y="733"/>
                    </a:lnTo>
                    <a:lnTo>
                      <a:pt x="292" y="744"/>
                    </a:lnTo>
                    <a:lnTo>
                      <a:pt x="325" y="746"/>
                    </a:lnTo>
                    <a:lnTo>
                      <a:pt x="335" y="733"/>
                    </a:lnTo>
                    <a:lnTo>
                      <a:pt x="338" y="718"/>
                    </a:lnTo>
                    <a:lnTo>
                      <a:pt x="338" y="702"/>
                    </a:lnTo>
                    <a:lnTo>
                      <a:pt x="353" y="689"/>
                    </a:lnTo>
                    <a:lnTo>
                      <a:pt x="381" y="674"/>
                    </a:lnTo>
                    <a:lnTo>
                      <a:pt x="394" y="672"/>
                    </a:lnTo>
                    <a:lnTo>
                      <a:pt x="409" y="664"/>
                    </a:lnTo>
                    <a:lnTo>
                      <a:pt x="422" y="664"/>
                    </a:lnTo>
                    <a:lnTo>
                      <a:pt x="437" y="674"/>
                    </a:lnTo>
                    <a:lnTo>
                      <a:pt x="448" y="687"/>
                    </a:lnTo>
                    <a:lnTo>
                      <a:pt x="461" y="687"/>
                    </a:lnTo>
                    <a:lnTo>
                      <a:pt x="472" y="690"/>
                    </a:lnTo>
                    <a:lnTo>
                      <a:pt x="494" y="692"/>
                    </a:lnTo>
                    <a:lnTo>
                      <a:pt x="509" y="711"/>
                    </a:lnTo>
                    <a:lnTo>
                      <a:pt x="522" y="720"/>
                    </a:lnTo>
                    <a:lnTo>
                      <a:pt x="541" y="726"/>
                    </a:lnTo>
                    <a:lnTo>
                      <a:pt x="557" y="735"/>
                    </a:lnTo>
                    <a:lnTo>
                      <a:pt x="566" y="737"/>
                    </a:lnTo>
                    <a:lnTo>
                      <a:pt x="589" y="714"/>
                    </a:lnTo>
                    <a:lnTo>
                      <a:pt x="604" y="711"/>
                    </a:lnTo>
                    <a:lnTo>
                      <a:pt x="615" y="702"/>
                    </a:lnTo>
                    <a:lnTo>
                      <a:pt x="631" y="690"/>
                    </a:lnTo>
                    <a:lnTo>
                      <a:pt x="652" y="689"/>
                    </a:lnTo>
                    <a:lnTo>
                      <a:pt x="650" y="663"/>
                    </a:lnTo>
                    <a:lnTo>
                      <a:pt x="646" y="655"/>
                    </a:lnTo>
                    <a:lnTo>
                      <a:pt x="637" y="642"/>
                    </a:lnTo>
                    <a:lnTo>
                      <a:pt x="630" y="644"/>
                    </a:lnTo>
                    <a:lnTo>
                      <a:pt x="622" y="642"/>
                    </a:lnTo>
                    <a:lnTo>
                      <a:pt x="615" y="631"/>
                    </a:lnTo>
                    <a:lnTo>
                      <a:pt x="613" y="605"/>
                    </a:lnTo>
                    <a:lnTo>
                      <a:pt x="628" y="588"/>
                    </a:lnTo>
                    <a:lnTo>
                      <a:pt x="617" y="574"/>
                    </a:lnTo>
                    <a:lnTo>
                      <a:pt x="617" y="568"/>
                    </a:lnTo>
                    <a:lnTo>
                      <a:pt x="639" y="546"/>
                    </a:lnTo>
                    <a:lnTo>
                      <a:pt x="639" y="538"/>
                    </a:lnTo>
                    <a:lnTo>
                      <a:pt x="635" y="511"/>
                    </a:lnTo>
                    <a:lnTo>
                      <a:pt x="648" y="498"/>
                    </a:lnTo>
                    <a:lnTo>
                      <a:pt x="637" y="483"/>
                    </a:lnTo>
                    <a:lnTo>
                      <a:pt x="637" y="472"/>
                    </a:lnTo>
                    <a:lnTo>
                      <a:pt x="635" y="453"/>
                    </a:lnTo>
                    <a:lnTo>
                      <a:pt x="630" y="448"/>
                    </a:lnTo>
                    <a:lnTo>
                      <a:pt x="617" y="448"/>
                    </a:lnTo>
                    <a:lnTo>
                      <a:pt x="605" y="451"/>
                    </a:lnTo>
                    <a:lnTo>
                      <a:pt x="602" y="455"/>
                    </a:lnTo>
                    <a:lnTo>
                      <a:pt x="594" y="462"/>
                    </a:lnTo>
                    <a:lnTo>
                      <a:pt x="583" y="466"/>
                    </a:lnTo>
                    <a:lnTo>
                      <a:pt x="579" y="455"/>
                    </a:lnTo>
                    <a:lnTo>
                      <a:pt x="587" y="446"/>
                    </a:lnTo>
                    <a:lnTo>
                      <a:pt x="591" y="438"/>
                    </a:lnTo>
                    <a:lnTo>
                      <a:pt x="591" y="429"/>
                    </a:lnTo>
                    <a:lnTo>
                      <a:pt x="611" y="409"/>
                    </a:lnTo>
                    <a:lnTo>
                      <a:pt x="622" y="405"/>
                    </a:lnTo>
                    <a:lnTo>
                      <a:pt x="624" y="390"/>
                    </a:lnTo>
                    <a:lnTo>
                      <a:pt x="635" y="377"/>
                    </a:lnTo>
                    <a:lnTo>
                      <a:pt x="667" y="353"/>
                    </a:lnTo>
                    <a:lnTo>
                      <a:pt x="676" y="353"/>
                    </a:lnTo>
                    <a:lnTo>
                      <a:pt x="680" y="344"/>
                    </a:lnTo>
                    <a:lnTo>
                      <a:pt x="691" y="333"/>
                    </a:lnTo>
                    <a:lnTo>
                      <a:pt x="700" y="333"/>
                    </a:lnTo>
                    <a:lnTo>
                      <a:pt x="705" y="327"/>
                    </a:lnTo>
                    <a:lnTo>
                      <a:pt x="710" y="323"/>
                    </a:lnTo>
                    <a:lnTo>
                      <a:pt x="718" y="310"/>
                    </a:lnTo>
                    <a:lnTo>
                      <a:pt x="725" y="290"/>
                    </a:lnTo>
                    <a:lnTo>
                      <a:pt x="727" y="277"/>
                    </a:lnTo>
                    <a:lnTo>
                      <a:pt x="727" y="266"/>
                    </a:lnTo>
                    <a:lnTo>
                      <a:pt x="738" y="252"/>
                    </a:lnTo>
                    <a:lnTo>
                      <a:pt x="755" y="243"/>
                    </a:lnTo>
                    <a:lnTo>
                      <a:pt x="764" y="234"/>
                    </a:lnTo>
                    <a:lnTo>
                      <a:pt x="764" y="230"/>
                    </a:lnTo>
                    <a:lnTo>
                      <a:pt x="749" y="219"/>
                    </a:lnTo>
                    <a:lnTo>
                      <a:pt x="742" y="215"/>
                    </a:lnTo>
                    <a:lnTo>
                      <a:pt x="720" y="213"/>
                    </a:lnTo>
                    <a:lnTo>
                      <a:pt x="694" y="209"/>
                    </a:lnTo>
                    <a:lnTo>
                      <a:pt x="685" y="208"/>
                    </a:lnTo>
                    <a:lnTo>
                      <a:pt x="676" y="204"/>
                    </a:lnTo>
                    <a:lnTo>
                      <a:pt x="667" y="195"/>
                    </a:lnTo>
                    <a:lnTo>
                      <a:pt x="659" y="180"/>
                    </a:lnTo>
                    <a:lnTo>
                      <a:pt x="652" y="171"/>
                    </a:lnTo>
                    <a:lnTo>
                      <a:pt x="642" y="167"/>
                    </a:lnTo>
                    <a:lnTo>
                      <a:pt x="631" y="163"/>
                    </a:lnTo>
                    <a:lnTo>
                      <a:pt x="626" y="161"/>
                    </a:lnTo>
                    <a:lnTo>
                      <a:pt x="611" y="148"/>
                    </a:lnTo>
                    <a:lnTo>
                      <a:pt x="592" y="133"/>
                    </a:lnTo>
                    <a:lnTo>
                      <a:pt x="581" y="119"/>
                    </a:lnTo>
                    <a:lnTo>
                      <a:pt x="568" y="115"/>
                    </a:lnTo>
                    <a:lnTo>
                      <a:pt x="561" y="109"/>
                    </a:lnTo>
                    <a:lnTo>
                      <a:pt x="555" y="95"/>
                    </a:lnTo>
                    <a:lnTo>
                      <a:pt x="539" y="76"/>
                    </a:lnTo>
                    <a:lnTo>
                      <a:pt x="535" y="63"/>
                    </a:lnTo>
                    <a:lnTo>
                      <a:pt x="522" y="50"/>
                    </a:lnTo>
                    <a:lnTo>
                      <a:pt x="516" y="39"/>
                    </a:lnTo>
                    <a:lnTo>
                      <a:pt x="509" y="30"/>
                    </a:lnTo>
                    <a:lnTo>
                      <a:pt x="496" y="20"/>
                    </a:lnTo>
                    <a:lnTo>
                      <a:pt x="483" y="6"/>
                    </a:lnTo>
                    <a:lnTo>
                      <a:pt x="472" y="0"/>
                    </a:lnTo>
                    <a:lnTo>
                      <a:pt x="444" y="2"/>
                    </a:lnTo>
                    <a:lnTo>
                      <a:pt x="433" y="2"/>
                    </a:lnTo>
                    <a:lnTo>
                      <a:pt x="418" y="13"/>
                    </a:lnTo>
                    <a:lnTo>
                      <a:pt x="427" y="22"/>
                    </a:lnTo>
                    <a:lnTo>
                      <a:pt x="416" y="35"/>
                    </a:lnTo>
                    <a:lnTo>
                      <a:pt x="388" y="70"/>
                    </a:lnTo>
                    <a:lnTo>
                      <a:pt x="374" y="78"/>
                    </a:lnTo>
                    <a:lnTo>
                      <a:pt x="335" y="82"/>
                    </a:lnTo>
                    <a:lnTo>
                      <a:pt x="318" y="87"/>
                    </a:lnTo>
                    <a:lnTo>
                      <a:pt x="309" y="96"/>
                    </a:lnTo>
                    <a:lnTo>
                      <a:pt x="305" y="104"/>
                    </a:lnTo>
                    <a:lnTo>
                      <a:pt x="290" y="100"/>
                    </a:lnTo>
                    <a:lnTo>
                      <a:pt x="266" y="104"/>
                    </a:lnTo>
                    <a:lnTo>
                      <a:pt x="251" y="102"/>
                    </a:lnTo>
                    <a:lnTo>
                      <a:pt x="238" y="93"/>
                    </a:lnTo>
                    <a:lnTo>
                      <a:pt x="229" y="82"/>
                    </a:lnTo>
                    <a:lnTo>
                      <a:pt x="220" y="78"/>
                    </a:lnTo>
                    <a:lnTo>
                      <a:pt x="227" y="69"/>
                    </a:lnTo>
                    <a:lnTo>
                      <a:pt x="216" y="59"/>
                    </a:lnTo>
                    <a:lnTo>
                      <a:pt x="207" y="57"/>
                    </a:lnTo>
                    <a:lnTo>
                      <a:pt x="199" y="56"/>
                    </a:lnTo>
                    <a:lnTo>
                      <a:pt x="198" y="59"/>
                    </a:lnTo>
                    <a:lnTo>
                      <a:pt x="205" y="67"/>
                    </a:lnTo>
                    <a:lnTo>
                      <a:pt x="201" y="72"/>
                    </a:lnTo>
                    <a:lnTo>
                      <a:pt x="205" y="83"/>
                    </a:lnTo>
                    <a:lnTo>
                      <a:pt x="207" y="96"/>
                    </a:lnTo>
                    <a:lnTo>
                      <a:pt x="207" y="106"/>
                    </a:lnTo>
                    <a:lnTo>
                      <a:pt x="205" y="108"/>
                    </a:lnTo>
                    <a:lnTo>
                      <a:pt x="198" y="113"/>
                    </a:lnTo>
                    <a:lnTo>
                      <a:pt x="196" y="122"/>
                    </a:lnTo>
                    <a:lnTo>
                      <a:pt x="196" y="132"/>
                    </a:lnTo>
                    <a:lnTo>
                      <a:pt x="194" y="139"/>
                    </a:lnTo>
                    <a:lnTo>
                      <a:pt x="182" y="137"/>
                    </a:lnTo>
                    <a:lnTo>
                      <a:pt x="169" y="130"/>
                    </a:lnTo>
                    <a:lnTo>
                      <a:pt x="161" y="137"/>
                    </a:lnTo>
                    <a:lnTo>
                      <a:pt x="148" y="128"/>
                    </a:lnTo>
                    <a:lnTo>
                      <a:pt x="141" y="126"/>
                    </a:lnTo>
                    <a:lnTo>
                      <a:pt x="132" y="133"/>
                    </a:lnTo>
                    <a:lnTo>
                      <a:pt x="124" y="132"/>
                    </a:lnTo>
                    <a:lnTo>
                      <a:pt x="124" y="126"/>
                    </a:lnTo>
                    <a:lnTo>
                      <a:pt x="93" y="96"/>
                    </a:lnTo>
                    <a:lnTo>
                      <a:pt x="85" y="95"/>
                    </a:lnTo>
                    <a:lnTo>
                      <a:pt x="80" y="100"/>
                    </a:lnTo>
                    <a:lnTo>
                      <a:pt x="67" y="106"/>
                    </a:lnTo>
                    <a:lnTo>
                      <a:pt x="59" y="108"/>
                    </a:lnTo>
                    <a:lnTo>
                      <a:pt x="50" y="98"/>
                    </a:lnTo>
                    <a:lnTo>
                      <a:pt x="28" y="98"/>
                    </a:lnTo>
                    <a:lnTo>
                      <a:pt x="13" y="106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126038" name="Rectangle 753"/>
            <p:cNvSpPr>
              <a:spLocks noChangeArrowheads="1"/>
            </p:cNvSpPr>
            <p:nvPr/>
          </p:nvSpPr>
          <p:spPr bwMode="auto">
            <a:xfrm>
              <a:off x="3829975" y="2967996"/>
              <a:ext cx="107996" cy="107986"/>
            </a:xfrm>
            <a:prstGeom prst="rect">
              <a:avLst/>
            </a:prstGeom>
            <a:solidFill>
              <a:srgbClr val="F2A900"/>
            </a:solidFill>
            <a:ln w="9525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26035" name="Rectangle 756"/>
          <p:cNvSpPr>
            <a:spLocks noChangeArrowheads="1"/>
          </p:cNvSpPr>
          <p:nvPr/>
        </p:nvSpPr>
        <p:spPr bwMode="auto">
          <a:xfrm>
            <a:off x="3653905" y="2762375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036" name="Rectangle 758"/>
          <p:cNvSpPr>
            <a:spLocks noChangeArrowheads="1"/>
          </p:cNvSpPr>
          <p:nvPr/>
        </p:nvSpPr>
        <p:spPr bwMode="auto">
          <a:xfrm>
            <a:off x="3761333" y="3038250"/>
            <a:ext cx="81000" cy="81000"/>
          </a:xfrm>
          <a:prstGeom prst="rect">
            <a:avLst/>
          </a:prstGeom>
          <a:solidFill>
            <a:srgbClr val="F2A900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lIns="68102" tIns="34053" rIns="68102" bIns="34053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5972" name="Rectangle 21"/>
          <p:cNvSpPr>
            <a:spLocks noChangeArrowheads="1"/>
          </p:cNvSpPr>
          <p:nvPr/>
        </p:nvSpPr>
        <p:spPr bwMode="auto">
          <a:xfrm>
            <a:off x="6515995" y="985790"/>
            <a:ext cx="1512094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 dirty="0" err="1">
                <a:solidFill>
                  <a:srgbClr val="000000"/>
                </a:solidFill>
              </a:rPr>
              <a:t>Deutscher</a:t>
            </a:r>
            <a:r>
              <a:rPr lang="en-GB" altLang="de-DE" sz="750" i="1" dirty="0">
                <a:solidFill>
                  <a:srgbClr val="000000"/>
                </a:solidFill>
              </a:rPr>
              <a:t> </a:t>
            </a:r>
            <a:r>
              <a:rPr lang="en-GB" altLang="de-DE" sz="750" i="1" dirty="0" err="1">
                <a:solidFill>
                  <a:srgbClr val="000000"/>
                </a:solidFill>
              </a:rPr>
              <a:t>Wetterdienst</a:t>
            </a:r>
            <a:endParaRPr lang="de-DE" altLang="de-DE" sz="750" i="1" dirty="0">
              <a:solidFill>
                <a:srgbClr val="000000"/>
              </a:solidFill>
            </a:endParaRPr>
          </a:p>
        </p:txBody>
      </p:sp>
      <p:sp>
        <p:nvSpPr>
          <p:cNvPr id="165" name="Rectangle 24"/>
          <p:cNvSpPr>
            <a:spLocks noChangeArrowheads="1"/>
          </p:cNvSpPr>
          <p:nvPr/>
        </p:nvSpPr>
        <p:spPr bwMode="auto">
          <a:xfrm>
            <a:off x="6515990" y="4485711"/>
            <a:ext cx="2059074" cy="1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095" tIns="34049" rIns="68095" bIns="34049" anchor="ctr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152400" algn="l"/>
                <a:tab pos="2286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750" i="1" dirty="0">
                <a:solidFill>
                  <a:srgbClr val="000000"/>
                </a:solidFill>
              </a:rPr>
              <a:t>Centre National de la </a:t>
            </a:r>
            <a:r>
              <a:rPr lang="en-GB" altLang="de-DE" sz="750" i="1" dirty="0" err="1">
                <a:solidFill>
                  <a:srgbClr val="000000"/>
                </a:solidFill>
              </a:rPr>
              <a:t>recherche</a:t>
            </a:r>
            <a:r>
              <a:rPr lang="en-GB" altLang="de-DE" sz="750" i="1" dirty="0">
                <a:solidFill>
                  <a:srgbClr val="000000"/>
                </a:solidFill>
              </a:rPr>
              <a:t> </a:t>
            </a:r>
            <a:r>
              <a:rPr lang="en-GB" altLang="de-DE" sz="750" i="1" dirty="0" err="1">
                <a:solidFill>
                  <a:srgbClr val="000000"/>
                </a:solidFill>
              </a:rPr>
              <a:t>scientifique</a:t>
            </a:r>
            <a:endParaRPr lang="de-DE" altLang="de-DE" sz="750" i="1" dirty="0">
              <a:solidFill>
                <a:srgbClr val="000000"/>
              </a:solidFill>
            </a:endParaRPr>
          </a:p>
        </p:txBody>
      </p:sp>
      <p:pic>
        <p:nvPicPr>
          <p:cNvPr id="157" name="Picture 35" descr="L:\Management\Wshp_2019\Folie_CMSAF-Workshop\20_Jahre_CM_SAF-01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5" y="2736465"/>
            <a:ext cx="1518791" cy="13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0042" y="785851"/>
            <a:ext cx="24411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EUMETSAT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Facility on </a:t>
            </a:r>
            <a:r>
              <a:rPr lang="de-DE" dirty="0" err="1"/>
              <a:t>Climate</a:t>
            </a:r>
            <a:r>
              <a:rPr lang="de-DE" dirty="0"/>
              <a:t> Monitoring (CM SAF)</a:t>
            </a:r>
          </a:p>
          <a:p>
            <a:endParaRPr lang="de-DE" sz="800" dirty="0"/>
          </a:p>
          <a:p>
            <a:r>
              <a:rPr lang="de-DE" dirty="0">
                <a:hlinkClick r:id="rId13"/>
              </a:rPr>
              <a:t>https://www.cmsaf.eu</a:t>
            </a:r>
            <a:r>
              <a:rPr lang="de-DE" dirty="0"/>
              <a:t>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F47E3E8-C6DA-4B9D-B58B-EB279DF9313C}"/>
              </a:ext>
            </a:extLst>
          </p:cNvPr>
          <p:cNvSpPr/>
          <p:nvPr/>
        </p:nvSpPr>
        <p:spPr bwMode="auto">
          <a:xfrm>
            <a:off x="1187624" y="3806535"/>
            <a:ext cx="216024" cy="2177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99081" y="3867894"/>
            <a:ext cx="99097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3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ctr"/>
            <a:r>
              <a:rPr lang="de-DE" sz="1300" b="1" dirty="0">
                <a:solidFill>
                  <a:srgbClr val="2D4B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1999 - 2024</a:t>
            </a:r>
          </a:p>
        </p:txBody>
      </p:sp>
      <p:pic>
        <p:nvPicPr>
          <p:cNvPr id="158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C4A4B47-87F4-4EBA-8D31-0F37D246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24" y="737138"/>
            <a:ext cx="1797991" cy="41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7775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6029783" y="4786248"/>
            <a:ext cx="2268187" cy="161920"/>
          </a:xfrm>
        </p:spPr>
        <p:txBody>
          <a:bodyPr/>
          <a:lstStyle/>
          <a:p>
            <a:pPr algn="r">
              <a:defRPr/>
            </a:pPr>
            <a:r>
              <a:rPr lang="en-US" sz="750" dirty="0">
                <a:solidFill>
                  <a:srgbClr val="000000"/>
                </a:solidFill>
              </a:rPr>
              <a:t>EUMETSAT User Forum in Africa 2024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1" y="-6079"/>
            <a:ext cx="9166661" cy="51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537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3">
            <a:extLst>
              <a:ext uri="{FF2B5EF4-FFF2-40B4-BE49-F238E27FC236}">
                <a16:creationId xmlns:a16="http://schemas.microsoft.com/office/drawing/2014/main" id="{7A08C94B-F32B-4527-88B8-D5212754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4608512" cy="31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95F95A31-83A5-4585-A17D-4F316225B789}"/>
              </a:ext>
            </a:extLst>
          </p:cNvPr>
          <p:cNvSpPr txBox="1">
            <a:spLocks/>
          </p:cNvSpPr>
          <p:nvPr/>
        </p:nvSpPr>
        <p:spPr>
          <a:xfrm>
            <a:off x="5868144" y="1419622"/>
            <a:ext cx="2663825" cy="3484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ts val="1080"/>
              </a:lnSpc>
              <a:buFont typeface="Wingdings" panose="05000000000000000000" pitchFamily="2" charset="2"/>
              <a:buNone/>
              <a:defRPr/>
            </a:pPr>
            <a:r>
              <a:rPr lang="de-D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CM SAF </a:t>
            </a:r>
            <a:r>
              <a:rPr lang="de-DE" sz="16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de-D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sets</a:t>
            </a:r>
            <a:endParaRPr lang="de-DE" sz="16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CLARA:</a:t>
            </a:r>
            <a:b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clouds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, TOA and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radiation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albedo</a:t>
            </a:r>
            <a:endParaRPr lang="de-D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CLAAS: </a:t>
            </a:r>
            <a:b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clouds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, (TOA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radiation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SARAH: </a:t>
            </a:r>
            <a:b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solar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radiation</a:t>
            </a:r>
            <a:endParaRPr lang="de-D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GIRAFE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Precipitation</a:t>
            </a:r>
            <a:endParaRPr lang="de-D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LandFLux</a:t>
            </a: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Land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fluxes</a:t>
            </a:r>
            <a:endParaRPr lang="de-D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HOAPS: </a:t>
            </a:r>
            <a:b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Ocean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r>
              <a:rPr lang="de-D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fluxes</a:t>
            </a:r>
            <a:endParaRPr lang="de-D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5202B8-EFA9-4CE7-8967-C6E70350BDE1}"/>
              </a:ext>
            </a:extLst>
          </p:cNvPr>
          <p:cNvSpPr txBox="1">
            <a:spLocks noChangeArrowheads="1"/>
          </p:cNvSpPr>
          <p:nvPr/>
        </p:nvSpPr>
        <p:spPr>
          <a:xfrm>
            <a:off x="2677221" y="177776"/>
            <a:ext cx="3648073" cy="323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kern="0" dirty="0"/>
              <a:t>Our mission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D8985F-D07E-41C1-8605-6BA02DC0E758}"/>
              </a:ext>
            </a:extLst>
          </p:cNvPr>
          <p:cNvSpPr txBox="1"/>
          <p:nvPr/>
        </p:nvSpPr>
        <p:spPr>
          <a:xfrm>
            <a:off x="180645" y="771550"/>
            <a:ext cx="86617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CM SAF develops, generates, validates, archives and distributes high-quality </a:t>
            </a:r>
            <a:r>
              <a:rPr lang="en-US" sz="1500" b="1" dirty="0"/>
              <a:t>satellite-derived</a:t>
            </a:r>
            <a:r>
              <a:rPr lang="en-US" sz="1500" dirty="0"/>
              <a:t> products of </a:t>
            </a:r>
            <a:r>
              <a:rPr lang="en-US" sz="1500" b="1" dirty="0"/>
              <a:t>the energy and water cycle </a:t>
            </a:r>
            <a:r>
              <a:rPr lang="en-US" sz="1500" dirty="0"/>
              <a:t>suitable for climate monitoring, analysis, services and model evaluation, in a </a:t>
            </a:r>
            <a:r>
              <a:rPr lang="en-US" sz="1500" b="1" dirty="0"/>
              <a:t>sustained operational environment</a:t>
            </a:r>
            <a:r>
              <a:rPr lang="en-US" sz="1500" dirty="0"/>
              <a:t>.</a:t>
            </a:r>
            <a:endParaRPr lang="de-DE" sz="15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4572000" y="4786250"/>
            <a:ext cx="3709988" cy="161920"/>
          </a:xfrm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00" indent="-285731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2924" indent="-22858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093" indent="-22858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263" indent="-22858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433" indent="-22858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601" indent="-22858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8771" indent="-22858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5940" indent="-22858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da-DK" altLang="en-US"/>
              <a:t>EUMETSAT User Forum in Africa 2022</a:t>
            </a:r>
            <a:endParaRPr lang="de-DE" alt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9" y="-1558"/>
            <a:ext cx="9150617" cy="51466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8F759C-6AAF-4D73-ABD7-6164E76C4EE5}"/>
              </a:ext>
            </a:extLst>
          </p:cNvPr>
          <p:cNvSpPr txBox="1"/>
          <p:nvPr/>
        </p:nvSpPr>
        <p:spPr>
          <a:xfrm>
            <a:off x="5724128" y="1275606"/>
            <a:ext cx="3384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</a:rPr>
              <a:t>Climate Data Record (CDR)”: </a:t>
            </a:r>
            <a:r>
              <a:rPr lang="en-GB" sz="1200" dirty="0">
                <a:solidFill>
                  <a:schemeClr val="bg1"/>
                </a:solidFill>
              </a:rPr>
              <a:t>consists of a consistently-processed time series.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</a:rPr>
              <a:t>“Interim Climate Data record (ICDR)”: </a:t>
            </a:r>
            <a:r>
              <a:rPr lang="en-GB" sz="1200" dirty="0">
                <a:solidFill>
                  <a:schemeClr val="bg1"/>
                </a:solidFill>
              </a:rPr>
              <a:t>denotes a regularly updated CDR in shorter time latency.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84773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51470"/>
            <a:ext cx="2376264" cy="323850"/>
          </a:xfrm>
        </p:spPr>
        <p:txBody>
          <a:bodyPr/>
          <a:lstStyle/>
          <a:p>
            <a:pPr eaLnBrk="1" hangingPunct="1"/>
            <a:r>
              <a:rPr lang="en-US" altLang="de-DE" sz="1500" dirty="0"/>
              <a:t>Available CM SAF CDRs</a:t>
            </a:r>
          </a:p>
        </p:txBody>
      </p:sp>
      <p:graphicFrame>
        <p:nvGraphicFramePr>
          <p:cNvPr id="9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20001"/>
              </p:ext>
            </p:extLst>
          </p:nvPr>
        </p:nvGraphicFramePr>
        <p:xfrm>
          <a:off x="251521" y="527117"/>
          <a:ext cx="8064895" cy="4603512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6714">
                  <a:extLst>
                    <a:ext uri="{9D8B030D-6E8A-4147-A177-3AD203B41FA5}">
                      <a16:colId xmlns:a16="http://schemas.microsoft.com/office/drawing/2014/main" val="832938244"/>
                    </a:ext>
                  </a:extLst>
                </a:gridCol>
                <a:gridCol w="1156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Sensor, Satellite resp.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Parameter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Period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Coverage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undamental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limate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ata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ecord (FCDR)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A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SMMR, SSM/I, SSMIS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Microwave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Radiances</a:t>
                      </a: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1979 – 2022</a:t>
                      </a:r>
                    </a:p>
                  </a:txBody>
                  <a:tcPr marL="68580" marR="68580"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limate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ata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ecord (CDR)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A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SEVIRI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 (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frac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., height, opt. dep., phase, eff. rad., LWP, IWP), AOD (-2012)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CLAAS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2004 – 2020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Regional </a:t>
                      </a:r>
                    </a:p>
                  </a:txBody>
                  <a:tcPr marL="68580" marR="68580" marT="34284" marB="34284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GERB/SEVIRI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of atmosphere radiative fluxes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2004 – 2015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MVIRI/SEVIRI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frac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COMET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), Land Surface Temperature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SUMET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), surface radiation budget,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Latent + sensible heat flux (land),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Free tropospheric humidity,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Surface radiation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SARAH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1983 – 2020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1983 – 2020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1983 – 2009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1983 – 2020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AVHRR GAC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parameters, surface radiation parameters, incl. albedo, TOA radiation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CLARA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1982 – 2020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68580" marR="68580" marT="34284" marB="34284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Microwave imagers+ sounders, Geo-ring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precipitation (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GIRAFE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2002 – 2022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(2024)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SSM/I, SSMIS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HOAPS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precip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evap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hum., wind, ...)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(ice-free ocean 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1987 – 2014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726899"/>
                  </a:ext>
                </a:extLst>
              </a:tr>
              <a:tr h="2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ATOVS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Water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temperature profiles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1999 – 2012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MSU, AMSU, SSM/T2, MHS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Upper troposphere humidity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1994 – 2018 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Microwave+NIR</a:t>
                      </a:r>
                      <a:r>
                        <a:rPr kumimoji="0" 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imagers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column water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ESA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WV_cci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2002 – 2017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53255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 bwMode="auto">
          <a:xfrm>
            <a:off x="4283968" y="1779662"/>
            <a:ext cx="692460" cy="2287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4" descr="H:\CM_SAF\Management\Praesentationsarchiv\Logos\CMSAF_Logos_2017\CMSAF_Name_Colo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79457"/>
            <a:ext cx="1054100" cy="4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 rot="5400000">
            <a:off x="6652637" y="2624012"/>
            <a:ext cx="39773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* ICDR </a:t>
            </a:r>
            <a:r>
              <a:rPr lang="de-DE" sz="1400" dirty="0" err="1">
                <a:solidFill>
                  <a:srgbClr val="FF0000"/>
                </a:solidFill>
              </a:rPr>
              <a:t>service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data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available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until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present</a:t>
            </a:r>
            <a:r>
              <a:rPr lang="de-DE" sz="1400" dirty="0">
                <a:solidFill>
                  <a:srgbClr val="FF0000"/>
                </a:solidFill>
              </a:rPr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800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3580460" y="2946382"/>
            <a:ext cx="692460" cy="2287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851920" y="3351090"/>
            <a:ext cx="692460" cy="2287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48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004119-AF99-4953-A5D4-49BEAF9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-18797"/>
            <a:ext cx="4248472" cy="646331"/>
          </a:xfrm>
        </p:spPr>
        <p:txBody>
          <a:bodyPr wrap="square" anchor="ctr">
            <a:spAutoFit/>
          </a:bodyPr>
          <a:lstStyle/>
          <a:p>
            <a:pPr algn="ctr"/>
            <a:r>
              <a:rPr lang="de-DE" sz="2100" dirty="0"/>
              <a:t>GIRAFE: </a:t>
            </a:r>
            <a:br>
              <a:rPr lang="de-DE" sz="2100" dirty="0"/>
            </a:br>
            <a:r>
              <a:rPr lang="de-DE" sz="2100" dirty="0"/>
              <a:t>Global </a:t>
            </a:r>
            <a:r>
              <a:rPr lang="de-DE" sz="2100" dirty="0" err="1"/>
              <a:t>precipitation</a:t>
            </a:r>
            <a:endParaRPr lang="de-DE" sz="21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E0094-0DA3-49FF-8940-4DDF49B81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317" y="2835744"/>
            <a:ext cx="4505771" cy="1950569"/>
          </a:xfrm>
        </p:spPr>
        <p:txBody>
          <a:bodyPr/>
          <a:lstStyle/>
          <a:p>
            <a:r>
              <a:rPr lang="en-US" sz="1300" dirty="0"/>
              <a:t>2002 - 2022</a:t>
            </a:r>
            <a:endParaRPr lang="en-US" sz="1300" dirty="0">
              <a:solidFill>
                <a:srgbClr val="FF0000"/>
              </a:solidFill>
            </a:endParaRPr>
          </a:p>
          <a:p>
            <a:r>
              <a:rPr lang="en-US" sz="1300" dirty="0"/>
              <a:t>1° x 1° x 1 day accumulated precipitation and monthly averages</a:t>
            </a:r>
          </a:p>
          <a:p>
            <a:r>
              <a:rPr lang="en-US" sz="1300" dirty="0"/>
              <a:t>Uncertainty for daily data</a:t>
            </a:r>
          </a:p>
          <a:p>
            <a:r>
              <a:rPr lang="en-US" sz="1300" dirty="0"/>
              <a:t>No adjustment towards rain gauge datasets in v1</a:t>
            </a:r>
          </a:p>
          <a:p>
            <a:r>
              <a:rPr lang="en-US" sz="1300" dirty="0"/>
              <a:t>Extension with ICDR version in development</a:t>
            </a:r>
          </a:p>
          <a:p>
            <a:r>
              <a:rPr lang="en-US" sz="1300" dirty="0" err="1"/>
              <a:t>doi</a:t>
            </a:r>
            <a:r>
              <a:rPr lang="en-US" sz="1300" dirty="0"/>
              <a:t>: </a:t>
            </a:r>
            <a:r>
              <a:rPr lang="en-US" sz="1300" u="sng" dirty="0">
                <a:hlinkClick r:id="rId2"/>
              </a:rPr>
              <a:t>10.5676/EUM_SAF_CM/GIRAFE/V001</a:t>
            </a:r>
            <a:endParaRPr lang="en-US" sz="1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8A12C1-0433-4631-AB51-3017CE35E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0DD17-A21C-4889-BD4E-C5BE08AE2A89}" type="slidenum">
              <a:rPr kumimoji="0" lang="de-DE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27E0094-0DA3-49FF-8940-4DDF49B816F8}"/>
              </a:ext>
            </a:extLst>
          </p:cNvPr>
          <p:cNvSpPr txBox="1">
            <a:spLocks/>
          </p:cNvSpPr>
          <p:nvPr/>
        </p:nvSpPr>
        <p:spPr bwMode="auto">
          <a:xfrm>
            <a:off x="4182240" y="829134"/>
            <a:ext cx="4279064" cy="6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Merging of microwave imager and sounder data with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georing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IR data: high accuracy (microwave) and high temporal sampling (IR)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FCAF06-A708-441D-9D56-1A7DBAF4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115" y="1684733"/>
            <a:ext cx="3203365" cy="299463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DBC7F09-D219-4CAD-945D-E695062873AA}"/>
              </a:ext>
            </a:extLst>
          </p:cNvPr>
          <p:cNvSpPr txBox="1"/>
          <p:nvPr/>
        </p:nvSpPr>
        <p:spPr>
          <a:xfrm>
            <a:off x="7778609" y="1491630"/>
            <a:ext cx="1365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13th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19D96D-E9F3-452A-BCEE-F546BE94F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0" t="11732" b="22596"/>
          <a:stretch/>
        </p:blipFill>
        <p:spPr>
          <a:xfrm>
            <a:off x="107504" y="63445"/>
            <a:ext cx="3772370" cy="13600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EAEFB11-562F-4D93-8258-E0E0B06A5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38730"/>
            <a:ext cx="2550190" cy="12752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5FBE87-8BC9-4130-9516-AB495465A5D8}"/>
              </a:ext>
            </a:extLst>
          </p:cNvPr>
          <p:cNvSpPr txBox="1"/>
          <p:nvPr/>
        </p:nvSpPr>
        <p:spPr>
          <a:xfrm>
            <a:off x="1993689" y="114177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E7D30F-86F8-430C-8BE6-2C5AAE67A8CA}"/>
              </a:ext>
            </a:extLst>
          </p:cNvPr>
          <p:cNvSpPr txBox="1"/>
          <p:nvPr/>
        </p:nvSpPr>
        <p:spPr>
          <a:xfrm>
            <a:off x="1403649" y="4748183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Konrad, H., et al.: </a:t>
            </a:r>
            <a:r>
              <a:rPr lang="en-US" sz="1000" dirty="0"/>
              <a:t>GIRAFE v1: a global climate data record for precipitation accompanied by a daily sampling uncertainty, ESSDD, https://doi.org/10.5194/essd-2024-568, in review, 2025.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8707045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16208"/>
            <a:ext cx="8353425" cy="323850"/>
          </a:xfrm>
        </p:spPr>
        <p:txBody>
          <a:bodyPr/>
          <a:lstStyle/>
          <a:p>
            <a:pPr eaLnBrk="1" hangingPunct="1"/>
            <a:r>
              <a:rPr lang="en-US" altLang="de-DE" sz="2099" dirty="0"/>
              <a:t>CLARA-A3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idx="1"/>
          </p:nvPr>
        </p:nvSpPr>
        <p:spPr>
          <a:xfrm>
            <a:off x="379530" y="1140058"/>
            <a:ext cx="3583043" cy="3450609"/>
          </a:xfrm>
        </p:spPr>
        <p:txBody>
          <a:bodyPr/>
          <a:lstStyle/>
          <a:p>
            <a:pPr marL="269928" indent="-269928" eaLnBrk="1" hangingPunct="1">
              <a:lnSpc>
                <a:spcPts val="1949"/>
              </a:lnSpc>
              <a:spcBef>
                <a:spcPts val="450"/>
              </a:spcBef>
              <a:buNone/>
            </a:pPr>
            <a:r>
              <a:rPr lang="en-US" altLang="de-DE" sz="1400" b="1" dirty="0"/>
              <a:t>Variables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Cloud properties (fraction, height, microphysical properties)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Surface albedo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 err="1"/>
              <a:t>SurfaceRadiation</a:t>
            </a:r>
            <a:endParaRPr lang="en-US" altLang="de-DE" sz="1400" dirty="0"/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TOA Radiation</a:t>
            </a:r>
          </a:p>
          <a:p>
            <a:pPr marL="269928" indent="-269928" eaLnBrk="1" hangingPunct="1">
              <a:spcBef>
                <a:spcPts val="450"/>
              </a:spcBef>
              <a:buNone/>
            </a:pPr>
            <a:r>
              <a:rPr lang="en-US" altLang="de-DE" sz="1400" b="1" dirty="0"/>
              <a:t>Resolution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Spatial: 0.25°×0.25° </a:t>
            </a:r>
            <a:br>
              <a:rPr lang="en-US" altLang="de-DE" sz="1400" dirty="0"/>
            </a:br>
            <a:r>
              <a:rPr lang="en-US" altLang="de-DE" sz="1400" dirty="0"/>
              <a:t>(+ polar projections 25 x 25 km)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Temporal: daily, pentad, monthly</a:t>
            </a:r>
          </a:p>
          <a:p>
            <a:pPr marL="269928" indent="-269928" eaLnBrk="1" hangingPunct="1">
              <a:spcBef>
                <a:spcPts val="450"/>
              </a:spcBef>
              <a:buNone/>
            </a:pPr>
            <a:r>
              <a:rPr lang="en-US" altLang="de-DE" sz="1400" b="1" dirty="0"/>
              <a:t>Coverage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Spatial: global</a:t>
            </a:r>
          </a:p>
          <a:p>
            <a:pPr marL="269928" indent="-269928" eaLnBrk="1" hangingPunct="1">
              <a:spcBef>
                <a:spcPts val="450"/>
              </a:spcBef>
            </a:pPr>
            <a:r>
              <a:rPr lang="en-US" altLang="de-DE" sz="1400" dirty="0"/>
              <a:t>Temporal: 1979 to date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1560" r="9989" b="5119"/>
          <a:stretch/>
        </p:blipFill>
        <p:spPr bwMode="auto">
          <a:xfrm>
            <a:off x="4033745" y="987574"/>
            <a:ext cx="4858735" cy="242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222901" y="3545132"/>
            <a:ext cx="2861517" cy="41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77" rIns="68555" bIns="34277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617">
              <a:lnSpc>
                <a:spcPts val="825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900" dirty="0">
                <a:solidFill>
                  <a:srgbClr val="000000"/>
                </a:solidFill>
              </a:rPr>
              <a:t>DOI:10.5676/EUM_SAF_CM/CLARA_AVHRR/V003</a:t>
            </a:r>
          </a:p>
          <a:p>
            <a:pPr defTabSz="685617">
              <a:lnSpc>
                <a:spcPts val="825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900" dirty="0">
                <a:solidFill>
                  <a:srgbClr val="000000"/>
                </a:solidFill>
              </a:rPr>
              <a:t>Surface Net </a:t>
            </a:r>
            <a:r>
              <a:rPr lang="de-DE" altLang="de-DE" sz="900" dirty="0" err="1">
                <a:solidFill>
                  <a:srgbClr val="000000"/>
                </a:solidFill>
              </a:rPr>
              <a:t>Longwave</a:t>
            </a:r>
            <a:r>
              <a:rPr lang="de-DE" altLang="de-DE" sz="900" dirty="0">
                <a:solidFill>
                  <a:srgbClr val="000000"/>
                </a:solidFill>
              </a:rPr>
              <a:t> Radiation(SNL)</a:t>
            </a:r>
          </a:p>
          <a:p>
            <a:pPr defTabSz="685617">
              <a:spcBef>
                <a:spcPct val="0"/>
              </a:spcBef>
              <a:buClrTx/>
              <a:buSzTx/>
              <a:buNone/>
              <a:defRPr/>
            </a:pPr>
            <a:endParaRPr lang="de-DE" altLang="de-DE" sz="900" dirty="0">
              <a:solidFill>
                <a:srgbClr val="00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685617">
              <a:defRPr/>
            </a:pPr>
            <a:endParaRPr lang="de-DE" sz="975" dirty="0">
              <a:solidFill>
                <a:srgbClr val="0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3C6C51-AB09-4F65-BF52-1ECC7864B687}"/>
              </a:ext>
            </a:extLst>
          </p:cNvPr>
          <p:cNvSpPr txBox="1"/>
          <p:nvPr/>
        </p:nvSpPr>
        <p:spPr>
          <a:xfrm>
            <a:off x="4716016" y="3958039"/>
            <a:ext cx="432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Karlsson, K.-G. et al., (2023): CLARA-A3: The </a:t>
            </a:r>
            <a:r>
              <a:rPr lang="de-DE" sz="1000" dirty="0" err="1"/>
              <a:t>third</a:t>
            </a:r>
            <a:r>
              <a:rPr lang="de-DE" sz="1000" dirty="0"/>
              <a:t> </a:t>
            </a:r>
            <a:r>
              <a:rPr lang="de-DE" sz="1000" dirty="0" err="1"/>
              <a:t>edition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AVHRR-</a:t>
            </a:r>
            <a:r>
              <a:rPr lang="de-DE" sz="1000" dirty="0" err="1"/>
              <a:t>based</a:t>
            </a:r>
            <a:r>
              <a:rPr lang="de-DE" sz="1000" dirty="0"/>
              <a:t> CM SAF </a:t>
            </a:r>
            <a:r>
              <a:rPr lang="de-DE" sz="1000" dirty="0" err="1"/>
              <a:t>climate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record</a:t>
            </a:r>
            <a:r>
              <a:rPr lang="de-DE" sz="1000" dirty="0"/>
              <a:t> on </a:t>
            </a:r>
            <a:r>
              <a:rPr lang="de-DE" sz="1000" dirty="0" err="1"/>
              <a:t>clouds</a:t>
            </a:r>
            <a:r>
              <a:rPr lang="de-DE" sz="1000" dirty="0"/>
              <a:t>, </a:t>
            </a:r>
            <a:r>
              <a:rPr lang="de-DE" sz="1000" dirty="0" err="1"/>
              <a:t>radiation</a:t>
            </a:r>
            <a:r>
              <a:rPr lang="de-DE" sz="1000" dirty="0"/>
              <a:t> and </a:t>
            </a:r>
            <a:r>
              <a:rPr lang="de-DE" sz="1000" dirty="0" err="1"/>
              <a:t>surface</a:t>
            </a:r>
            <a:r>
              <a:rPr lang="de-DE" sz="1000" dirty="0"/>
              <a:t> </a:t>
            </a:r>
            <a:r>
              <a:rPr lang="de-DE" sz="1000" dirty="0" err="1"/>
              <a:t>albedo</a:t>
            </a:r>
            <a:r>
              <a:rPr lang="de-DE" sz="1000" dirty="0"/>
              <a:t> </a:t>
            </a:r>
            <a:r>
              <a:rPr lang="de-DE" sz="1000" dirty="0" err="1"/>
              <a:t>covering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period</a:t>
            </a:r>
            <a:r>
              <a:rPr lang="de-DE" sz="1000" dirty="0"/>
              <a:t> 1979 </a:t>
            </a:r>
            <a:r>
              <a:rPr lang="de-DE" sz="1000" dirty="0" err="1"/>
              <a:t>to</a:t>
            </a:r>
            <a:r>
              <a:rPr lang="de-DE" sz="1000" dirty="0"/>
              <a:t> 2023, Earth Syst. </a:t>
            </a:r>
            <a:r>
              <a:rPr lang="de-DE" sz="1000" dirty="0" err="1"/>
              <a:t>Sci</a:t>
            </a:r>
            <a:r>
              <a:rPr lang="de-DE" sz="1000" dirty="0"/>
              <a:t>. Data, 15, 4901–4926, </a:t>
            </a:r>
            <a:r>
              <a:rPr lang="de-DE" sz="1000" dirty="0" err="1"/>
              <a:t>doi</a:t>
            </a:r>
            <a:r>
              <a:rPr lang="de-DE" sz="1000" dirty="0"/>
              <a:t>: 10.5194/essd-15-4901-2023</a:t>
            </a:r>
          </a:p>
        </p:txBody>
      </p:sp>
    </p:spTree>
    <p:extLst>
      <p:ext uri="{BB962C8B-B14F-4D97-AF65-F5344CB8AC3E}">
        <p14:creationId xmlns:p14="http://schemas.microsoft.com/office/powerpoint/2010/main" val="271812575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WD Standard Master Pfeil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M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" id="{EF123584-2DC3-4807-B078-F525340A0954}" vid="{2CA6048F-EAE5-40F9-A3DC-F0A59F21B7D9}"/>
    </a:ext>
  </a:extLst>
</a:theme>
</file>

<file path=ppt/theme/theme13.xml><?xml version="1.0" encoding="utf-8"?>
<a:theme xmlns:a="http://schemas.openxmlformats.org/drawingml/2006/main" name="5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WD Standard Master 1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2140</Words>
  <Application>Microsoft Office PowerPoint</Application>
  <PresentationFormat>Bildschirmpräsentation (16:9)</PresentationFormat>
  <Paragraphs>318</Paragraphs>
  <Slides>27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13</vt:i4>
      </vt:variant>
      <vt:variant>
        <vt:lpstr>Folientitel</vt:lpstr>
      </vt:variant>
      <vt:variant>
        <vt:i4>27</vt:i4>
      </vt:variant>
    </vt:vector>
  </HeadingPairs>
  <TitlesOfParts>
    <vt:vector size="54" baseType="lpstr">
      <vt:lpstr>ＭＳ Ｐゴシック</vt:lpstr>
      <vt:lpstr>Arial</vt:lpstr>
      <vt:lpstr>Bahnschrift Light</vt:lpstr>
      <vt:lpstr>Bahnschrift SemiLight</vt:lpstr>
      <vt:lpstr>bundessansweb</vt:lpstr>
      <vt:lpstr>Calibri</vt:lpstr>
      <vt:lpstr>Century Gothic</vt:lpstr>
      <vt:lpstr>Roboto</vt:lpstr>
      <vt:lpstr>Symbol</vt:lpstr>
      <vt:lpstr>Tahoma</vt:lpstr>
      <vt:lpstr>Times New Roman</vt:lpstr>
      <vt:lpstr>Tw Cen MT</vt:lpstr>
      <vt:lpstr>Verdana</vt:lpstr>
      <vt:lpstr>Wingdings</vt:lpstr>
      <vt:lpstr>DWD Standard Master</vt:lpstr>
      <vt:lpstr>10_DWD Standard Master</vt:lpstr>
      <vt:lpstr>DWD Standard Master 1</vt:lpstr>
      <vt:lpstr>1_DWD Standard Master</vt:lpstr>
      <vt:lpstr>2_DWD Standard Master</vt:lpstr>
      <vt:lpstr>6_DWD Standard Master</vt:lpstr>
      <vt:lpstr>3_DWD Standard Master</vt:lpstr>
      <vt:lpstr>DWD-PowerPoint</vt:lpstr>
      <vt:lpstr>ESA Presentation 16-9</vt:lpstr>
      <vt:lpstr>DWD Standard Master Pfeile</vt:lpstr>
      <vt:lpstr>4_DWD Standard Master</vt:lpstr>
      <vt:lpstr>CM</vt:lpstr>
      <vt:lpstr>5_DWD Standard Master</vt:lpstr>
      <vt:lpstr>25 years of a sustained Generation of Satellite-Based Climate Data Records by CM SAF  J. Trentmann, R. Hollmann, M. Schröder, N. Selbach and the CM SAF team</vt:lpstr>
      <vt:lpstr>Overview</vt:lpstr>
      <vt:lpstr>CM SAF</vt:lpstr>
      <vt:lpstr>PowerPoint-Präsentation</vt:lpstr>
      <vt:lpstr>PowerPoint-Präsentation</vt:lpstr>
      <vt:lpstr>PowerPoint-Präsentation</vt:lpstr>
      <vt:lpstr>Available CM SAF CDRs</vt:lpstr>
      <vt:lpstr>GIRAFE:  Global precipitation</vt:lpstr>
      <vt:lpstr>CLARA-A3</vt:lpstr>
      <vt:lpstr>CLAAS-3</vt:lpstr>
      <vt:lpstr>CM SAF SARAH-3</vt:lpstr>
      <vt:lpstr>SARAH-3</vt:lpstr>
      <vt:lpstr>CM SAF HANNA</vt:lpstr>
      <vt:lpstr>PowerPoint-Präsentation</vt:lpstr>
      <vt:lpstr>European State of Climate 2024</vt:lpstr>
      <vt:lpstr>Climate normals and anomalies  (SIS and SDU from SARAH-3)</vt:lpstr>
      <vt:lpstr>What is the CM SAF R Toolbox?</vt:lpstr>
      <vt:lpstr>Conclusions</vt:lpstr>
      <vt:lpstr>Thank you very much for your attention. Questions?</vt:lpstr>
      <vt:lpstr>PowerPoint-Präsentation</vt:lpstr>
      <vt:lpstr>Surface Radiation, Climatology, March 1983 - 2020</vt:lpstr>
      <vt:lpstr>SARAH-3 CDR and ICDR</vt:lpstr>
      <vt:lpstr>PowerPoint-Präsentation</vt:lpstr>
      <vt:lpstr>What we do</vt:lpstr>
      <vt:lpstr>PowerPoint-Präsentation</vt:lpstr>
      <vt:lpstr>Upcoming versions of CM SAF CDRs</vt:lpstr>
      <vt:lpstr>CLARA-A3 CDR and ICDR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Trentmann Jörg</cp:lastModifiedBy>
  <cp:revision>904</cp:revision>
  <cp:lastPrinted>2024-09-10T16:03:18Z</cp:lastPrinted>
  <dcterms:created xsi:type="dcterms:W3CDTF">2006-12-01T09:57:45Z</dcterms:created>
  <dcterms:modified xsi:type="dcterms:W3CDTF">2025-06-20T14:16:27Z</dcterms:modified>
</cp:coreProperties>
</file>